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74" r:id="rId4"/>
    <p:sldId id="267" r:id="rId5"/>
    <p:sldId id="271" r:id="rId6"/>
    <p:sldId id="268" r:id="rId7"/>
    <p:sldId id="270" r:id="rId8"/>
    <p:sldId id="272" r:id="rId9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443" autoAdjust="0"/>
    <p:restoredTop sz="94660"/>
  </p:normalViewPr>
  <p:slideViewPr>
    <p:cSldViewPr>
      <p:cViewPr>
        <p:scale>
          <a:sx n="70" d="100"/>
          <a:sy n="70" d="100"/>
        </p:scale>
        <p:origin x="-153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88D5ED02-9385-44F9-B267-7E9AAA7619AE}" type="datetimeFigureOut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09249A19-C627-4BE7-99DC-319AFA1771C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49A19-C627-4BE7-99DC-319AFA1771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49A19-C627-4BE7-99DC-319AFA1771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49A19-C627-4BE7-99DC-319AFA1771C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49A19-C627-4BE7-99DC-319AFA1771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49A19-C627-4BE7-99DC-319AFA1771C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49A19-C627-4BE7-99DC-319AFA1771C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49A19-C627-4BE7-99DC-319AFA1771C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D9FFD-ACE6-4ED6-8788-148AF4E115D3}" type="datetime1">
              <a:rPr lang="fr-FR"/>
              <a:pPr>
                <a:defRPr/>
              </a:pPr>
              <a:t>28/07/2011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35482-F817-4CC6-9A6B-D9077F52EE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1DD9D-B086-4658-8ADC-E8E33B763D9B}" type="datetime1">
              <a:rPr lang="fr-FR"/>
              <a:pPr>
                <a:defRPr/>
              </a:pPr>
              <a:t>28/07/2011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B45A4-FDCA-4B0D-8861-B05B7CE84D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9E23C-1644-4BD2-AF19-AB72CDC1089C}" type="datetime1">
              <a:rPr lang="fr-FR"/>
              <a:pPr>
                <a:defRPr/>
              </a:pPr>
              <a:t>28/07/2011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CF45C-385F-4CBD-B803-9A86A020C1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niveau²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A5D4E3-B703-476E-A36D-6002E4CE47B6}" type="datetime1">
              <a:rPr lang="fr-FR"/>
              <a:pPr>
                <a:defRPr/>
              </a:pPr>
              <a:t>28/07/2011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4F9BCC-B8C1-4BA6-9270-B41E7B56C7D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illes.bertrand@orange-ftgroup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kevin.ma@azukisystems.com" TargetMode="External"/><Relationship Id="rId4" Type="http://schemas.openxmlformats.org/officeDocument/2006/relationships/hyperlink" Target="mailto:philip.eardley@bt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A05C257-46E6-4AA7-B8D6-12BD3D509E63}" type="datetime1">
              <a:rPr lang="fr-FR"/>
              <a:pPr>
                <a:defRPr/>
              </a:pPr>
              <a:t>28/07/2011</a:t>
            </a:fld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65F8D-7241-4821-A4FB-369A821C866C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2052" name="Titre 1"/>
          <p:cNvSpPr>
            <a:spLocks noGrp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/>
          <a:p>
            <a:pPr eaLnBrk="1" hangingPunct="1"/>
            <a:r>
              <a:rPr lang="fr-FR" sz="3600" b="1" dirty="0" smtClean="0"/>
              <a:t>draft-</a:t>
            </a:r>
            <a:r>
              <a:rPr lang="fr-FR" sz="3600" b="1" dirty="0" err="1" smtClean="0"/>
              <a:t>bertrand</a:t>
            </a:r>
            <a:r>
              <a:rPr lang="fr-FR" sz="3600" b="1" dirty="0" smtClean="0"/>
              <a:t>-cdni-use-cases-02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IETF81 – Québec</a:t>
            </a:r>
            <a:br>
              <a:rPr lang="fr-FR" sz="3600" dirty="0" smtClean="0"/>
            </a:br>
            <a:r>
              <a:rPr lang="en-US" sz="3600" dirty="0" smtClean="0"/>
              <a:t> WG CDNi</a:t>
            </a:r>
            <a:endParaRPr lang="fr-FR" sz="3600" dirty="0" smtClean="0"/>
          </a:p>
        </p:txBody>
      </p:sp>
      <p:sp>
        <p:nvSpPr>
          <p:cNvPr id="205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19288"/>
          </a:xfrm>
        </p:spPr>
        <p:txBody>
          <a:bodyPr/>
          <a:lstStyle/>
          <a:p>
            <a:pPr eaLnBrk="1" hangingPunct="1"/>
            <a:r>
              <a:rPr lang="fr-FR" sz="1800" b="1" dirty="0" smtClean="0">
                <a:solidFill>
                  <a:schemeClr val="tx1"/>
                </a:solidFill>
              </a:rPr>
              <a:t>Gilles Bertrand </a:t>
            </a:r>
            <a:r>
              <a:rPr lang="fr-FR" sz="1800" dirty="0" smtClean="0">
                <a:solidFill>
                  <a:schemeClr val="tx1"/>
                </a:solidFill>
              </a:rPr>
              <a:t>(</a:t>
            </a:r>
            <a:r>
              <a:rPr lang="fr-FR" sz="1800" dirty="0" smtClean="0">
                <a:solidFill>
                  <a:schemeClr val="tx1"/>
                </a:solidFill>
                <a:hlinkClick r:id="rId3"/>
              </a:rPr>
              <a:t>gilles.bertrand@orange-ftgroup.com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fr-FR" sz="1800" dirty="0" smtClean="0">
                <a:solidFill>
                  <a:schemeClr val="tx1"/>
                </a:solidFill>
              </a:rPr>
              <a:t>E. Stephan (</a:t>
            </a:r>
            <a:r>
              <a:rPr lang="fr-FR" sz="1800" dirty="0" smtClean="0">
                <a:solidFill>
                  <a:schemeClr val="tx1"/>
                </a:solidFill>
                <a:hlinkClick r:id="rId3"/>
              </a:rPr>
              <a:t>emile.stephan@orange-ftgroup.com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fr-FR" sz="1800" dirty="0" smtClean="0">
                <a:solidFill>
                  <a:schemeClr val="tx1"/>
                </a:solidFill>
              </a:rPr>
              <a:t>G. Watson (</a:t>
            </a:r>
            <a:r>
              <a:rPr lang="fr-FR" sz="1800" dirty="0" smtClean="0">
                <a:solidFill>
                  <a:schemeClr val="tx1"/>
                </a:solidFill>
                <a:hlinkClick r:id="rId3"/>
              </a:rPr>
              <a:t>grant.watson@bt.com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fr-FR" sz="1800" dirty="0" smtClean="0">
                <a:solidFill>
                  <a:schemeClr val="tx1"/>
                </a:solidFill>
              </a:rPr>
              <a:t>T. Burbridge (</a:t>
            </a:r>
            <a:r>
              <a:rPr lang="fr-FR" sz="1800" dirty="0" smtClean="0">
                <a:solidFill>
                  <a:schemeClr val="tx1"/>
                </a:solidFill>
                <a:hlinkClick r:id="rId3"/>
              </a:rPr>
              <a:t>trevor.burbridge@bt.com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fr-FR" sz="1800" dirty="0" smtClean="0">
                <a:solidFill>
                  <a:schemeClr val="tx1"/>
                </a:solidFill>
              </a:rPr>
              <a:t>P. Eardley (</a:t>
            </a:r>
            <a:r>
              <a:rPr lang="fr-FR" sz="1800" dirty="0" smtClean="0">
                <a:solidFill>
                  <a:schemeClr val="tx1"/>
                </a:solidFill>
                <a:hlinkClick r:id="rId4"/>
              </a:rPr>
              <a:t>philip.eardley@bt.com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fr-FR" sz="1800" dirty="0" smtClean="0">
                <a:solidFill>
                  <a:schemeClr val="tx1"/>
                </a:solidFill>
              </a:rPr>
              <a:t>Kevin J. Ma (</a:t>
            </a:r>
            <a:r>
              <a:rPr lang="fr-FR" sz="1800" dirty="0" smtClean="0">
                <a:hlinkClick r:id="rId5"/>
              </a:rPr>
              <a:t>kevin.ma@azukisystems.com</a:t>
            </a:r>
            <a:r>
              <a:rPr lang="fr-FR" sz="1800" dirty="0" smtClean="0"/>
              <a:t>) </a:t>
            </a:r>
            <a:endParaRPr lang="fr-FR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C416D7-E647-4D5A-AA6B-B5ABB7E859BD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307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Draft </a:t>
            </a:r>
            <a:r>
              <a:rPr lang="fr-FR" dirty="0" err="1" smtClean="0"/>
              <a:t>Overview</a:t>
            </a:r>
            <a:endParaRPr lang="fr-FR" dirty="0" smtClean="0"/>
          </a:p>
        </p:txBody>
      </p:sp>
      <p:sp>
        <p:nvSpPr>
          <p:cNvPr id="3076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eaLnBrk="1" hangingPunct="1"/>
            <a:endParaRPr lang="en-US" sz="1600" dirty="0" smtClean="0"/>
          </a:p>
          <a:p>
            <a:pPr eaLnBrk="1" hangingPunct="1"/>
            <a:r>
              <a:rPr lang="en-US" dirty="0" smtClean="0"/>
              <a:t>This document outlines </a:t>
            </a:r>
            <a:r>
              <a:rPr lang="en-US" dirty="0" smtClean="0"/>
              <a:t>three categories of </a:t>
            </a:r>
            <a:r>
              <a:rPr lang="en-US" b="1" dirty="0" smtClean="0"/>
              <a:t>real </a:t>
            </a:r>
            <a:r>
              <a:rPr lang="en-US" b="1" dirty="0" smtClean="0"/>
              <a:t>world use-cases </a:t>
            </a:r>
            <a:r>
              <a:rPr lang="en-US" dirty="0" smtClean="0"/>
              <a:t>for interconnecting CDNs. </a:t>
            </a:r>
          </a:p>
          <a:p>
            <a:pPr eaLnBrk="1" hangingPunct="1"/>
            <a:r>
              <a:rPr lang="en-US" dirty="0" smtClean="0"/>
              <a:t>It does not discuss technical solutions.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dirty="0" smtClean="0"/>
              <a:t>These use cases:</a:t>
            </a:r>
          </a:p>
          <a:p>
            <a:pPr lvl="1" eaLnBrk="1" hangingPunct="1"/>
            <a:r>
              <a:rPr lang="en-US" sz="2400" b="1" dirty="0" smtClean="0"/>
              <a:t>Enable checking that CDNI requirements match real needs.</a:t>
            </a:r>
          </a:p>
          <a:p>
            <a:pPr lvl="1" eaLnBrk="1" hangingPunct="1"/>
            <a:r>
              <a:rPr lang="en-US" sz="2400" dirty="0" smtClean="0"/>
              <a:t>Show the usefulness of work on CDNI enablers in the IETF.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since CDNI BoF (IETF#80)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Integrating inputs from K. Ma’s draft.</a:t>
            </a:r>
          </a:p>
          <a:p>
            <a:pPr lvl="1"/>
            <a:r>
              <a:rPr lang="en-US" b="1" dirty="0" smtClean="0"/>
              <a:t>The draft (v02) merges input from 3 individual drafts: 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I-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D.bertrand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-cdni-use-cases, 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I-D.watson-cdni-use-cases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dirty="0" smtClean="0"/>
              <a:t> </a:t>
            </a:r>
          </a:p>
          <a:p>
            <a:pPr lvl="2"/>
            <a:r>
              <a:rPr lang="fr-FR" dirty="0" smtClean="0">
                <a:latin typeface="Courier New" pitchFamily="49" charset="0"/>
                <a:cs typeface="Courier New" pitchFamily="49" charset="0"/>
              </a:rPr>
              <a:t>I-D.ma-cdni-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publisher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-use-cases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800" dirty="0" smtClean="0"/>
          </a:p>
          <a:p>
            <a:r>
              <a:rPr lang="en-US" dirty="0" smtClean="0"/>
              <a:t>Lots of editing to:</a:t>
            </a:r>
          </a:p>
          <a:p>
            <a:pPr lvl="1"/>
            <a:r>
              <a:rPr lang="en-US" dirty="0" smtClean="0"/>
              <a:t>Shorten the  I-D,</a:t>
            </a:r>
          </a:p>
          <a:p>
            <a:pPr lvl="1"/>
            <a:r>
              <a:rPr lang="en-US" dirty="0" smtClean="0"/>
              <a:t>Clarify its text.</a:t>
            </a:r>
          </a:p>
          <a:p>
            <a:r>
              <a:rPr lang="en-US" dirty="0" smtClean="0"/>
              <a:t>In particular:</a:t>
            </a:r>
          </a:p>
          <a:p>
            <a:pPr lvl="1"/>
            <a:r>
              <a:rPr lang="en-US" dirty="0" smtClean="0"/>
              <a:t>Cleaning of the </a:t>
            </a:r>
            <a:r>
              <a:rPr lang="en-US" b="1" dirty="0" smtClean="0"/>
              <a:t>terminology </a:t>
            </a:r>
            <a:r>
              <a:rPr lang="en-US" dirty="0" smtClean="0"/>
              <a:t>section</a:t>
            </a:r>
          </a:p>
          <a:p>
            <a:pPr lvl="1"/>
            <a:r>
              <a:rPr lang="en-US" dirty="0" smtClean="0"/>
              <a:t>Extension of the part on </a:t>
            </a:r>
            <a:r>
              <a:rPr lang="en-US" b="1" dirty="0" smtClean="0"/>
              <a:t>security</a:t>
            </a:r>
            <a:r>
              <a:rPr lang="en-US" dirty="0" smtClean="0"/>
              <a:t> issues.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B45A4-FDCA-4B0D-8861-B05B7CE84D4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3C5B3-C890-4C11-931B-BE7E5E8CA1AE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409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Footprint Extension Use Cases</a:t>
            </a:r>
          </a:p>
        </p:txBody>
      </p:sp>
      <p:sp>
        <p:nvSpPr>
          <p:cNvPr id="4100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r>
              <a:rPr lang="en-US" sz="2000" b="1" dirty="0" smtClean="0"/>
              <a:t>Geographic Extension </a:t>
            </a:r>
          </a:p>
          <a:p>
            <a:pPr lvl="1"/>
            <a:r>
              <a:rPr lang="en-US" sz="1800" dirty="0" smtClean="0"/>
              <a:t>Provide services beyond one’s own footprint by relying on other CDNs (same country or different countries)</a:t>
            </a:r>
          </a:p>
          <a:p>
            <a:pPr lvl="1"/>
            <a:r>
              <a:rPr lang="en-US" sz="1800" i="1" dirty="0" smtClean="0"/>
              <a:t>Example: FT and an over-the-top CDN may interconnect their CDNs </a:t>
            </a:r>
          </a:p>
          <a:p>
            <a:r>
              <a:rPr lang="en-US" sz="2000" b="1" dirty="0" smtClean="0"/>
              <a:t>Inter-Affiliates Interconnection </a:t>
            </a:r>
          </a:p>
          <a:p>
            <a:pPr lvl="1"/>
            <a:r>
              <a:rPr lang="en-US" sz="1800" dirty="0" smtClean="0"/>
              <a:t>Allow CDN service providers with several CDNs in several regions to provide consistent service</a:t>
            </a:r>
          </a:p>
          <a:p>
            <a:pPr lvl="1"/>
            <a:r>
              <a:rPr lang="en-US" sz="1800" i="1" dirty="0" smtClean="0"/>
              <a:t>Example: FT and TP (Orange group) may interconnect their CDNs</a:t>
            </a:r>
          </a:p>
          <a:p>
            <a:r>
              <a:rPr lang="en-US" sz="2000" b="1" dirty="0" smtClean="0"/>
              <a:t>Nomadic Users </a:t>
            </a:r>
          </a:p>
          <a:p>
            <a:pPr lvl="1"/>
            <a:r>
              <a:rPr lang="en-US" sz="1800" dirty="0" smtClean="0"/>
              <a:t>Allow users who move to other geographic regions to continue to access their content (although other residents of that region cannot access the content).</a:t>
            </a:r>
          </a:p>
          <a:p>
            <a:r>
              <a:rPr lang="en-US" sz="2000" b="1" dirty="0" smtClean="0"/>
              <a:t>Requirement for content delivery restrictions (Geo-blocking): </a:t>
            </a:r>
          </a:p>
          <a:p>
            <a:pPr lvl="1"/>
            <a:r>
              <a:rPr lang="en-US" sz="1800" dirty="0" smtClean="0"/>
              <a:t>Exchange through the CDN interconnection of information for controlling the geographic and temporal availability, as well as QoE related constraints on the delivery is important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Geographic Extension: an Example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13538" y="1844675"/>
            <a:ext cx="2430462" cy="7207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000" b="1" dirty="0" smtClean="0">
                <a:latin typeface="+mj-lt"/>
                <a:cs typeface="Courier New" pitchFamily="49" charset="0"/>
              </a:rPr>
              <a:t>CDN Interconnect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CD675E-FC24-4973-A99C-2537DFCE064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grpSp>
        <p:nvGrpSpPr>
          <p:cNvPr id="5125" name="Groupe 19"/>
          <p:cNvGrpSpPr>
            <a:grpSpLocks/>
          </p:cNvGrpSpPr>
          <p:nvPr/>
        </p:nvGrpSpPr>
        <p:grpSpPr bwMode="auto">
          <a:xfrm>
            <a:off x="879475" y="1557338"/>
            <a:ext cx="4916488" cy="4464050"/>
            <a:chOff x="1763688" y="1556792"/>
            <a:chExt cx="4916990" cy="4464496"/>
          </a:xfrm>
        </p:grpSpPr>
        <p:sp>
          <p:nvSpPr>
            <p:cNvPr id="10" name="Rectangle 9"/>
            <p:cNvSpPr/>
            <p:nvPr/>
          </p:nvSpPr>
          <p:spPr>
            <a:xfrm>
              <a:off x="4222183" y="1556792"/>
              <a:ext cx="2458495" cy="446449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fr-FR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Country B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763688" y="1556792"/>
              <a:ext cx="2458495" cy="44644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fr-FR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Country A</a:t>
              </a:r>
            </a:p>
          </p:txBody>
        </p:sp>
        <p:sp>
          <p:nvSpPr>
            <p:cNvPr id="5" name="Nuage 4"/>
            <p:cNvSpPr/>
            <p:nvPr/>
          </p:nvSpPr>
          <p:spPr>
            <a:xfrm>
              <a:off x="1979610" y="3393713"/>
              <a:ext cx="1728965" cy="71921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/>
                <a:t>CDN A</a:t>
              </a:r>
            </a:p>
            <a:p>
              <a:pPr algn="ctr">
                <a:defRPr/>
              </a:pPr>
              <a:r>
                <a:rPr lang="fr-FR" i="1" dirty="0"/>
                <a:t>CDSP </a:t>
              </a:r>
              <a:r>
                <a:rPr lang="fr-FR" i="1" dirty="0" smtClean="0"/>
                <a:t>A</a:t>
              </a:r>
              <a:endParaRPr lang="fr-FR" i="1" dirty="0"/>
            </a:p>
          </p:txBody>
        </p:sp>
        <p:sp>
          <p:nvSpPr>
            <p:cNvPr id="6" name="Nuage 5"/>
            <p:cNvSpPr/>
            <p:nvPr/>
          </p:nvSpPr>
          <p:spPr>
            <a:xfrm>
              <a:off x="4761194" y="3393713"/>
              <a:ext cx="1728965" cy="719210"/>
            </a:xfrm>
            <a:prstGeom prst="cloud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/>
                <a:t>CDN B</a:t>
              </a:r>
            </a:p>
            <a:p>
              <a:pPr algn="ctr">
                <a:defRPr/>
              </a:pPr>
              <a:r>
                <a:rPr lang="fr-FR" i="1" dirty="0"/>
                <a:t>CDSP B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159016" y="1844158"/>
              <a:ext cx="1368565" cy="8652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 smtClean="0"/>
                <a:t>Content Provider A</a:t>
              </a:r>
              <a:endParaRPr lang="fr-FR" dirty="0"/>
            </a:p>
          </p:txBody>
        </p:sp>
        <p:sp>
          <p:nvSpPr>
            <p:cNvPr id="8" name="Ellipse 7"/>
            <p:cNvSpPr/>
            <p:nvPr/>
          </p:nvSpPr>
          <p:spPr>
            <a:xfrm>
              <a:off x="4977116" y="4725759"/>
              <a:ext cx="1297120" cy="6477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/>
                <a:t>End-User</a:t>
              </a:r>
            </a:p>
          </p:txBody>
        </p:sp>
        <p:cxnSp>
          <p:nvCxnSpPr>
            <p:cNvPr id="12" name="Connecteur droit 11"/>
            <p:cNvCxnSpPr>
              <a:stCxn id="7" idx="2"/>
              <a:endCxn id="5" idx="3"/>
            </p:cNvCxnSpPr>
            <p:nvPr/>
          </p:nvCxnSpPr>
          <p:spPr>
            <a:xfrm rot="5400000">
              <a:off x="2481312" y="3071418"/>
              <a:ext cx="723972" cy="0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6" idx="1"/>
              <a:endCxn id="8" idx="0"/>
            </p:cNvCxnSpPr>
            <p:nvPr/>
          </p:nvCxnSpPr>
          <p:spPr>
            <a:xfrm rot="5400000">
              <a:off x="5320052" y="4419341"/>
              <a:ext cx="612836" cy="0"/>
            </a:xfrm>
            <a:prstGeom prst="line">
              <a:avLst/>
            </a:prstGeom>
            <a:ln w="3810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5" idx="0"/>
              <a:endCxn id="6" idx="2"/>
            </p:cNvCxnSpPr>
            <p:nvPr/>
          </p:nvCxnSpPr>
          <p:spPr>
            <a:xfrm>
              <a:off x="3706986" y="3752523"/>
              <a:ext cx="1060558" cy="0"/>
            </a:xfrm>
            <a:prstGeom prst="line">
              <a:avLst/>
            </a:prstGeom>
            <a:ln w="117475" cmpd="dbl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Connecteur droit 17"/>
          <p:cNvCxnSpPr/>
          <p:nvPr/>
        </p:nvCxnSpPr>
        <p:spPr>
          <a:xfrm>
            <a:off x="6300788" y="2060575"/>
            <a:ext cx="412750" cy="0"/>
          </a:xfrm>
          <a:prstGeom prst="line">
            <a:avLst/>
          </a:prstGeom>
          <a:ln w="117475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C5B14-B580-451B-924D-473E55958AD8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614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Offload Use Cases</a:t>
            </a:r>
          </a:p>
        </p:txBody>
      </p:sp>
      <p:sp>
        <p:nvSpPr>
          <p:cNvPr id="6148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68974"/>
          </a:xfrm>
        </p:spPr>
        <p:txBody>
          <a:bodyPr/>
          <a:lstStyle/>
          <a:p>
            <a:r>
              <a:rPr lang="en-US" b="1" dirty="0" smtClean="0"/>
              <a:t>Overload Handling and Dimensioning</a:t>
            </a:r>
          </a:p>
          <a:p>
            <a:pPr lvl="1"/>
            <a:r>
              <a:rPr lang="en-US" dirty="0" smtClean="0"/>
              <a:t>A CDN may interconnect with another CDN to increase its effective prime-time capacity.</a:t>
            </a:r>
          </a:p>
          <a:p>
            <a:pPr lvl="1"/>
            <a:r>
              <a:rPr lang="en-US" sz="1800" i="1" dirty="0" smtClean="0"/>
              <a:t>Example: CDN1 supports a special event, during the peak traffic it offloads requests to CDN2 </a:t>
            </a:r>
          </a:p>
          <a:p>
            <a:r>
              <a:rPr lang="en-US" b="1" dirty="0" smtClean="0"/>
              <a:t>Resiliency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 CDN service provider (CDSP) may redirect some requests toward another CDN for service continuity during a failure:</a:t>
            </a:r>
          </a:p>
          <a:p>
            <a:pPr lvl="2"/>
            <a:r>
              <a:rPr lang="en-US" sz="2000" dirty="0" smtClean="0"/>
              <a:t>content delivery failure</a:t>
            </a:r>
          </a:p>
          <a:p>
            <a:pPr lvl="2"/>
            <a:r>
              <a:rPr lang="en-US" sz="2000" dirty="0" smtClean="0"/>
              <a:t>content acquisition failure.</a:t>
            </a:r>
          </a:p>
          <a:p>
            <a:r>
              <a:rPr lang="en-US" b="1" dirty="0" smtClean="0"/>
              <a:t>Requirement for branding considerations</a:t>
            </a:r>
          </a:p>
          <a:p>
            <a:pPr lvl="1"/>
            <a:r>
              <a:rPr lang="en-US" dirty="0" smtClean="0"/>
              <a:t>Preservation of branding elements (</a:t>
            </a:r>
            <a:r>
              <a:rPr lang="en-US" i="1" dirty="0" smtClean="0"/>
              <a:t>e.g., </a:t>
            </a:r>
            <a:r>
              <a:rPr lang="en-US" dirty="0" smtClean="0"/>
              <a:t>visible domain names) through the CDN interconnection is important for involved CDSPs and content providers (CPs)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17E309-B5C1-4CE0-9D5A-B14AE9259440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717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CDN Capability Use Cases</a:t>
            </a:r>
          </a:p>
        </p:txBody>
      </p:sp>
      <p:sp>
        <p:nvSpPr>
          <p:cNvPr id="7172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24413"/>
          </a:xfrm>
        </p:spPr>
        <p:txBody>
          <a:bodyPr/>
          <a:lstStyle/>
          <a:p>
            <a:r>
              <a:rPr lang="en-US" b="1" dirty="0" smtClean="0"/>
              <a:t>Vendor </a:t>
            </a:r>
            <a:r>
              <a:rPr lang="en-US" b="1" dirty="0" smtClean="0"/>
              <a:t>Interoperability </a:t>
            </a:r>
          </a:p>
          <a:p>
            <a:pPr lvl="1"/>
            <a:r>
              <a:rPr lang="en-US" dirty="0" smtClean="0"/>
              <a:t>A CDN service provider may wish to operate a multi-vendor strategy for its </a:t>
            </a:r>
            <a:r>
              <a:rPr lang="en-US" dirty="0" smtClean="0"/>
              <a:t>CDNs and want to expose a single set of interfaces to the content providers. </a:t>
            </a:r>
            <a:endParaRPr lang="en-US" dirty="0" smtClean="0"/>
          </a:p>
          <a:p>
            <a:endParaRPr lang="en-US" sz="1050" dirty="0" smtClean="0"/>
          </a:p>
          <a:p>
            <a:r>
              <a:rPr lang="en-US" b="1" dirty="0" smtClean="0"/>
              <a:t>CDNs with different features</a:t>
            </a:r>
          </a:p>
          <a:p>
            <a:pPr lvl="1"/>
            <a:r>
              <a:rPr lang="en-US" dirty="0" smtClean="0"/>
              <a:t>Support the content </a:t>
            </a:r>
            <a:r>
              <a:rPr lang="en-US" dirty="0" smtClean="0"/>
              <a:t>delivery to several kinds of end-devices by relying on multiple CDNs with different features.</a:t>
            </a:r>
            <a:endParaRPr lang="en-US" dirty="0" smtClean="0"/>
          </a:p>
          <a:p>
            <a:pPr lvl="1"/>
            <a:r>
              <a:rPr lang="en-US" sz="1800" i="1" dirty="0" smtClean="0"/>
              <a:t>Example:  an end-user switches from her connected TV to her mobile, and thus, is redirected to a CDN for mobile. The CDN for mobile delivers a different version of the content.</a:t>
            </a:r>
          </a:p>
          <a:p>
            <a:endParaRPr lang="en-US" sz="1050" dirty="0" smtClean="0"/>
          </a:p>
          <a:p>
            <a:r>
              <a:rPr lang="fr-FR" b="1" dirty="0" smtClean="0"/>
              <a:t>QoE and QoS </a:t>
            </a:r>
            <a:r>
              <a:rPr lang="fr-FR" b="1" dirty="0" err="1" smtClean="0"/>
              <a:t>Improvement</a:t>
            </a:r>
            <a:endParaRPr lang="fr-FR" b="1" dirty="0" smtClean="0"/>
          </a:p>
          <a:p>
            <a:pPr lvl="1"/>
            <a:r>
              <a:rPr lang="en-US" dirty="0" smtClean="0"/>
              <a:t>A CDN that cannot meet the required service level agreement delegates the delivery to a CDN that can, for instance, an Access CDN.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Conclusion / Next Steps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4425354"/>
          </a:xfrm>
        </p:spPr>
        <p:txBody>
          <a:bodyPr/>
          <a:lstStyle/>
          <a:p>
            <a:r>
              <a:rPr lang="en-US" dirty="0" smtClean="0"/>
              <a:t>The I-D lists </a:t>
            </a:r>
            <a:r>
              <a:rPr lang="en-US" b="1" dirty="0" smtClean="0"/>
              <a:t>several real-world use cases for CDNI</a:t>
            </a:r>
          </a:p>
          <a:p>
            <a:r>
              <a:rPr lang="en-US" b="1" dirty="0" smtClean="0"/>
              <a:t>These use-cases are highly desirable but deploying CDN interconnection is not feasible today: </a:t>
            </a:r>
          </a:p>
          <a:p>
            <a:pPr lvl="1"/>
            <a:r>
              <a:rPr lang="en-US" dirty="0" smtClean="0"/>
              <a:t>See [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draft-bertrand-cdni-experiments-00</a:t>
            </a:r>
            <a:r>
              <a:rPr lang="en-US" dirty="0" smtClean="0"/>
              <a:t>]</a:t>
            </a:r>
            <a:endParaRPr lang="en-US" sz="1100" b="1" dirty="0" smtClean="0"/>
          </a:p>
          <a:p>
            <a:endParaRPr lang="fr-FR" dirty="0" smtClean="0"/>
          </a:p>
          <a:p>
            <a:r>
              <a:rPr lang="fr-FR" dirty="0" smtClean="0"/>
              <a:t>Open issues:</a:t>
            </a:r>
          </a:p>
          <a:p>
            <a:pPr lvl="1"/>
            <a:r>
              <a:rPr lang="fr-FR" dirty="0" smtClean="0"/>
              <a:t>None </a:t>
            </a:r>
            <a:r>
              <a:rPr lang="fr-FR" dirty="0" err="1" smtClean="0"/>
              <a:t>identified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sz="1800" dirty="0" smtClean="0"/>
          </a:p>
          <a:p>
            <a:r>
              <a:rPr lang="en-US" dirty="0" smtClean="0"/>
              <a:t>Next steps: </a:t>
            </a:r>
            <a:endParaRPr lang="en-US" sz="2800" dirty="0" smtClean="0"/>
          </a:p>
          <a:p>
            <a:pPr lvl="1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integrate</a:t>
            </a:r>
            <a:r>
              <a:rPr lang="fr-FR" dirty="0" smtClean="0"/>
              <a:t> feedback </a:t>
            </a:r>
            <a:r>
              <a:rPr lang="fr-FR" dirty="0" err="1" smtClean="0"/>
              <a:t>from</a:t>
            </a:r>
            <a:r>
              <a:rPr lang="fr-FR" dirty="0" smtClean="0"/>
              <a:t> IETF </a:t>
            </a:r>
            <a:r>
              <a:rPr lang="fr-FR" dirty="0" err="1" smtClean="0"/>
              <a:t>community</a:t>
            </a:r>
            <a:endParaRPr lang="fr-FR" dirty="0" smtClean="0"/>
          </a:p>
          <a:p>
            <a:pPr lvl="1"/>
            <a:r>
              <a:rPr lang="fr-FR" b="1" dirty="0" err="1" smtClean="0"/>
              <a:t>We</a:t>
            </a:r>
            <a:r>
              <a:rPr lang="fr-FR" b="1" dirty="0" smtClean="0"/>
              <a:t> propose </a:t>
            </a:r>
            <a:r>
              <a:rPr lang="fr-FR" b="1" dirty="0" err="1" smtClean="0"/>
              <a:t>this</a:t>
            </a:r>
            <a:r>
              <a:rPr lang="fr-FR" b="1" dirty="0" smtClean="0"/>
              <a:t> I-D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adopted</a:t>
            </a:r>
            <a:r>
              <a:rPr lang="fr-FR" b="1" dirty="0" smtClean="0"/>
              <a:t> by WG CDNI. </a:t>
            </a:r>
            <a:endParaRPr lang="en-US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5213D9-7900-4EB6-8676-CCE212D92678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</Words>
  <Application>Microsoft Office PowerPoint</Application>
  <PresentationFormat>Affichage à l'écran (4:3)</PresentationFormat>
  <Paragraphs>96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draft-bertrand-cdni-use-cases-02 IETF81 – Québec  WG CDNi</vt:lpstr>
      <vt:lpstr>Draft Overview</vt:lpstr>
      <vt:lpstr>Changes since CDNI BoF (IETF#80)</vt:lpstr>
      <vt:lpstr>Footprint Extension Use Cases</vt:lpstr>
      <vt:lpstr>Geographic Extension: an Example</vt:lpstr>
      <vt:lpstr>Offload Use Cases</vt:lpstr>
      <vt:lpstr>CDN Capability Use Cases</vt:lpstr>
      <vt:lpstr>Conclusion / 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2011-07-28T13:02:58Z</dcterms:created>
  <dcterms:modified xsi:type="dcterms:W3CDTF">2011-07-28T14:29:16Z</dcterms:modified>
</cp:coreProperties>
</file>