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3" r:id="rId3"/>
    <p:sldId id="264" r:id="rId4"/>
    <p:sldId id="265" r:id="rId5"/>
    <p:sldId id="267" r:id="rId6"/>
    <p:sldId id="261" r:id="rId7"/>
    <p:sldId id="258" r:id="rId8"/>
    <p:sldId id="260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384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4970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577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99439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269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503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547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2371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022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409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0002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02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C7CE9-701D-054F-A423-F44B625743A6}" type="datetimeFigureOut">
              <a:rPr lang="en-US" smtClean="0"/>
              <a:pPr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52A9A-E3CB-5C4F-9D1F-DAA035FFC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618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CDN Interconnection Problem Statement</a:t>
            </a:r>
            <a:br>
              <a:rPr lang="en-US" dirty="0"/>
            </a:br>
            <a:r>
              <a:rPr lang="en-US" sz="3600" dirty="0" smtClean="0"/>
              <a:t>draft-jenkins-cdni-problem-statement-02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Ben Niven-Jenkins</a:t>
            </a:r>
          </a:p>
          <a:p>
            <a:r>
              <a:rPr lang="en-US" sz="2600" dirty="0" smtClean="0"/>
              <a:t>Francois Le </a:t>
            </a:r>
            <a:r>
              <a:rPr lang="en-US" sz="2600" dirty="0" err="1" smtClean="0"/>
              <a:t>Faucheur</a:t>
            </a:r>
            <a:endParaRPr lang="en-US" sz="2600" dirty="0"/>
          </a:p>
          <a:p>
            <a:r>
              <a:rPr lang="en-US" sz="2600" dirty="0" smtClean="0"/>
              <a:t>Nabil </a:t>
            </a:r>
            <a:r>
              <a:rPr lang="en-US" sz="2600" dirty="0" err="1" smtClean="0"/>
              <a:t>Bitar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78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Progressing the 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Milestone to publish a Problem Statement by </a:t>
            </a:r>
            <a:r>
              <a:rPr lang="en-US" b="1" dirty="0" smtClean="0">
                <a:solidFill>
                  <a:srgbClr val="000000"/>
                </a:solidFill>
              </a:rPr>
              <a:t>Dec 2011</a:t>
            </a:r>
          </a:p>
          <a:p>
            <a:pPr lvl="1"/>
            <a:r>
              <a:rPr lang="en-US" dirty="0" smtClean="0"/>
              <a:t>Only one more Face to Face meeting before then</a:t>
            </a:r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Adopt current Problem Statement draft as WG draft</a:t>
            </a:r>
          </a:p>
          <a:p>
            <a:pPr lvl="1"/>
            <a:r>
              <a:rPr lang="en-US" dirty="0" smtClean="0"/>
              <a:t>Aim to have a version ready for WG Last Call by next IETF</a:t>
            </a:r>
          </a:p>
          <a:p>
            <a:r>
              <a:rPr lang="en-US" dirty="0" smtClean="0"/>
              <a:t>Open Questions that might impact the draft’s contents:</a:t>
            </a:r>
          </a:p>
          <a:p>
            <a:pPr lvl="1"/>
            <a:r>
              <a:rPr lang="en-US" dirty="0" smtClean="0"/>
              <a:t>Explicitly show in reference model that acquisition by a Downstream CDN Surrogate could make use of a CDN Service (Request Routing) in an Upstream CDN?</a:t>
            </a:r>
          </a:p>
          <a:p>
            <a:pPr lvl="1"/>
            <a:r>
              <a:rPr lang="en-US" dirty="0" smtClean="0"/>
              <a:t>Are </a:t>
            </a:r>
            <a:r>
              <a:rPr lang="en-US" dirty="0"/>
              <a:t>the set of protocols listed in the problem statement sufficient to implement CDNI?</a:t>
            </a:r>
          </a:p>
          <a:p>
            <a:pPr lvl="1"/>
            <a:r>
              <a:rPr lang="en-US" dirty="0"/>
              <a:t>Does the problem statement describe them in sufficient detail for a problem statement?</a:t>
            </a:r>
          </a:p>
          <a:p>
            <a:pPr lvl="1"/>
            <a:r>
              <a:rPr lang="en-US" dirty="0"/>
              <a:t>Are there any significant gaps or additional topics not present in the current document that should be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029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Increasingly </a:t>
            </a:r>
            <a:r>
              <a:rPr lang="en-US" dirty="0"/>
              <a:t>NSPs are deploying </a:t>
            </a:r>
            <a:r>
              <a:rPr lang="en-US" dirty="0" smtClean="0"/>
              <a:t>their own CDNs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deal cost</a:t>
            </a:r>
            <a:r>
              <a:rPr lang="en-US" dirty="0"/>
              <a:t>-effectively with the growing usage of </a:t>
            </a:r>
            <a:r>
              <a:rPr lang="en-US" dirty="0" smtClean="0"/>
              <a:t>content </a:t>
            </a:r>
            <a:r>
              <a:rPr lang="en-US" dirty="0"/>
              <a:t>delivery </a:t>
            </a:r>
            <a:r>
              <a:rPr lang="en-US" dirty="0" smtClean="0"/>
              <a:t>applications (e.g. video)</a:t>
            </a:r>
          </a:p>
          <a:p>
            <a:pPr lvl="1"/>
            <a:r>
              <a:rPr lang="en-US" dirty="0" smtClean="0"/>
              <a:t>To deliver to multiple devices</a:t>
            </a:r>
          </a:p>
          <a:p>
            <a:pPr lvl="1"/>
            <a:r>
              <a:rPr lang="en-US" dirty="0" smtClean="0"/>
              <a:t>To provide better (or more managed) User Experience</a:t>
            </a:r>
            <a:endParaRPr lang="en-US" dirty="0"/>
          </a:p>
          <a:p>
            <a:r>
              <a:rPr lang="en-US" dirty="0" smtClean="0"/>
              <a:t>But…</a:t>
            </a:r>
          </a:p>
          <a:p>
            <a:pPr lvl="1"/>
            <a:r>
              <a:rPr lang="en-US" dirty="0" smtClean="0"/>
              <a:t>Different NSPs operate different independent CDNs</a:t>
            </a:r>
          </a:p>
          <a:p>
            <a:pPr lvl="1"/>
            <a:r>
              <a:rPr lang="en-US" dirty="0" smtClean="0"/>
              <a:t>Content Providers want to make their content available but may not want to deal with multiple NSPs’ CDNs</a:t>
            </a:r>
          </a:p>
          <a:p>
            <a:r>
              <a:rPr lang="en-US" dirty="0" smtClean="0"/>
              <a:t>So…</a:t>
            </a:r>
          </a:p>
          <a:p>
            <a:pPr lvl="1"/>
            <a:r>
              <a:rPr lang="en-US" dirty="0" smtClean="0"/>
              <a:t>NSPs need the ability to interconnect their CDNs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927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025" y="0"/>
            <a:ext cx="6531951" cy="675877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</a:t>
            </a:r>
            <a:r>
              <a:rPr lang="pl-PL" sz="1100" b="1" dirty="0">
                <a:latin typeface="Courier"/>
                <a:cs typeface="Courier"/>
              </a:rPr>
              <a:t>--------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/        \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  CSP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\        /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</a:t>
            </a:r>
            <a:r>
              <a:rPr lang="pl-PL" sz="1100" b="1" dirty="0">
                <a:latin typeface="Courier"/>
                <a:cs typeface="Courier"/>
              </a:rPr>
              <a:t>--------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    </a:t>
            </a:r>
            <a:r>
              <a:rPr lang="pl-PL" sz="1100" b="1" dirty="0">
                <a:latin typeface="Courier"/>
                <a:cs typeface="Courier"/>
              </a:rPr>
              <a:t>*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    </a:t>
            </a:r>
            <a:r>
              <a:rPr lang="pl-PL" sz="1100" b="1" dirty="0">
                <a:latin typeface="Courier"/>
                <a:cs typeface="Courier"/>
              </a:rPr>
              <a:t>*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    </a:t>
            </a:r>
            <a:r>
              <a:rPr lang="pl-PL" sz="1100" b="1" dirty="0">
                <a:latin typeface="Courier"/>
                <a:cs typeface="Courier"/>
              </a:rPr>
              <a:t>*                        /\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    </a:t>
            </a:r>
            <a:r>
              <a:rPr lang="pl-PL" sz="1100" b="1" dirty="0">
                <a:latin typeface="Courier"/>
                <a:cs typeface="Courier"/>
              </a:rPr>
              <a:t>*                       /  \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</a:t>
            </a:r>
            <a:r>
              <a:rPr lang="pl-PL" sz="1100" b="1" dirty="0">
                <a:latin typeface="Courier"/>
                <a:cs typeface="Courier"/>
              </a:rPr>
              <a:t>---------------------      |CDNI|       ---------------------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/    </a:t>
            </a:r>
            <a:r>
              <a:rPr lang="pl-PL" sz="1100" b="1" dirty="0" err="1">
                <a:latin typeface="Courier"/>
                <a:cs typeface="Courier"/>
              </a:rPr>
              <a:t>Upstream</a:t>
            </a:r>
            <a:r>
              <a:rPr lang="pl-PL" sz="1100" b="1" dirty="0">
                <a:latin typeface="Courier"/>
                <a:cs typeface="Courier"/>
              </a:rPr>
              <a:t> CDN     \     |    |      /   </a:t>
            </a:r>
            <a:r>
              <a:rPr lang="pl-PL" sz="1100" b="1" dirty="0" err="1">
                <a:latin typeface="Courier"/>
                <a:cs typeface="Courier"/>
              </a:rPr>
              <a:t>Downstream</a:t>
            </a:r>
            <a:r>
              <a:rPr lang="pl-PL" sz="1100" b="1" dirty="0">
                <a:latin typeface="Courier"/>
                <a:cs typeface="Courier"/>
              </a:rPr>
              <a:t> CDN    \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    +-------------+ | Control </a:t>
            </a:r>
            <a:r>
              <a:rPr lang="pl-PL" sz="1100" b="1" dirty="0" err="1">
                <a:latin typeface="Courier"/>
                <a:cs typeface="Courier"/>
              </a:rPr>
              <a:t>protocol</a:t>
            </a:r>
            <a:r>
              <a:rPr lang="pl-PL" sz="1100" b="1" dirty="0">
                <a:latin typeface="Courier"/>
                <a:cs typeface="Courier"/>
              </a:rPr>
              <a:t>| +-------------+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    |CDN Control  |&lt;======|====|=======&gt;| CDN Control |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    +------*-*-*--+ |     |    |      | +-*-*-*-------+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           * * *    |     |    |      |   * * *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    +------*------+ | </a:t>
            </a:r>
            <a:r>
              <a:rPr lang="pl-PL" sz="1100" b="1" dirty="0" err="1">
                <a:latin typeface="Courier"/>
                <a:cs typeface="Courier"/>
              </a:rPr>
              <a:t>Logging</a:t>
            </a:r>
            <a:r>
              <a:rPr lang="pl-PL" sz="1100" b="1" dirty="0">
                <a:latin typeface="Courier"/>
                <a:cs typeface="Courier"/>
              </a:rPr>
              <a:t> </a:t>
            </a:r>
            <a:r>
              <a:rPr lang="pl-PL" sz="1100" b="1" dirty="0" err="1">
                <a:latin typeface="Courier"/>
                <a:cs typeface="Courier"/>
              </a:rPr>
              <a:t>protocol</a:t>
            </a:r>
            <a:r>
              <a:rPr lang="pl-PL" sz="1100" b="1" dirty="0">
                <a:latin typeface="Courier"/>
                <a:cs typeface="Courier"/>
              </a:rPr>
              <a:t>| +-----*-------+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****| </a:t>
            </a:r>
            <a:r>
              <a:rPr lang="pl-PL" sz="1100" b="1" dirty="0" err="1">
                <a:latin typeface="Courier"/>
                <a:cs typeface="Courier"/>
              </a:rPr>
              <a:t>Logging</a:t>
            </a:r>
            <a:r>
              <a:rPr lang="pl-PL" sz="1100" b="1" dirty="0">
                <a:latin typeface="Courier"/>
                <a:cs typeface="Courier"/>
              </a:rPr>
              <a:t>     |&lt;======|====|=======&gt;|  </a:t>
            </a:r>
            <a:r>
              <a:rPr lang="pl-PL" sz="1100" b="1" dirty="0" err="1">
                <a:latin typeface="Courier"/>
                <a:cs typeface="Courier"/>
              </a:rPr>
              <a:t>Logging</a:t>
            </a:r>
            <a:r>
              <a:rPr lang="pl-PL" sz="1100" b="1" dirty="0">
                <a:latin typeface="Courier"/>
                <a:cs typeface="Courier"/>
              </a:rPr>
              <a:t>    |****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*   --------------+ |     |    |      | +-------------+   *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</a:t>
            </a:r>
            <a:r>
              <a:rPr lang="pl-PL" sz="1100" b="1" dirty="0">
                <a:latin typeface="Courier"/>
                <a:cs typeface="Courier"/>
              </a:rPr>
              <a:t>| *            * *    | </a:t>
            </a:r>
            <a:r>
              <a:rPr lang="pl-PL" sz="1100" b="1" dirty="0" err="1">
                <a:latin typeface="Courier"/>
                <a:cs typeface="Courier"/>
              </a:rPr>
              <a:t>Request</a:t>
            </a:r>
            <a:r>
              <a:rPr lang="pl-PL" sz="1100" b="1" dirty="0">
                <a:latin typeface="Courier"/>
                <a:cs typeface="Courier"/>
              </a:rPr>
              <a:t> Routing |   * *             *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....*...+--------*----+ |    </a:t>
            </a:r>
            <a:r>
              <a:rPr lang="pl-PL" sz="1100" b="1" dirty="0" err="1">
                <a:latin typeface="Courier"/>
                <a:cs typeface="Courier"/>
              </a:rPr>
              <a:t>protocol</a:t>
            </a:r>
            <a:r>
              <a:rPr lang="pl-PL" sz="1100" b="1" dirty="0">
                <a:latin typeface="Courier"/>
                <a:cs typeface="Courier"/>
              </a:rPr>
              <a:t>     | +---*---------+...*.....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**|</a:t>
            </a:r>
            <a:r>
              <a:rPr lang="pl-PL" sz="1100" b="1" dirty="0" err="1">
                <a:latin typeface="Courier"/>
                <a:cs typeface="Courier"/>
              </a:rPr>
              <a:t>Req</a:t>
            </a:r>
            <a:r>
              <a:rPr lang="pl-PL" sz="1100" b="1" dirty="0">
                <a:latin typeface="Courier"/>
                <a:cs typeface="Courier"/>
              </a:rPr>
              <a:t>-Routing  |&lt;======|====|=======&gt;| </a:t>
            </a:r>
            <a:r>
              <a:rPr lang="pl-PL" sz="1100" b="1" dirty="0" err="1">
                <a:latin typeface="Courier"/>
                <a:cs typeface="Courier"/>
              </a:rPr>
              <a:t>Req</a:t>
            </a:r>
            <a:r>
              <a:rPr lang="pl-PL" sz="1100" b="1" dirty="0">
                <a:latin typeface="Courier"/>
                <a:cs typeface="Courier"/>
              </a:rPr>
              <a:t>-Routing |**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 +-------------+ |     |    |      | +-------------+ 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            *    |  CDNI </a:t>
            </a:r>
            <a:r>
              <a:rPr lang="pl-PL" sz="1100" b="1" dirty="0" err="1">
                <a:latin typeface="Courier"/>
                <a:cs typeface="Courier"/>
              </a:rPr>
              <a:t>Metatdata</a:t>
            </a:r>
            <a:r>
              <a:rPr lang="pl-PL" sz="1100" b="1" dirty="0">
                <a:latin typeface="Courier"/>
                <a:cs typeface="Courier"/>
              </a:rPr>
              <a:t> |   *             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 +----------*--+ |    </a:t>
            </a:r>
            <a:r>
              <a:rPr lang="pl-PL" sz="1100" b="1" dirty="0" err="1">
                <a:latin typeface="Courier"/>
                <a:cs typeface="Courier"/>
              </a:rPr>
              <a:t>protocol</a:t>
            </a:r>
            <a:r>
              <a:rPr lang="pl-PL" sz="1100" b="1" dirty="0">
                <a:latin typeface="Courier"/>
                <a:cs typeface="Courier"/>
              </a:rPr>
              <a:t>     | +-*-----------+ 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 |Distribution |&lt;======|====|=======&gt;| Distribution| 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 |             | |      \  /       | |             | 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 |             | |       \/        | |             | 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 ****+---------+ | |                 | | +---------+**** 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******|</a:t>
            </a:r>
            <a:r>
              <a:rPr lang="pl-PL" sz="1100" b="1" dirty="0" err="1">
                <a:latin typeface="Courier"/>
                <a:cs typeface="Courier"/>
              </a:rPr>
              <a:t>Surrogate</a:t>
            </a:r>
            <a:r>
              <a:rPr lang="pl-PL" sz="1100" b="1" dirty="0">
                <a:latin typeface="Courier"/>
                <a:cs typeface="Courier"/>
              </a:rPr>
              <a:t>|*************************|</a:t>
            </a:r>
            <a:r>
              <a:rPr lang="pl-PL" sz="1100" b="1" dirty="0" err="1">
                <a:latin typeface="Courier"/>
                <a:cs typeface="Courier"/>
              </a:rPr>
              <a:t>Surrogate</a:t>
            </a:r>
            <a:r>
              <a:rPr lang="pl-PL" sz="1100" b="1" dirty="0">
                <a:latin typeface="Courier"/>
                <a:cs typeface="Courier"/>
              </a:rPr>
              <a:t>|******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    | +---------+ | |   </a:t>
            </a:r>
            <a:r>
              <a:rPr lang="pl-PL" sz="1100" b="1" dirty="0" err="1">
                <a:latin typeface="Courier"/>
                <a:cs typeface="Courier"/>
              </a:rPr>
              <a:t>Acquisition</a:t>
            </a:r>
            <a:r>
              <a:rPr lang="pl-PL" sz="1100" b="1" dirty="0">
                <a:latin typeface="Courier"/>
                <a:cs typeface="Courier"/>
              </a:rPr>
              <a:t>   | | +-----*---+ |    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|     +-------------+ |                 | +-------*-----+     |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\                     /                 \         *           /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 ---------------------                   ---------*----------- 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                                                  *            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                                                  * Delivery   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                                                  *            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                                                +------+         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</a:t>
            </a:r>
            <a:r>
              <a:rPr lang="pl-PL" sz="1100" b="1" dirty="0">
                <a:latin typeface="Courier"/>
                <a:cs typeface="Courier"/>
              </a:rPr>
              <a:t>...............</a:t>
            </a:r>
            <a:r>
              <a:rPr lang="pl-PL" sz="1100" b="1" dirty="0" err="1">
                <a:latin typeface="Courier"/>
                <a:cs typeface="Courier"/>
              </a:rPr>
              <a:t>Request</a:t>
            </a:r>
            <a:r>
              <a:rPr lang="pl-PL" sz="1100" b="1" dirty="0">
                <a:latin typeface="Courier"/>
                <a:cs typeface="Courier"/>
              </a:rPr>
              <a:t>...........................| User |..</a:t>
            </a:r>
            <a:r>
              <a:rPr lang="pl-PL" sz="1100" b="1" dirty="0" err="1">
                <a:latin typeface="Courier"/>
                <a:cs typeface="Courier"/>
              </a:rPr>
              <a:t>Request</a:t>
            </a:r>
            <a:r>
              <a:rPr lang="pl-PL" sz="1100" b="1" dirty="0">
                <a:latin typeface="Courier"/>
                <a:cs typeface="Courier"/>
              </a:rPr>
              <a:t>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                                              </a:t>
            </a:r>
            <a:r>
              <a:rPr lang="pl-PL" sz="1100" b="1" dirty="0">
                <a:latin typeface="Courier"/>
                <a:cs typeface="Courier"/>
              </a:rPr>
              <a:t>| Agent|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100" b="1" dirty="0" smtClean="0">
                <a:latin typeface="Courier"/>
                <a:cs typeface="Courier"/>
              </a:rPr>
              <a:t>                                                  </a:t>
            </a:r>
            <a:r>
              <a:rPr lang="pl-PL" sz="1100" b="1" dirty="0">
                <a:latin typeface="Courier"/>
                <a:cs typeface="Courier"/>
              </a:rPr>
              <a:t>+------+</a:t>
            </a:r>
          </a:p>
          <a:p>
            <a:pPr marL="0" indent="0">
              <a:spcBef>
                <a:spcPts val="0"/>
              </a:spcBef>
              <a:buNone/>
            </a:pPr>
            <a:endParaRPr lang="pl-PL" sz="1100" b="1" dirty="0">
              <a:latin typeface="Courier"/>
              <a:cs typeface="Courier"/>
            </a:endParaRPr>
          </a:p>
        </p:txBody>
      </p:sp>
      <p:sp>
        <p:nvSpPr>
          <p:cNvPr id="6" name="Left-Right Arrow 5"/>
          <p:cNvSpPr/>
          <p:nvPr/>
        </p:nvSpPr>
        <p:spPr>
          <a:xfrm>
            <a:off x="3367872" y="2034049"/>
            <a:ext cx="1849733" cy="288606"/>
          </a:xfrm>
          <a:prstGeom prst="leftRightArrow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Left-Right Arrow 6"/>
          <p:cNvSpPr/>
          <p:nvPr/>
        </p:nvSpPr>
        <p:spPr>
          <a:xfrm>
            <a:off x="3375960" y="4037064"/>
            <a:ext cx="1849733" cy="288606"/>
          </a:xfrm>
          <a:prstGeom prst="leftRightArrow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Left-Right Arrow 7"/>
          <p:cNvSpPr/>
          <p:nvPr/>
        </p:nvSpPr>
        <p:spPr>
          <a:xfrm>
            <a:off x="3369616" y="3395796"/>
            <a:ext cx="1849733" cy="288606"/>
          </a:xfrm>
          <a:prstGeom prst="leftRightArrow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Left-Right Arrow 8"/>
          <p:cNvSpPr/>
          <p:nvPr/>
        </p:nvSpPr>
        <p:spPr>
          <a:xfrm>
            <a:off x="3363272" y="2704613"/>
            <a:ext cx="1849733" cy="288606"/>
          </a:xfrm>
          <a:prstGeom prst="leftRightArrow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097307" y="0"/>
            <a:ext cx="60466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Courier New"/>
                <a:cs typeface="Courier New"/>
              </a:rPr>
              <a:t>   &lt;==&gt;  interfaces inside the scope of CDNI</a:t>
            </a:r>
            <a:r>
              <a:rPr lang="en-US" sz="1400" b="1" dirty="0" smtClean="0">
                <a:solidFill>
                  <a:schemeClr val="bg1"/>
                </a:solidFill>
                <a:latin typeface="Courier New"/>
                <a:cs typeface="Courier New"/>
              </a:rPr>
              <a:t>.</a:t>
            </a:r>
          </a:p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Courier New"/>
                <a:cs typeface="Courier New"/>
              </a:rPr>
              <a:t>   ****  interfaces outside the scope of CDNI</a:t>
            </a:r>
          </a:p>
          <a:p>
            <a:pPr algn="r"/>
            <a:r>
              <a:rPr lang="en-US" sz="1400" b="1" dirty="0" smtClean="0">
                <a:solidFill>
                  <a:srgbClr val="000000"/>
                </a:solidFill>
                <a:latin typeface="Courier New"/>
                <a:cs typeface="Courier New"/>
              </a:rPr>
              <a:t>   ....  interfaces outside the scope of CDNI</a:t>
            </a:r>
          </a:p>
        </p:txBody>
      </p:sp>
      <p:sp>
        <p:nvSpPr>
          <p:cNvPr id="11" name="Left-Right Arrow 10"/>
          <p:cNvSpPr/>
          <p:nvPr/>
        </p:nvSpPr>
        <p:spPr>
          <a:xfrm>
            <a:off x="4569874" y="11340"/>
            <a:ext cx="434034" cy="288606"/>
          </a:xfrm>
          <a:prstGeom prst="leftRightArrow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724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The CDNI Control interface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2200" dirty="0" smtClean="0"/>
              <a:t>Allows an upstream CDN to affect state in a downstream CDN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Content invalidation</a:t>
            </a:r>
            <a:r>
              <a:rPr lang="en-US" sz="1600" dirty="0"/>
              <a:t>/</a:t>
            </a:r>
            <a:r>
              <a:rPr lang="en-US" sz="1600" dirty="0" smtClean="0"/>
              <a:t>removal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Distribution </a:t>
            </a:r>
            <a:r>
              <a:rPr lang="en-US" sz="1600" dirty="0"/>
              <a:t>Metadata invalidation/</a:t>
            </a:r>
            <a:r>
              <a:rPr lang="en-US" sz="1600" dirty="0" smtClean="0"/>
              <a:t>removal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Request downstream CDN to acquire content ahead of demand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/>
              <a:t>Allows a downstream CDN to communicate (reasonably) static information to Upstream CDN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E.g. Capabilities &amp; Policies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sz="2200" dirty="0" smtClean="0"/>
              <a:t>May enable Bootstrapping/configuration of other CDNI protocols</a:t>
            </a:r>
            <a:endParaRPr lang="en-US" sz="2200" dirty="0"/>
          </a:p>
          <a:p>
            <a:pPr>
              <a:lnSpc>
                <a:spcPct val="90000"/>
              </a:lnSpc>
            </a:pPr>
            <a:r>
              <a:rPr lang="en-US" dirty="0" smtClean="0"/>
              <a:t>The CDN Logging interface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2200" dirty="0" smtClean="0"/>
              <a:t>Allows </a:t>
            </a:r>
            <a:r>
              <a:rPr lang="en-US" sz="2200" dirty="0"/>
              <a:t>the Logging </a:t>
            </a:r>
            <a:r>
              <a:rPr lang="en-US" sz="2200" dirty="0" smtClean="0"/>
              <a:t>systems in interconnected </a:t>
            </a:r>
            <a:r>
              <a:rPr lang="en-US" sz="2200" dirty="0"/>
              <a:t>CDNs to </a:t>
            </a:r>
            <a:r>
              <a:rPr lang="en-US" sz="2200" dirty="0" smtClean="0"/>
              <a:t>communicate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E.g. Access </a:t>
            </a:r>
            <a:r>
              <a:rPr lang="en-US" sz="1600" dirty="0"/>
              <a:t>log lines for accounting &amp; </a:t>
            </a:r>
            <a:r>
              <a:rPr lang="en-US" sz="1600" dirty="0" smtClean="0"/>
              <a:t>monitoring</a:t>
            </a:r>
            <a:endParaRPr lang="en-US" sz="1600" dirty="0"/>
          </a:p>
          <a:p>
            <a:pPr>
              <a:lnSpc>
                <a:spcPct val="90000"/>
              </a:lnSpc>
            </a:pP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235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CDNI Request Routing interface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Allows the Request Routing systems in interconnected CDNs to communicate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Information to facilitate redirection of User requests between CDNs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Information to facilitate CDN </a:t>
            </a:r>
            <a:r>
              <a:rPr lang="en-US" sz="1600" dirty="0" smtClean="0"/>
              <a:t>selection (e.g. CDN reachability)</a:t>
            </a:r>
            <a:endParaRPr lang="en-US" sz="1600" dirty="0"/>
          </a:p>
          <a:p>
            <a:pPr>
              <a:lnSpc>
                <a:spcPct val="90000"/>
              </a:lnSpc>
            </a:pPr>
            <a:r>
              <a:rPr lang="en-US" dirty="0"/>
              <a:t>The CDN Metadata interface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Allows the Distribution systems in interconnected CDNs to communicate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Properties/policies for distributing &amp; delivering the content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E.g. Rules for delivering content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E.g. How to acquire content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16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Non-Goals / Out of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New session, transport or </a:t>
            </a:r>
            <a:r>
              <a:rPr lang="en-US"/>
              <a:t>network </a:t>
            </a:r>
            <a:r>
              <a:rPr lang="en-US" smtClean="0"/>
              <a:t>protocols</a:t>
            </a:r>
            <a:endParaRPr lang="en-US" dirty="0"/>
          </a:p>
          <a:p>
            <a:r>
              <a:rPr lang="en-US" dirty="0" smtClean="0"/>
              <a:t>Interfaces/protocols between</a:t>
            </a:r>
          </a:p>
          <a:p>
            <a:pPr lvl="1"/>
            <a:r>
              <a:rPr lang="en-US" dirty="0" smtClean="0"/>
              <a:t>CSP &amp; CDN</a:t>
            </a:r>
          </a:p>
          <a:p>
            <a:pPr lvl="2"/>
            <a:r>
              <a:rPr lang="en-US" dirty="0" smtClean="0"/>
              <a:t>Content ingestion</a:t>
            </a:r>
          </a:p>
          <a:p>
            <a:pPr lvl="1"/>
            <a:r>
              <a:rPr lang="en-US" dirty="0" smtClean="0"/>
              <a:t>CDN &amp; CDN</a:t>
            </a:r>
          </a:p>
          <a:p>
            <a:pPr lvl="2"/>
            <a:r>
              <a:rPr lang="en-US" dirty="0" smtClean="0"/>
              <a:t>Content acquisition</a:t>
            </a:r>
          </a:p>
          <a:p>
            <a:pPr lvl="1"/>
            <a:r>
              <a:rPr lang="en-US" dirty="0" smtClean="0"/>
              <a:t>CDN &amp; End User</a:t>
            </a:r>
          </a:p>
          <a:p>
            <a:pPr lvl="2"/>
            <a:r>
              <a:rPr lang="en-US" dirty="0" smtClean="0"/>
              <a:t>New delivery protocols</a:t>
            </a:r>
          </a:p>
          <a:p>
            <a:r>
              <a:rPr lang="en-US" dirty="0" smtClean="0"/>
              <a:t>Content preparation</a:t>
            </a:r>
          </a:p>
          <a:p>
            <a:pPr lvl="1"/>
            <a:r>
              <a:rPr lang="en-US" dirty="0" smtClean="0"/>
              <a:t>Encoding/Transcoding</a:t>
            </a:r>
          </a:p>
          <a:p>
            <a:r>
              <a:rPr lang="en-US" dirty="0" smtClean="0"/>
              <a:t>DRM</a:t>
            </a:r>
          </a:p>
          <a:p>
            <a:r>
              <a:rPr lang="en-US" dirty="0" smtClean="0"/>
              <a:t>Apps consuming CDNI logs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Internal CDN protocols</a:t>
            </a:r>
          </a:p>
          <a:p>
            <a:r>
              <a:rPr lang="en-US" dirty="0" smtClean="0"/>
              <a:t>Individual CDN scalability</a:t>
            </a:r>
          </a:p>
          <a:p>
            <a:r>
              <a:rPr lang="en-US" dirty="0" smtClean="0"/>
              <a:t>Algorithms for</a:t>
            </a:r>
          </a:p>
          <a:p>
            <a:pPr lvl="1"/>
            <a:r>
              <a:rPr lang="en-US" dirty="0" smtClean="0"/>
              <a:t>Intra-CDN &amp; Inter-CDN request routing</a:t>
            </a:r>
          </a:p>
          <a:p>
            <a:pPr lvl="1"/>
            <a:r>
              <a:rPr lang="en-US" dirty="0" smtClean="0"/>
              <a:t>Caching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149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Industry needs a targeted, deployable solution</a:t>
            </a:r>
          </a:p>
          <a:p>
            <a:pPr lvl="1"/>
            <a:r>
              <a:rPr lang="en-US" dirty="0" smtClean="0"/>
              <a:t>18-24 month timeframe</a:t>
            </a:r>
          </a:p>
          <a:p>
            <a:r>
              <a:rPr lang="en-US" dirty="0" smtClean="0"/>
              <a:t>Base scope</a:t>
            </a:r>
          </a:p>
          <a:p>
            <a:pPr lvl="1"/>
            <a:r>
              <a:rPr lang="en-US" dirty="0" smtClean="0"/>
              <a:t>Minimum scope for interworking CDNs to allow operators to offer a basic operational service</a:t>
            </a:r>
          </a:p>
          <a:p>
            <a:pPr lvl="1"/>
            <a:r>
              <a:rPr lang="en-US" dirty="0" smtClean="0"/>
              <a:t>Do not want to boil the ocean</a:t>
            </a:r>
          </a:p>
          <a:p>
            <a:r>
              <a:rPr lang="en-US" dirty="0" smtClean="0"/>
              <a:t>Enhanced scope</a:t>
            </a:r>
          </a:p>
          <a:p>
            <a:pPr lvl="1"/>
            <a:r>
              <a:rPr lang="en-US" dirty="0" smtClean="0"/>
              <a:t>Extra stuff</a:t>
            </a:r>
          </a:p>
          <a:p>
            <a:r>
              <a:rPr lang="en-US" dirty="0" smtClean="0"/>
              <a:t>Reuse not reinvention</a:t>
            </a:r>
          </a:p>
          <a:p>
            <a:pPr lvl="1"/>
            <a:r>
              <a:rPr lang="en-US" dirty="0" smtClean="0"/>
              <a:t>Reuse existing session, transport &amp; application protocols (without changes)</a:t>
            </a:r>
          </a:p>
          <a:p>
            <a:pPr lvl="1"/>
            <a:r>
              <a:rPr lang="en-US" dirty="0" smtClean="0"/>
              <a:t>Reuse existing schema languages (without changes)</a:t>
            </a:r>
          </a:p>
          <a:p>
            <a:pPr lvl="1"/>
            <a:r>
              <a:rPr lang="en-US" dirty="0" smtClean="0"/>
              <a:t>Expectation is that CDNI can just define the schemas &amp; associated semantics to exchange required information over existing application protocol(s)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374583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IETF CDI WG (Concluded)</a:t>
            </a:r>
          </a:p>
          <a:p>
            <a:r>
              <a:rPr lang="en-US" dirty="0" smtClean="0"/>
              <a:t>3GPP</a:t>
            </a:r>
          </a:p>
          <a:p>
            <a:r>
              <a:rPr lang="en-US" dirty="0" smtClean="0"/>
              <a:t>ISO MPEG</a:t>
            </a:r>
          </a:p>
          <a:p>
            <a:r>
              <a:rPr lang="en-US" b="1" dirty="0" smtClean="0"/>
              <a:t>ATIS IIF / CSF</a:t>
            </a:r>
          </a:p>
          <a:p>
            <a:r>
              <a:rPr lang="en-US" dirty="0" err="1" smtClean="0"/>
              <a:t>CableLabs</a:t>
            </a:r>
            <a:endParaRPr lang="en-US" dirty="0" smtClean="0"/>
          </a:p>
          <a:p>
            <a:r>
              <a:rPr lang="en-US" b="1" dirty="0" smtClean="0"/>
              <a:t>ETSI MCD / TISPAN</a:t>
            </a:r>
          </a:p>
          <a:p>
            <a:r>
              <a:rPr lang="en-US" dirty="0" smtClean="0"/>
              <a:t>ITU-T SG13</a:t>
            </a:r>
          </a:p>
          <a:p>
            <a:r>
              <a:rPr lang="en-US" dirty="0" smtClean="0"/>
              <a:t>OIPF</a:t>
            </a:r>
          </a:p>
          <a:p>
            <a:r>
              <a:rPr lang="en-US" dirty="0"/>
              <a:t>TV-Anytime</a:t>
            </a:r>
          </a:p>
          <a:p>
            <a:r>
              <a:rPr lang="en-US" dirty="0" smtClean="0"/>
              <a:t>SNIA</a:t>
            </a:r>
            <a:endParaRPr lang="en-US" dirty="0"/>
          </a:p>
          <a:p>
            <a:r>
              <a:rPr lang="en-US" dirty="0"/>
              <a:t>IRTF P2PRG</a:t>
            </a:r>
          </a:p>
          <a:p>
            <a:r>
              <a:rPr lang="en-US" dirty="0"/>
              <a:t>OCEAN</a:t>
            </a:r>
          </a:p>
          <a:p>
            <a:r>
              <a:rPr lang="en-US" dirty="0" err="1"/>
              <a:t>Eurescomm</a:t>
            </a:r>
            <a:r>
              <a:rPr lang="en-US" dirty="0"/>
              <a:t> P1955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0" y="6110198"/>
            <a:ext cx="9143999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b="0" dirty="0" smtClean="0"/>
              <a:t>Problem Statement mentions all the above</a:t>
            </a:r>
          </a:p>
          <a:p>
            <a:pPr algn="ctr">
              <a:spcBef>
                <a:spcPts val="0"/>
              </a:spcBef>
            </a:pPr>
            <a:r>
              <a:rPr lang="en-US" b="0" dirty="0" smtClean="0"/>
              <a:t>Only those in </a:t>
            </a:r>
            <a:r>
              <a:rPr lang="en-US" dirty="0" smtClean="0"/>
              <a:t>bold </a:t>
            </a:r>
            <a:r>
              <a:rPr lang="en-US" b="0" dirty="0" smtClean="0"/>
              <a:t>are working on CDNI related architectures</a:t>
            </a:r>
            <a:endParaRPr lang="en-US" b="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ATIS (IIF &amp; CSF)</a:t>
            </a:r>
          </a:p>
          <a:p>
            <a:pPr lvl="1"/>
            <a:r>
              <a:rPr lang="en-US" dirty="0" smtClean="0"/>
              <a:t>Has use cases for CDNI</a:t>
            </a:r>
          </a:p>
          <a:p>
            <a:pPr lvl="1"/>
            <a:r>
              <a:rPr lang="en-US" dirty="0" smtClean="0"/>
              <a:t>Do not want to define protocols</a:t>
            </a:r>
          </a:p>
          <a:p>
            <a:pPr lvl="1"/>
            <a:r>
              <a:rPr lang="en-US" dirty="0" smtClean="0"/>
              <a:t>Would like to reuse CDNI</a:t>
            </a:r>
          </a:p>
          <a:p>
            <a:r>
              <a:rPr lang="en-US" dirty="0" smtClean="0"/>
              <a:t>ETSI</a:t>
            </a:r>
          </a:p>
          <a:p>
            <a:pPr lvl="1"/>
            <a:r>
              <a:rPr lang="en-US" dirty="0" smtClean="0"/>
              <a:t>Similar to ATIS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707595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Focusing </a:t>
            </a:r>
            <a:r>
              <a:rPr lang="en-US" dirty="0" smtClean="0"/>
              <a:t>the Problem Statement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188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Originally the </a:t>
            </a:r>
            <a:r>
              <a:rPr lang="en-US" dirty="0"/>
              <a:t>Problem Statement was </a:t>
            </a:r>
            <a:r>
              <a:rPr lang="en-US" dirty="0" smtClean="0"/>
              <a:t>used</a:t>
            </a:r>
          </a:p>
          <a:p>
            <a:pPr lvl="1"/>
            <a:r>
              <a:rPr lang="en-US" dirty="0" smtClean="0"/>
              <a:t>To document the problem space</a:t>
            </a:r>
          </a:p>
          <a:p>
            <a:pPr lvl="1"/>
            <a:r>
              <a:rPr lang="en-US" dirty="0" smtClean="0"/>
              <a:t>But also as </a:t>
            </a:r>
            <a:r>
              <a:rPr lang="en-US" dirty="0"/>
              <a:t>a sort of "holding area" for </a:t>
            </a:r>
            <a:r>
              <a:rPr lang="en-US" dirty="0" smtClean="0"/>
              <a:t>other material</a:t>
            </a:r>
          </a:p>
          <a:p>
            <a:pPr lvl="2"/>
            <a:r>
              <a:rPr lang="en-US" dirty="0" smtClean="0"/>
              <a:t>That </a:t>
            </a:r>
            <a:r>
              <a:rPr lang="en-US" dirty="0"/>
              <a:t>was relevant to WG formation but </a:t>
            </a:r>
            <a:r>
              <a:rPr lang="en-US" dirty="0" smtClean="0"/>
              <a:t>not strictly </a:t>
            </a:r>
            <a:r>
              <a:rPr lang="en-US" dirty="0"/>
              <a:t>related to describing the actual problem that CDNI is now chartered to solve.</a:t>
            </a:r>
            <a:endParaRPr lang="en-US" dirty="0" smtClean="0"/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Focus the Problem Statement on just articulating the problem space for CDNI</a:t>
            </a:r>
          </a:p>
          <a:p>
            <a:pPr lvl="1"/>
            <a:r>
              <a:rPr lang="en-US" dirty="0" smtClean="0"/>
              <a:t>Remove </a:t>
            </a:r>
            <a:r>
              <a:rPr lang="en-US" dirty="0"/>
              <a:t>the "Non-Goals for IETF" </a:t>
            </a:r>
            <a:r>
              <a:rPr lang="en-US" dirty="0" smtClean="0"/>
              <a:t>section</a:t>
            </a:r>
          </a:p>
          <a:p>
            <a:pPr lvl="2"/>
            <a:r>
              <a:rPr lang="en-US" dirty="0" smtClean="0"/>
              <a:t>Duplicates what is documented </a:t>
            </a:r>
            <a:r>
              <a:rPr lang="en-US" dirty="0"/>
              <a:t>in the WG's </a:t>
            </a:r>
            <a:r>
              <a:rPr lang="en-US" dirty="0" smtClean="0"/>
              <a:t>charter.</a:t>
            </a:r>
          </a:p>
          <a:p>
            <a:pPr lvl="2"/>
            <a:r>
              <a:rPr lang="en-US" dirty="0" smtClean="0"/>
              <a:t>Possibly move </a:t>
            </a:r>
            <a:r>
              <a:rPr lang="en-US" dirty="0"/>
              <a:t>the </a:t>
            </a:r>
            <a:r>
              <a:rPr lang="en-US" dirty="0" smtClean="0"/>
              <a:t>acquisition discussion </a:t>
            </a:r>
            <a:r>
              <a:rPr lang="en-US" dirty="0"/>
              <a:t>at the end </a:t>
            </a:r>
            <a:r>
              <a:rPr lang="en-US" dirty="0" smtClean="0"/>
              <a:t>to </a:t>
            </a:r>
            <a:r>
              <a:rPr lang="en-US" dirty="0"/>
              <a:t>another part of the </a:t>
            </a:r>
            <a:r>
              <a:rPr lang="en-US" dirty="0" smtClean="0"/>
              <a:t>document?</a:t>
            </a:r>
          </a:p>
          <a:p>
            <a:pPr lvl="1"/>
            <a:r>
              <a:rPr lang="en-US" dirty="0" smtClean="0"/>
              <a:t>Remove the </a:t>
            </a:r>
            <a:r>
              <a:rPr lang="en-US" dirty="0"/>
              <a:t>"Prioritizing the CDNI Work" </a:t>
            </a:r>
            <a:r>
              <a:rPr lang="en-US" dirty="0" smtClean="0"/>
              <a:t>section</a:t>
            </a:r>
          </a:p>
          <a:p>
            <a:pPr lvl="2"/>
            <a:r>
              <a:rPr lang="en-US" dirty="0" smtClean="0"/>
              <a:t>Duplicates what is documented </a:t>
            </a:r>
            <a:r>
              <a:rPr lang="en-US" dirty="0"/>
              <a:t>in the WG's charter and milestones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en-US" dirty="0" smtClean="0"/>
              <a:t>Remove the </a:t>
            </a:r>
            <a:r>
              <a:rPr lang="en-US" dirty="0"/>
              <a:t>sections on related </a:t>
            </a:r>
            <a:r>
              <a:rPr lang="en-US" dirty="0" smtClean="0"/>
              <a:t>standardization (6.1) and </a:t>
            </a:r>
            <a:r>
              <a:rPr lang="en-US" dirty="0"/>
              <a:t>research </a:t>
            </a:r>
            <a:r>
              <a:rPr lang="en-US" dirty="0" smtClean="0"/>
              <a:t>projects (6.2)</a:t>
            </a:r>
          </a:p>
          <a:p>
            <a:pPr lvl="2"/>
            <a:r>
              <a:rPr lang="en-US" dirty="0" smtClean="0"/>
              <a:t>Ongoing </a:t>
            </a:r>
            <a:r>
              <a:rPr lang="en-US" dirty="0"/>
              <a:t>work in other bodies is always a "moving </a:t>
            </a:r>
            <a:r>
              <a:rPr lang="en-US" dirty="0" smtClean="0"/>
              <a:t>target”</a:t>
            </a:r>
            <a:r>
              <a:rPr lang="en-US" dirty="0"/>
              <a:t> and will almost certainly become out of date pretty </a:t>
            </a:r>
            <a:r>
              <a:rPr lang="en-US" dirty="0" smtClean="0"/>
              <a:t>rapidly</a:t>
            </a:r>
            <a:endParaRPr lang="en-US" dirty="0"/>
          </a:p>
          <a:p>
            <a:pPr lvl="2"/>
            <a:r>
              <a:rPr lang="en-US" dirty="0" smtClean="0"/>
              <a:t>Possibly retain the </a:t>
            </a:r>
            <a:r>
              <a:rPr lang="en-US" dirty="0"/>
              <a:t>Gap Analysis </a:t>
            </a:r>
            <a:r>
              <a:rPr lang="en-US" dirty="0" smtClean="0"/>
              <a:t>in section 6.3 as it points </a:t>
            </a:r>
            <a:r>
              <a:rPr lang="en-US" dirty="0"/>
              <a:t>to specific work that could be reused or may be directly relevant to </a:t>
            </a:r>
            <a:r>
              <a:rPr lang="en-US" dirty="0" smtClean="0"/>
              <a:t>CDNI WG?</a:t>
            </a:r>
            <a:endParaRPr lang="en-US" dirty="0"/>
          </a:p>
          <a:p>
            <a:pPr lvl="1"/>
            <a:r>
              <a:rPr lang="en-US" dirty="0" smtClean="0"/>
              <a:t>Raised these questions on the WG list on 4</a:t>
            </a:r>
            <a:r>
              <a:rPr lang="en-US" baseline="30000" dirty="0" smtClean="0"/>
              <a:t>th</a:t>
            </a:r>
            <a:r>
              <a:rPr lang="en-US" dirty="0" smtClean="0"/>
              <a:t> July –</a:t>
            </a:r>
            <a:r>
              <a:rPr lang="en-US" dirty="0" smtClean="0"/>
              <a:t> 3 responses </a:t>
            </a:r>
            <a:r>
              <a:rPr lang="en-US" dirty="0" smtClean="0"/>
              <a:t>so far!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1716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1754</Words>
  <Application>Microsoft Macintosh PowerPoint</Application>
  <PresentationFormat>On-screen Show (4:3)</PresentationFormat>
  <Paragraphs>166</Paragraphs>
  <Slides>10</Slides>
  <Notes>0</Notes>
  <HiddenSlides>2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CDN Interconnection Problem Statement draft-jenkins-cdni-problem-statement-02</vt:lpstr>
      <vt:lpstr>Drivers</vt:lpstr>
      <vt:lpstr>Reference Model</vt:lpstr>
      <vt:lpstr>Interfaces</vt:lpstr>
      <vt:lpstr>Interfaces</vt:lpstr>
      <vt:lpstr>Non-Goals / Out of Scope</vt:lpstr>
      <vt:lpstr>Priorities</vt:lpstr>
      <vt:lpstr>Standards Gap</vt:lpstr>
      <vt:lpstr>Focusing the Problem Statement</vt:lpstr>
      <vt:lpstr>Progressing the Problem Statement</vt:lpstr>
    </vt:vector>
  </TitlesOfParts>
  <Company>Velocix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CDNI BoF draft-jenkins-cdni-problem-statement Part 2</dc:title>
  <dc:creator>Ben Niven-Jenkins</dc:creator>
  <cp:lastModifiedBy>Francois Le Faucheur</cp:lastModifiedBy>
  <cp:revision>48</cp:revision>
  <dcterms:created xsi:type="dcterms:W3CDTF">2011-07-28T14:58:07Z</dcterms:created>
  <dcterms:modified xsi:type="dcterms:W3CDTF">2011-07-28T15:03:22Z</dcterms:modified>
</cp:coreProperties>
</file>