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8"/>
  </p:notesMasterIdLst>
  <p:sldIdLst>
    <p:sldId id="268" r:id="rId2"/>
    <p:sldId id="269" r:id="rId3"/>
    <p:sldId id="270" r:id="rId4"/>
    <p:sldId id="271" r:id="rId5"/>
    <p:sldId id="272" r:id="rId6"/>
    <p:sldId id="273" r:id="rId7"/>
    <p:sldId id="286" r:id="rId8"/>
    <p:sldId id="287" r:id="rId9"/>
    <p:sldId id="288" r:id="rId10"/>
    <p:sldId id="289" r:id="rId11"/>
    <p:sldId id="290" r:id="rId12"/>
    <p:sldId id="291" r:id="rId13"/>
    <p:sldId id="292" r:id="rId14"/>
    <p:sldId id="293" r:id="rId15"/>
    <p:sldId id="303" r:id="rId16"/>
    <p:sldId id="275" r:id="rId17"/>
    <p:sldId id="276" r:id="rId18"/>
    <p:sldId id="277" r:id="rId19"/>
    <p:sldId id="278" r:id="rId20"/>
    <p:sldId id="279" r:id="rId21"/>
    <p:sldId id="280" r:id="rId22"/>
    <p:sldId id="281" r:id="rId23"/>
    <p:sldId id="282" r:id="rId24"/>
    <p:sldId id="283" r:id="rId25"/>
    <p:sldId id="284" r:id="rId26"/>
    <p:sldId id="285" r:id="rId27"/>
    <p:sldId id="294" r:id="rId28"/>
    <p:sldId id="295" r:id="rId29"/>
    <p:sldId id="296" r:id="rId30"/>
    <p:sldId id="297" r:id="rId31"/>
    <p:sldId id="298" r:id="rId32"/>
    <p:sldId id="299" r:id="rId33"/>
    <p:sldId id="300" r:id="rId34"/>
    <p:sldId id="301" r:id="rId35"/>
    <p:sldId id="302" r:id="rId36"/>
    <p:sldId id="304"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252E"/>
    <a:srgbClr val="000000"/>
    <a:srgbClr val="FBCF53"/>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42" autoAdjust="0"/>
    <p:restoredTop sz="84387" autoAdjust="0"/>
  </p:normalViewPr>
  <p:slideViewPr>
    <p:cSldViewPr>
      <p:cViewPr varScale="1">
        <p:scale>
          <a:sx n="56" d="100"/>
          <a:sy n="56" d="100"/>
        </p:scale>
        <p:origin x="-7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4DDB02-9D76-44AB-A00C-862D796A8126}" type="datetimeFigureOut">
              <a:rPr lang="en-US" smtClean="0"/>
              <a:pPr/>
              <a:t>7/22/2011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C29AD6-3516-4318-8B6C-EAE89BFA040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Different ways to capture same scene (audio similar)</a:t>
            </a:r>
          </a:p>
          <a:p>
            <a:endParaRPr lang="en-US" dirty="0" smtClean="0"/>
          </a:p>
          <a:p>
            <a:r>
              <a:rPr lang="en-US" dirty="0" smtClean="0"/>
              <a:t>Different alternatives for same Capture Scene.</a:t>
            </a:r>
          </a:p>
          <a:p>
            <a:r>
              <a:rPr lang="en-US" dirty="0" smtClean="0"/>
              <a:t>Left side of diagram is a top view of</a:t>
            </a:r>
            <a:r>
              <a:rPr lang="en-US" baseline="0" dirty="0" smtClean="0"/>
              <a:t> 6 people at a table, captured by 3 cameras.</a:t>
            </a:r>
          </a:p>
          <a:p>
            <a:r>
              <a:rPr lang="en-US" baseline="0" dirty="0" smtClean="0"/>
              <a:t>Right side of diagram shows three different ways that scene can be captured and displayed, each using a different number of Video Captures.</a:t>
            </a:r>
            <a:endParaRPr lang="en-US" dirty="0" smtClean="0"/>
          </a:p>
          <a:p>
            <a:r>
              <a:rPr lang="en-US" dirty="0" smtClean="0"/>
              <a:t>The point is</a:t>
            </a:r>
            <a:r>
              <a:rPr lang="en-US" baseline="0" dirty="0" smtClean="0"/>
              <a:t> for the Media Provider to offer alternatives for Media Consumers that can receive different number of streams.</a:t>
            </a:r>
            <a:endParaRPr lang="en-US" dirty="0" smtClean="0"/>
          </a:p>
          <a:p>
            <a:r>
              <a:rPr lang="en-US" dirty="0" smtClean="0"/>
              <a:t>Could</a:t>
            </a:r>
            <a:r>
              <a:rPr lang="en-US" baseline="0" dirty="0" smtClean="0"/>
              <a:t> also have alternatives for audio – mono, stereo.</a:t>
            </a:r>
          </a:p>
          <a:p>
            <a:r>
              <a:rPr lang="en-US" baseline="0" dirty="0" smtClean="0"/>
              <a:t>There could be multiple capture scenes - For example another scene for a presentation.</a:t>
            </a:r>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Capture Set includes Media Captures from the same Capture Scene</a:t>
            </a:r>
          </a:p>
          <a:p>
            <a:r>
              <a:rPr lang="en-US" dirty="0" smtClean="0"/>
              <a:t>- Capture Set has multiple rows for alternatives and for different media types</a:t>
            </a:r>
          </a:p>
          <a:p>
            <a:r>
              <a:rPr lang="en-US" dirty="0" smtClean="0"/>
              <a:t>- Left to right adjacency of VCs is defined by the order of VCs within a row</a:t>
            </a:r>
          </a:p>
          <a:p>
            <a:pPr>
              <a:buFontTx/>
              <a:buChar char="-"/>
            </a:pPr>
            <a:r>
              <a:rPr lang="en-US" dirty="0" smtClean="0"/>
              <a:t>There can be multiple capture sets, such as one for people and one for a presentation</a:t>
            </a:r>
          </a:p>
          <a:p>
            <a:pPr>
              <a:buFontTx/>
              <a:buChar char="-"/>
            </a:pPr>
            <a:r>
              <a:rPr lang="en-US" baseline="0" dirty="0" smtClean="0"/>
              <a:t> This is illustrated for video, but the same concept applies to audio</a:t>
            </a:r>
          </a:p>
          <a:p>
            <a:pPr>
              <a:buFontTx/>
              <a:buChar char="-"/>
            </a:pPr>
            <a:r>
              <a:rPr lang="en-US" baseline="0" dirty="0" smtClean="0"/>
              <a:t>- audio from the same capture scene is included as additional rows in the Capture Set</a:t>
            </a:r>
            <a:endParaRPr lang="en-US" dirty="0" smtClean="0"/>
          </a:p>
        </p:txBody>
      </p:sp>
      <p:sp>
        <p:nvSpPr>
          <p:cNvPr id="4" name="Slide Number Placeholder 3"/>
          <p:cNvSpPr>
            <a:spLocks noGrp="1"/>
          </p:cNvSpPr>
          <p:nvPr>
            <p:ph type="sldNum" sz="quarter" idx="10"/>
          </p:nvPr>
        </p:nvSpPr>
        <p:spPr/>
        <p:txBody>
          <a:bodyPr/>
          <a:lstStyle/>
          <a:p>
            <a:fld id="{83C29AD6-3516-4318-8B6C-EAE89BFA040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These two camera arrangements are represented the same in a capture set row</a:t>
            </a:r>
          </a:p>
          <a:p>
            <a:endParaRPr lang="en-US" dirty="0" smtClean="0"/>
          </a:p>
          <a:p>
            <a:r>
              <a:rPr lang="en-US" dirty="0" smtClean="0"/>
              <a:t>Spatial adjacency is indicated in the framework.</a:t>
            </a:r>
          </a:p>
          <a:p>
            <a:r>
              <a:rPr lang="en-US" dirty="0" smtClean="0"/>
              <a:t>Detailed</a:t>
            </a:r>
            <a:r>
              <a:rPr lang="en-US" baseline="0" dirty="0" smtClean="0"/>
              <a:t> information about camera placement, angles, and room geometry is not part of the framework.</a:t>
            </a:r>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Audio and Video in the same capture scene are associated with each other; all should be synchronized (lip-sync)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person’s voice should</a:t>
            </a:r>
            <a:r>
              <a:rPr lang="en-US" baseline="0" dirty="0" smtClean="0"/>
              <a:t> seem to come from the same place as the person’s video image.</a:t>
            </a:r>
            <a:endParaRPr lang="en-US" dirty="0" smtClean="0"/>
          </a:p>
          <a:p>
            <a:r>
              <a:rPr lang="en-US" dirty="0" smtClean="0"/>
              <a:t>Spatial matching relates the video adjacency with the audio sound stage, depending on the audio channel format</a:t>
            </a:r>
            <a:endParaRPr lang="en-US" i="1" dirty="0" smtClean="0"/>
          </a:p>
        </p:txBody>
      </p:sp>
      <p:sp>
        <p:nvSpPr>
          <p:cNvPr id="4" name="Slide Number Placeholder 3"/>
          <p:cNvSpPr>
            <a:spLocks noGrp="1"/>
          </p:cNvSpPr>
          <p:nvPr>
            <p:ph type="sldNum" sz="quarter" idx="10"/>
          </p:nvPr>
        </p:nvSpPr>
        <p:spPr/>
        <p:txBody>
          <a:bodyPr/>
          <a:lstStyle/>
          <a:p>
            <a:fld id="{83C29AD6-3516-4318-8B6C-EAE89BFA040E}"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Spatial extent is the same for video and audio that are part of the same Capture Scene and Capture Set</a:t>
            </a:r>
          </a:p>
          <a:p>
            <a:pPr>
              <a:buFontTx/>
              <a:buChar char="-"/>
            </a:pPr>
            <a:r>
              <a:rPr lang="en-US" dirty="0" smtClean="0"/>
              <a:t>Spatial matching is only in one dimension, left to right</a:t>
            </a:r>
          </a:p>
          <a:p>
            <a:pPr>
              <a:buFontTx/>
              <a:buChar char="-"/>
            </a:pPr>
            <a:r>
              <a:rPr lang="en-US" dirty="0" smtClean="0"/>
              <a:t>(note: the “loudspeaker” icons are not necessarily the physical loudspeakers.  They just represent the perceived</a:t>
            </a:r>
            <a:r>
              <a:rPr lang="en-US" baseline="0" dirty="0" smtClean="0"/>
              <a:t> sound field)</a:t>
            </a:r>
            <a:r>
              <a:rPr lang="en-US" dirty="0" smtClean="0"/>
              <a:t>- The Capture Scene for</a:t>
            </a:r>
            <a:r>
              <a:rPr lang="en-US" baseline="0" dirty="0" smtClean="0"/>
              <a:t> video extends from the left side of the leftmost capture to the right side of the rightmost capture.</a:t>
            </a:r>
          </a:p>
          <a:p>
            <a:pPr>
              <a:buFontTx/>
              <a:buChar char="-"/>
            </a:pPr>
            <a:r>
              <a:rPr lang="en-US" baseline="0" dirty="0" smtClean="0"/>
              <a:t> the audio should be rendered to cover approximately the same area, regardless of how many displays or loudspeakers there are.</a:t>
            </a:r>
          </a:p>
          <a:p>
            <a:pPr>
              <a:buFontTx/>
              <a:buChar char="-"/>
            </a:pPr>
            <a:r>
              <a:rPr lang="en-US" baseline="0" dirty="0" smtClean="0"/>
              <a:t> Linear array is like an extension of stereo, with more distinct positions between far left and far right.</a:t>
            </a:r>
            <a:endParaRPr lang="en-US" dirty="0" smtClean="0"/>
          </a:p>
          <a:p>
            <a:pPr marL="0" marR="0" indent="0" algn="l" defTabSz="914400" rtl="0" eaLnBrk="1" fontAlgn="auto" latinLnBrk="0" hangingPunct="1">
              <a:lnSpc>
                <a:spcPct val="100000"/>
              </a:lnSpc>
              <a:spcBef>
                <a:spcPts val="0"/>
              </a:spcBef>
              <a:spcAft>
                <a:spcPts val="0"/>
              </a:spcAft>
              <a:buClrTx/>
              <a:buSzTx/>
              <a:buFontTx/>
              <a:buChar char="-"/>
              <a:tabLst/>
              <a:defRPr/>
            </a:pPr>
            <a:r>
              <a:rPr lang="en-US" dirty="0" smtClean="0"/>
              <a:t> A renderer could map different channel formats to their particular loudspeaker arrangement.</a:t>
            </a:r>
          </a:p>
          <a:p>
            <a:pPr>
              <a:buFontTx/>
              <a:buChar char="-"/>
            </a:pPr>
            <a:r>
              <a:rPr lang="en-US" dirty="0" smtClean="0"/>
              <a:t>Actual placement and</a:t>
            </a:r>
            <a:r>
              <a:rPr lang="en-US" baseline="0" dirty="0" smtClean="0"/>
              <a:t> number of loudspeakers does not matter, as long as the rendering side can map the received audio channels to loudspeakers appropriately.</a:t>
            </a:r>
          </a:p>
          <a:p>
            <a:pPr>
              <a:buFontTx/>
              <a:buChar char="-"/>
            </a:pPr>
            <a:r>
              <a:rPr lang="en-US" baseline="0" dirty="0" smtClean="0"/>
              <a:t>Sometimes the mapping of audio channels to loudspeakers will result in only approximating the spatial location of audio.  The point is these different audio channel formats allow for interoperability with spatial audio better than monaural without requiring every device to use exactly the same audio format.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Consumer must send at least one capability</a:t>
            </a:r>
            <a:r>
              <a:rPr lang="en-GB" baseline="0" dirty="0" smtClean="0"/>
              <a:t> advertisement near the start – provider should wait for this before sending an initial media capture message</a:t>
            </a:r>
          </a:p>
          <a:p>
            <a:r>
              <a:rPr lang="en-GB" dirty="0" smtClean="0"/>
              <a:t>Consumer</a:t>
            </a:r>
            <a:r>
              <a:rPr lang="en-GB" baseline="0" dirty="0" smtClean="0"/>
              <a:t> able to send any number of further capability advertisements during the call – provider may respond to these with changed media capture advertisements</a:t>
            </a:r>
          </a:p>
          <a:p>
            <a:r>
              <a:rPr lang="en-GB" baseline="0" dirty="0" smtClean="0"/>
              <a:t>Provider able to send any number of media capture advertisements during the call, and consumer should respond appropriately – e.g. configuring (instantiating) more streams if needed, or de-configuring those currently configured that are no longer valid</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Inputs / determining</a:t>
            </a:r>
            <a:r>
              <a:rPr lang="en-GB" baseline="0" dirty="0" smtClean="0"/>
              <a:t> factors on the left, result on the right (capabilities message sent to provider)</a:t>
            </a:r>
            <a:endParaRPr lang="en-GB" dirty="0" smtClean="0"/>
          </a:p>
          <a:p>
            <a:r>
              <a:rPr lang="en-GB" dirty="0" smtClean="0"/>
              <a:t>Capabilities / hints as sent by the stream consumer to the</a:t>
            </a:r>
            <a:r>
              <a:rPr lang="en-GB" baseline="0" dirty="0" smtClean="0"/>
              <a:t> provider </a:t>
            </a:r>
            <a:r>
              <a:rPr lang="en-GB" dirty="0" smtClean="0"/>
              <a:t>likely to be determined</a:t>
            </a:r>
            <a:r>
              <a:rPr lang="en-GB" baseline="0" dirty="0" smtClean="0"/>
              <a:t> by the hardware characteristics of the device and essentially which “version” of CLUE is known about (as exemplified by the media capture attributes communicated to the provider)</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Media stream provider factors in consumer’s capabilities</a:t>
            </a:r>
            <a:r>
              <a:rPr lang="en-GB" baseline="0" dirty="0" smtClean="0"/>
              <a:t> and its own fixed and dynamic characteristics to come up with the media capture advertisement to send to the media stream consumer</a:t>
            </a:r>
          </a:p>
          <a:p>
            <a:r>
              <a:rPr lang="en-GB" baseline="0" dirty="0" smtClean="0"/>
              <a:t>“Dynamic factors” part can change during the call, for instance due to a presentation source being activated / de-activated, at which point the media stream provider should re-advertise </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1" indent="-228600">
              <a:spcBef>
                <a:spcPts val="1480"/>
              </a:spcBef>
              <a:buClr>
                <a:srgbClr val="96CA4B"/>
              </a:buClr>
              <a:buSzPct val="90000"/>
              <a:buFont typeface="Arial" pitchFamily="34" charset="0"/>
              <a:buChar char="•"/>
            </a:pPr>
            <a:r>
              <a:rPr lang="en-US" sz="2400" dirty="0" smtClean="0"/>
              <a:t>The idea is that the “receiver” (stream consumer)  chooses from the set of media captures that the “sender” (stream producer) has advertised as being available.</a:t>
            </a:r>
          </a:p>
          <a:p>
            <a:pPr marL="685800" lvl="2" indent="-228600">
              <a:spcBef>
                <a:spcPts val="1480"/>
              </a:spcBef>
              <a:buClr>
                <a:srgbClr val="96CA4B"/>
              </a:buClr>
              <a:buSzPct val="90000"/>
              <a:buFont typeface="Arial" pitchFamily="34" charset="0"/>
              <a:buChar char="•"/>
            </a:pPr>
            <a:r>
              <a:rPr lang="en-US" sz="2400" dirty="0" smtClean="0"/>
              <a:t>R</a:t>
            </a:r>
            <a:r>
              <a:rPr lang="en-GB" sz="2000" dirty="0" err="1" smtClean="0"/>
              <a:t>eceiver</a:t>
            </a:r>
            <a:r>
              <a:rPr lang="en-GB" sz="2000" dirty="0" smtClean="0"/>
              <a:t> can factor in knowledge about its own configuration such as how many screens it has and what they are capable of</a:t>
            </a:r>
          </a:p>
          <a:p>
            <a:pPr marL="685800" lvl="2" indent="-228600">
              <a:spcBef>
                <a:spcPts val="1480"/>
              </a:spcBef>
              <a:buClr>
                <a:srgbClr val="96CA4B"/>
              </a:buClr>
              <a:buSzPct val="90000"/>
              <a:buFont typeface="Arial" pitchFamily="34" charset="0"/>
              <a:buChar char="•"/>
            </a:pPr>
            <a:r>
              <a:rPr lang="en-GB" sz="2000" dirty="0" smtClean="0"/>
              <a:t>Receiver must take account of sender constraints such as physical simultaneities and encoding group limitations</a:t>
            </a:r>
          </a:p>
          <a:p>
            <a:pPr marL="685800" lvl="2" indent="-228600">
              <a:spcBef>
                <a:spcPts val="1480"/>
              </a:spcBef>
              <a:buClr>
                <a:srgbClr val="96CA4B"/>
              </a:buClr>
              <a:buSzPct val="90000"/>
              <a:buFont typeface="Arial" pitchFamily="34" charset="0"/>
              <a:buChar char="•"/>
            </a:pPr>
            <a:r>
              <a:rPr lang="en-GB" sz="2000" dirty="0" smtClean="0"/>
              <a:t>Receiver must be prepared to rethink the streams it receives based on new information from the sender (for instance presentation streams may come and go as users connect and disconnect content sources e.g. laptops).</a:t>
            </a:r>
            <a:endParaRPr lang="en-US" sz="2000" dirty="0" smtClean="0"/>
          </a:p>
        </p:txBody>
      </p:sp>
      <p:sp>
        <p:nvSpPr>
          <p:cNvPr id="4" name="Slide Number Placeholder 3"/>
          <p:cNvSpPr>
            <a:spLocks noGrp="1"/>
          </p:cNvSpPr>
          <p:nvPr>
            <p:ph type="sldNum" sz="quarter" idx="10"/>
          </p:nvPr>
        </p:nvSpPr>
        <p:spPr/>
        <p:txBody>
          <a:bodyPr/>
          <a:lstStyle/>
          <a:p>
            <a:fld id="{D0BE8865-2276-4D10-8E48-899323068265}" type="slidenum">
              <a:rPr lang="en-US" smtClean="0"/>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Shows different</a:t>
            </a:r>
            <a:r>
              <a:rPr lang="en-US" baseline="0" dirty="0" smtClean="0"/>
              <a:t> constituent elements of capture advertisement sent by provider</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situation- different equipment, different vendors</a:t>
            </a:r>
          </a:p>
          <a:p>
            <a:r>
              <a:rPr lang="en-US" dirty="0" smtClean="0"/>
              <a:t>Technically,</a:t>
            </a:r>
            <a:r>
              <a:rPr lang="en-US" baseline="0" dirty="0" smtClean="0"/>
              <a:t> multiple streams makes TP new and distinct from older video conferencing.</a:t>
            </a:r>
          </a:p>
          <a:p>
            <a:r>
              <a:rPr lang="en-US" baseline="0" dirty="0" smtClean="0"/>
              <a:t>Everyone solves in proprietary, limited, hard-wired, way</a:t>
            </a:r>
          </a:p>
          <a:p>
            <a:r>
              <a:rPr lang="en-US" baseline="0" dirty="0" smtClean="0"/>
              <a:t> </a:t>
            </a:r>
          </a:p>
          <a:p>
            <a:r>
              <a:rPr lang="en-US" baseline="0" dirty="0" smtClean="0"/>
              <a:t>Interop and extensibility</a:t>
            </a:r>
          </a:p>
          <a:p>
            <a:r>
              <a:rPr lang="en-US" baseline="0" dirty="0" smtClean="0"/>
              <a:t> Standardize on how we handle multiple streams</a:t>
            </a:r>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Simultaneous transmission sets allow sender to convey to the receiver which of its media capture streams can be sent at the same time</a:t>
            </a:r>
          </a:p>
          <a:p>
            <a:r>
              <a:rPr lang="en-GB" dirty="0" smtClean="0"/>
              <a:t>e.g. There might be restrictions here if the sender has to change physical cameras’ PTZ parameters to form different media captures</a:t>
            </a:r>
          </a:p>
          <a:p>
            <a:r>
              <a:rPr lang="en-GB" dirty="0" smtClean="0"/>
              <a:t>VC0, VC1 and VC2 can all be generated simultaneously whereas</a:t>
            </a:r>
            <a:r>
              <a:rPr lang="en-GB" baseline="0" dirty="0" smtClean="0"/>
              <a:t> VC1 and VC3 cannot. VC0 + VC3 + VC2 not necessarily very useful, but not necessarily a need to forbid it</a:t>
            </a:r>
          </a:p>
          <a:p>
            <a:r>
              <a:rPr lang="en-GB" dirty="0" smtClean="0"/>
              <a:t>Ordering</a:t>
            </a:r>
            <a:r>
              <a:rPr lang="en-GB" baseline="0" dirty="0" smtClean="0"/>
              <a:t> of captures within simultaneous sets not significant no spatial implication – “physical”</a:t>
            </a:r>
            <a:endParaRPr lang="en-GB" dirty="0" smtClean="0"/>
          </a:p>
        </p:txBody>
      </p:sp>
      <p:sp>
        <p:nvSpPr>
          <p:cNvPr id="4" name="Slide Number Placeholder 3"/>
          <p:cNvSpPr>
            <a:spLocks noGrp="1"/>
          </p:cNvSpPr>
          <p:nvPr>
            <p:ph type="sldNum" sz="quarter" idx="10"/>
          </p:nvPr>
        </p:nvSpPr>
        <p:spPr/>
        <p:txBody>
          <a:bodyPr/>
          <a:lstStyle/>
          <a:p>
            <a:fld id="{83C29AD6-3516-4318-8B6C-EAE89BFA040E}"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lvl="1" indent="-228600">
              <a:spcBef>
                <a:spcPts val="1480"/>
              </a:spcBef>
              <a:buClr>
                <a:srgbClr val="96CA4B"/>
              </a:buClr>
              <a:buSzPct val="90000"/>
              <a:buFont typeface="Arial" pitchFamily="34" charset="0"/>
              <a:buChar char="•"/>
            </a:pPr>
            <a:r>
              <a:rPr lang="en-GB" sz="2400" dirty="0" smtClean="0"/>
              <a:t>Each</a:t>
            </a:r>
            <a:r>
              <a:rPr lang="en-GB" sz="2400" baseline="0" dirty="0" smtClean="0"/>
              <a:t> media stream provider includes one or more encoding groups</a:t>
            </a:r>
            <a:endParaRPr lang="en-US" sz="2400" dirty="0" smtClean="0"/>
          </a:p>
          <a:p>
            <a:pPr marL="228600" lvl="1" indent="-228600">
              <a:spcBef>
                <a:spcPts val="1480"/>
              </a:spcBef>
              <a:buClr>
                <a:srgbClr val="96CA4B"/>
              </a:buClr>
              <a:buSzPct val="90000"/>
              <a:buFont typeface="Arial" pitchFamily="34" charset="0"/>
              <a:buChar char="•"/>
            </a:pPr>
            <a:r>
              <a:rPr lang="en-US" sz="2400" dirty="0" smtClean="0"/>
              <a:t>Unit of encoding capability</a:t>
            </a:r>
          </a:p>
          <a:p>
            <a:pPr marL="228600" lvl="1" indent="-228600">
              <a:spcBef>
                <a:spcPts val="1480"/>
              </a:spcBef>
              <a:buClr>
                <a:srgbClr val="96CA4B"/>
              </a:buClr>
              <a:buSzPct val="90000"/>
              <a:buFont typeface="Arial" pitchFamily="34" charset="0"/>
              <a:buChar char="•"/>
            </a:pPr>
            <a:r>
              <a:rPr lang="en-US" sz="2400" dirty="0" smtClean="0"/>
              <a:t>Multiple encoding groups per system</a:t>
            </a:r>
          </a:p>
          <a:p>
            <a:pPr marL="228600" lvl="1" indent="-228600">
              <a:spcBef>
                <a:spcPts val="1480"/>
              </a:spcBef>
              <a:buClr>
                <a:srgbClr val="96CA4B"/>
              </a:buClr>
              <a:buSzPct val="90000"/>
              <a:buFont typeface="Arial" pitchFamily="34" charset="0"/>
              <a:buChar char="•"/>
            </a:pPr>
            <a:r>
              <a:rPr lang="en-US" sz="2400" dirty="0" smtClean="0"/>
              <a:t>Some encoding systems are fixed, others flexible, e.g. single box with multiple DSPs</a:t>
            </a:r>
          </a:p>
          <a:p>
            <a:pPr marL="228600" lvl="1" indent="-228600">
              <a:spcBef>
                <a:spcPts val="1480"/>
              </a:spcBef>
              <a:buClr>
                <a:srgbClr val="96CA4B"/>
              </a:buClr>
              <a:buSzPct val="90000"/>
              <a:buFont typeface="Arial" pitchFamily="34" charset="0"/>
              <a:buChar char="•"/>
            </a:pPr>
            <a:r>
              <a:rPr lang="en-GB" sz="2400" dirty="0" smtClean="0"/>
              <a:t>Greatest efficiency</a:t>
            </a:r>
            <a:r>
              <a:rPr lang="en-GB" sz="2400" baseline="0" dirty="0" smtClean="0"/>
              <a:t> is likely to be achieved by a device using a single encoding group for all of its encoding capability</a:t>
            </a:r>
          </a:p>
          <a:p>
            <a:pPr marL="685800" lvl="2" indent="-228600">
              <a:spcBef>
                <a:spcPts val="1480"/>
              </a:spcBef>
              <a:buClr>
                <a:srgbClr val="96CA4B"/>
              </a:buClr>
              <a:buSzPct val="90000"/>
              <a:buFont typeface="Arial" pitchFamily="34" charset="0"/>
              <a:buChar char="•"/>
            </a:pPr>
            <a:r>
              <a:rPr lang="en-GB" sz="2400" baseline="0" dirty="0" smtClean="0"/>
              <a:t>However, this would not always be possible for devices that comprise multiple separate physical boxes</a:t>
            </a:r>
            <a:endParaRPr lang="en-US" sz="2400" dirty="0" smtClean="0"/>
          </a:p>
          <a:p>
            <a:pPr marL="228600" marR="0" lvl="1" indent="-228600" algn="l" defTabSz="914400" rtl="0" eaLnBrk="1" fontAlgn="auto" latinLnBrk="0" hangingPunct="1">
              <a:lnSpc>
                <a:spcPct val="100000"/>
              </a:lnSpc>
              <a:spcBef>
                <a:spcPts val="1480"/>
              </a:spcBef>
              <a:spcAft>
                <a:spcPts val="0"/>
              </a:spcAft>
              <a:buClr>
                <a:srgbClr val="96CA4B"/>
              </a:buClr>
              <a:buSzPct val="90000"/>
              <a:buFont typeface="Arial" pitchFamily="34" charset="0"/>
              <a:buChar char="•"/>
              <a:tabLst/>
              <a:defRPr/>
            </a:pPr>
            <a:r>
              <a:rPr lang="en-GB" sz="2400" dirty="0" smtClean="0"/>
              <a:t>Encoding</a:t>
            </a:r>
            <a:r>
              <a:rPr lang="en-GB" sz="2400" baseline="0" dirty="0" smtClean="0"/>
              <a:t> group has overall maxMbps and bandwidth limits, as well as comprising set of encodes</a:t>
            </a:r>
          </a:p>
          <a:p>
            <a:pPr marL="228600" marR="0" lvl="1" indent="-228600" algn="l" defTabSz="914400" rtl="0" eaLnBrk="1" fontAlgn="auto" latinLnBrk="0" hangingPunct="1">
              <a:lnSpc>
                <a:spcPct val="100000"/>
              </a:lnSpc>
              <a:spcBef>
                <a:spcPts val="1480"/>
              </a:spcBef>
              <a:spcAft>
                <a:spcPts val="0"/>
              </a:spcAft>
              <a:buClr>
                <a:srgbClr val="96CA4B"/>
              </a:buClr>
              <a:buSzPct val="90000"/>
              <a:buFont typeface="Arial" pitchFamily="34" charset="0"/>
              <a:buChar char="•"/>
              <a:tabLst/>
              <a:defRPr/>
            </a:pPr>
            <a:r>
              <a:rPr lang="en-GB" sz="2400" baseline="0" dirty="0" smtClean="0"/>
              <a:t>A remote receiver (stream consumer)</a:t>
            </a:r>
            <a:r>
              <a:rPr lang="en-US" sz="2400" baseline="0" dirty="0" smtClean="0"/>
              <a:t> </a:t>
            </a:r>
            <a:r>
              <a:rPr lang="en-US" sz="2400" dirty="0" smtClean="0"/>
              <a:t>configures some or all of the specific encodings within one or more groups in</a:t>
            </a:r>
            <a:r>
              <a:rPr lang="en-US" sz="2400" baseline="0" dirty="0" smtClean="0"/>
              <a:t> order to provide it with media streams to decode</a:t>
            </a:r>
            <a:endParaRPr lang="en-US" sz="2400" dirty="0" smtClean="0"/>
          </a:p>
        </p:txBody>
      </p:sp>
      <p:sp>
        <p:nvSpPr>
          <p:cNvPr id="4" name="Slide Number Placeholder 3"/>
          <p:cNvSpPr>
            <a:spLocks noGrp="1"/>
          </p:cNvSpPr>
          <p:nvPr>
            <p:ph type="sldNum" sz="quarter" idx="10"/>
          </p:nvPr>
        </p:nvSpPr>
        <p:spPr/>
        <p:txBody>
          <a:bodyPr/>
          <a:lstStyle/>
          <a:p>
            <a:fld id="{D0BE8865-2276-4D10-8E48-899323068265}"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lvl="1" indent="-228600">
              <a:spcBef>
                <a:spcPts val="1480"/>
              </a:spcBef>
              <a:buClr>
                <a:srgbClr val="96CA4B"/>
              </a:buClr>
              <a:buSzPct val="90000"/>
              <a:buFont typeface="Arial" pitchFamily="34" charset="0"/>
              <a:buChar char="•"/>
            </a:pPr>
            <a:r>
              <a:rPr lang="en-GB" sz="2400" dirty="0" smtClean="0"/>
              <a:t>More</a:t>
            </a:r>
            <a:r>
              <a:rPr lang="en-GB" sz="2400" baseline="0" dirty="0" smtClean="0"/>
              <a:t> detail on Media stream provider’s encoding group structure</a:t>
            </a:r>
          </a:p>
          <a:p>
            <a:pPr marL="228600" lvl="1" indent="-228600">
              <a:spcBef>
                <a:spcPts val="1480"/>
              </a:spcBef>
              <a:buClr>
                <a:srgbClr val="96CA4B"/>
              </a:buClr>
              <a:buSzPct val="90000"/>
              <a:buFont typeface="Arial" pitchFamily="34" charset="0"/>
              <a:buChar char="•"/>
            </a:pPr>
            <a:r>
              <a:rPr lang="en-GB" sz="2400" baseline="0" dirty="0" smtClean="0"/>
              <a:t>Each encoding group has multiple potential actual encodings within it</a:t>
            </a:r>
          </a:p>
          <a:p>
            <a:pPr marL="228600" lvl="1" indent="-228600">
              <a:spcBef>
                <a:spcPts val="1480"/>
              </a:spcBef>
              <a:buClr>
                <a:srgbClr val="96CA4B"/>
              </a:buClr>
              <a:buSzPct val="90000"/>
              <a:buFont typeface="Arial" pitchFamily="34" charset="0"/>
              <a:buChar char="•"/>
            </a:pPr>
            <a:r>
              <a:rPr lang="en-GB" sz="2400" baseline="0" dirty="0" smtClean="0"/>
              <a:t>Not all encodings need to be equally capable – stream consumer chooses maximum characteristics of each when configuring it</a:t>
            </a:r>
          </a:p>
          <a:p>
            <a:pPr marL="228600" lvl="1" indent="-228600">
              <a:spcBef>
                <a:spcPts val="1480"/>
              </a:spcBef>
              <a:buClr>
                <a:srgbClr val="96CA4B"/>
              </a:buClr>
              <a:buSzPct val="90000"/>
              <a:buFont typeface="Arial" pitchFamily="34" charset="0"/>
              <a:buChar char="•"/>
            </a:pPr>
            <a:r>
              <a:rPr lang="en-GB" sz="2400" baseline="0" dirty="0" smtClean="0"/>
              <a:t>Typical 3 box system would have one encoding group per physical box</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1" indent="-228600">
              <a:spcBef>
                <a:spcPts val="1480"/>
              </a:spcBef>
              <a:buClr>
                <a:srgbClr val="96CA4B"/>
              </a:buClr>
              <a:buSzPct val="90000"/>
              <a:buFont typeface="Arial" pitchFamily="34" charset="0"/>
              <a:buChar char="•"/>
            </a:pPr>
            <a:r>
              <a:rPr lang="en-US" sz="2400" dirty="0" smtClean="0"/>
              <a:t>A remote receiver configures (i.e. instantiates) some or all of the specific encodes such that</a:t>
            </a:r>
          </a:p>
          <a:p>
            <a:pPr marL="511175" lvl="3">
              <a:spcBef>
                <a:spcPts val="1480"/>
              </a:spcBef>
              <a:buClr>
                <a:srgbClr val="96CA4B"/>
              </a:buClr>
              <a:buSzPct val="90000"/>
              <a:buFont typeface="Wingdings" pitchFamily="2" charset="2"/>
              <a:buChar char="ü"/>
            </a:pPr>
            <a:r>
              <a:rPr lang="en-US" dirty="0" smtClean="0"/>
              <a:t>Config of each active ENC&lt;n&gt; </a:t>
            </a:r>
            <a:r>
              <a:rPr lang="en-US" dirty="0" smtClean="0"/>
              <a:t>does not </a:t>
            </a:r>
            <a:r>
              <a:rPr lang="en-US" dirty="0" smtClean="0"/>
              <a:t>exceed that encode’s maxWidth, maxHeight, maxFrameRate </a:t>
            </a:r>
          </a:p>
          <a:p>
            <a:pPr marL="511175" lvl="3">
              <a:spcBef>
                <a:spcPts val="1480"/>
              </a:spcBef>
              <a:buClr>
                <a:srgbClr val="96CA4B"/>
              </a:buClr>
              <a:buSzPct val="90000"/>
              <a:buFont typeface="Wingdings" pitchFamily="2" charset="2"/>
              <a:buChar char="ü"/>
            </a:pPr>
            <a:r>
              <a:rPr lang="en-US" dirty="0" smtClean="0"/>
              <a:t>Total bandwidth of configured ENC&lt;n&gt; encodes does not exceed maxBandwidth of the encoding group</a:t>
            </a:r>
          </a:p>
          <a:p>
            <a:pPr marL="511175" lvl="3">
              <a:spcBef>
                <a:spcPts val="1480"/>
              </a:spcBef>
              <a:buClr>
                <a:srgbClr val="96CA4B"/>
              </a:buClr>
              <a:buSzPct val="90000"/>
              <a:buFont typeface="Wingdings" pitchFamily="2" charset="2"/>
              <a:buChar char="ü"/>
            </a:pPr>
            <a:r>
              <a:rPr lang="en-US" dirty="0" smtClean="0"/>
              <a:t>Sum of macroblocks per second of each configured encode not exceed maxMbps attribute of the encoding group</a:t>
            </a:r>
          </a:p>
          <a:p>
            <a:pPr marL="53975" lvl="2">
              <a:spcBef>
                <a:spcPts val="1480"/>
              </a:spcBef>
              <a:buClr>
                <a:srgbClr val="96CA4B"/>
              </a:buClr>
              <a:buSzPct val="90000"/>
              <a:buFont typeface="Wingdings" pitchFamily="2" charset="2"/>
              <a:buChar char="ü"/>
            </a:pPr>
            <a:r>
              <a:rPr lang="en-US" dirty="0" smtClean="0"/>
              <a:t>Equivalent set of attributes for audio encodes</a:t>
            </a:r>
            <a:r>
              <a:rPr lang="en-US" baseline="0" dirty="0" smtClean="0"/>
              <a:t> within an encoding group</a:t>
            </a:r>
            <a:endParaRPr lang="en-US" dirty="0" smtClean="0"/>
          </a:p>
          <a:p>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“Simple” encoding group set up</a:t>
            </a:r>
            <a:r>
              <a:rPr lang="en-GB" baseline="0" dirty="0" smtClean="0"/>
              <a:t> with no resolution / frame rate </a:t>
            </a:r>
            <a:r>
              <a:rPr lang="en-GB" baseline="0" dirty="0" smtClean="0"/>
              <a:t>trade-off </a:t>
            </a:r>
            <a:r>
              <a:rPr lang="en-GB" baseline="0" dirty="0" smtClean="0"/>
              <a:t>required - all encodings within the group can be maxed to 1080p30  and still fit within the maxMbps of the group)</a:t>
            </a:r>
          </a:p>
          <a:p>
            <a:r>
              <a:rPr lang="en-GB" baseline="0" dirty="0" smtClean="0"/>
              <a:t>bandwidth </a:t>
            </a:r>
            <a:r>
              <a:rPr lang="en-GB" baseline="0" dirty="0" smtClean="0"/>
              <a:t>trade-off </a:t>
            </a:r>
            <a:r>
              <a:rPr lang="en-GB" baseline="0" dirty="0" smtClean="0"/>
              <a:t>still needed (&lt;= 4Meg for each encode  but &lt;= 6 Meg for each group)</a:t>
            </a:r>
          </a:p>
          <a:p>
            <a:r>
              <a:rPr lang="en-GB" baseline="0" dirty="0" smtClean="0"/>
              <a:t>3 box system would typically have 3 identical such encoding groups</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1 camera endpoint which output 2 forms of its</a:t>
            </a:r>
            <a:r>
              <a:rPr lang="en-US" baseline="0" dirty="0" smtClean="0"/>
              <a:t> video (high-def and low-def) would have a single capture with a single encode group with two encodes (HD and LD, for example)</a:t>
            </a:r>
            <a:endParaRPr lang="en-US" dirty="0" smtClean="0"/>
          </a:p>
        </p:txBody>
      </p:sp>
      <p:sp>
        <p:nvSpPr>
          <p:cNvPr id="4" name="Slide Number Placeholder 3"/>
          <p:cNvSpPr>
            <a:spLocks noGrp="1"/>
          </p:cNvSpPr>
          <p:nvPr>
            <p:ph type="sldNum" sz="quarter" idx="10"/>
          </p:nvPr>
        </p:nvSpPr>
        <p:spPr/>
        <p:txBody>
          <a:bodyPr/>
          <a:lstStyle/>
          <a:p>
            <a:fld id="{2AFEFC2F-20FB-41C5-B0E3-70D37C262545}" type="slidenum">
              <a:rPr lang="en-US" smtClean="0"/>
              <a:pPr/>
              <a:t>28</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endpoint has a single microphone,</a:t>
            </a:r>
            <a:r>
              <a:rPr lang="en-US" baseline="0" dirty="0" smtClean="0"/>
              <a:t> single audio capture, single encode group </a:t>
            </a:r>
            <a:r>
              <a:rPr lang="en-US" dirty="0" smtClean="0"/>
              <a:t>and</a:t>
            </a:r>
            <a:r>
              <a:rPr lang="en-US" baseline="0" dirty="0" smtClean="0"/>
              <a:t> a single encode (AAC, for example) (audio format=mono)</a:t>
            </a:r>
            <a:endParaRPr lang="en-US" dirty="0"/>
          </a:p>
        </p:txBody>
      </p:sp>
      <p:sp>
        <p:nvSpPr>
          <p:cNvPr id="4" name="Slide Number Placeholder 3"/>
          <p:cNvSpPr>
            <a:spLocks noGrp="1"/>
          </p:cNvSpPr>
          <p:nvPr>
            <p:ph type="sldNum" sz="quarter" idx="10"/>
          </p:nvPr>
        </p:nvSpPr>
        <p:spPr/>
        <p:txBody>
          <a:bodyPr/>
          <a:lstStyle/>
          <a:p>
            <a:fld id="{2AFEFC2F-20FB-41C5-B0E3-70D37C262545}" type="slidenum">
              <a:rPr lang="en-US" smtClean="0"/>
              <a:pPr/>
              <a:t>29</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the endpoint is limited, its capture set is simple.  There</a:t>
            </a:r>
            <a:r>
              <a:rPr lang="en-US" baseline="0" dirty="0" smtClean="0"/>
              <a:t> is only a single audio and video view of the capture scene, as shown by there being only a single row for audio and a single row for video in the capture set.  Each of those rows only has a single capture, showing that the entire scene is being represented by the lone audio and video captures.</a:t>
            </a:r>
          </a:p>
          <a:p>
            <a:endParaRPr lang="en-US" baseline="0" dirty="0" smtClean="0"/>
          </a:p>
          <a:p>
            <a:r>
              <a:rPr lang="en-US" baseline="0" dirty="0" smtClean="0"/>
              <a:t>Selection: </a:t>
            </a:r>
          </a:p>
          <a:p>
            <a:r>
              <a:rPr lang="en-US" baseline="0" dirty="0" smtClean="0"/>
              <a:t>	How would a 1 screen receiver select captures/streams from an endpoint that had described itself this way?</a:t>
            </a:r>
          </a:p>
          <a:p>
            <a:r>
              <a:rPr lang="en-US" baseline="0" dirty="0" smtClean="0"/>
              <a:t>	The example is simple but the important part is that a 1 screen receiver would like to get the entire capture scene within a single capture it could select.  VC0 and AC0 provide that.</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30</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 to the 1 screen endpoint but this example introduces a new concept: a pre-composed</a:t>
            </a:r>
            <a:r>
              <a:rPr lang="en-US" baseline="0" dirty="0" smtClean="0"/>
              <a:t> video stream.  Although captures often derive from physical devices, it’s not always the case.  Here VC3 represents a composed form of the video from VC0, VC1 and VC2.  VC3 would have an attribute of ‘video composed=true’</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31</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introduces</a:t>
            </a:r>
            <a:r>
              <a:rPr lang="en-US" baseline="0" dirty="0" smtClean="0"/>
              <a:t> yet another concept: a pre-mixed audio stream.  Much like the video, rather than AC3 being driven by a physical device it’s a representation of a mixture of captures AC0, AC1 and AC2 and would use the attribute ‘audio mixed=true’</a:t>
            </a:r>
          </a:p>
          <a:p>
            <a:endParaRPr lang="en-US" baseline="0" dirty="0" smtClean="0"/>
          </a:p>
          <a:p>
            <a:r>
              <a:rPr lang="en-US" baseline="0" dirty="0" smtClean="0"/>
              <a:t>AC0, AC1 and AC2 are individual microphones arranged spatially and would use the attribute ‘audio channel format=linear array’</a:t>
            </a:r>
            <a:endParaRPr lang="en-US" dirty="0"/>
          </a:p>
        </p:txBody>
      </p:sp>
      <p:sp>
        <p:nvSpPr>
          <p:cNvPr id="4" name="Slide Number Placeholder 3"/>
          <p:cNvSpPr>
            <a:spLocks noGrp="1"/>
          </p:cNvSpPr>
          <p:nvPr>
            <p:ph type="sldNum" sz="quarter" idx="10"/>
          </p:nvPr>
        </p:nvSpPr>
        <p:spPr/>
        <p:txBody>
          <a:bodyPr/>
          <a:lstStyle/>
          <a:p>
            <a:fld id="{2AFEFC2F-20FB-41C5-B0E3-70D37C262545}" type="slidenum">
              <a:rPr lang="en-US" smtClean="0"/>
              <a:pPr/>
              <a:t>32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Sender based, sends capabilities</a:t>
            </a:r>
          </a:p>
          <a:p>
            <a:r>
              <a:rPr lang="en-US" dirty="0" smtClean="0"/>
              <a:t>Receiver chooses, not negotiated, 2 one way </a:t>
            </a:r>
          </a:p>
          <a:p>
            <a:endParaRPr lang="en-US" dirty="0" smtClean="0"/>
          </a:p>
          <a:p>
            <a:r>
              <a:rPr lang="en-US" dirty="0" smtClean="0"/>
              <a:t>Author team – Andy, Brian, Mark D, Mark</a:t>
            </a:r>
            <a:r>
              <a:rPr lang="en-US" baseline="0" dirty="0" smtClean="0"/>
              <a:t> G</a:t>
            </a:r>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Capture set looks different here: </a:t>
            </a:r>
          </a:p>
          <a:p>
            <a:r>
              <a:rPr lang="en-US" dirty="0" smtClean="0"/>
              <a:t>	Because of the</a:t>
            </a:r>
            <a:r>
              <a:rPr lang="en-US" baseline="0" dirty="0" smtClean="0"/>
              <a:t> composed video and mixed audio there is more than one ‘view’ of the capture scene.  </a:t>
            </a:r>
          </a:p>
          <a:p>
            <a:r>
              <a:rPr lang="en-US" baseline="0" dirty="0" smtClean="0"/>
              <a:t>Discuss the spatial implications of the captures both within a single row and across rows.</a:t>
            </a:r>
          </a:p>
          <a:p>
            <a:r>
              <a:rPr lang="en-US" baseline="0" dirty="0" smtClean="0"/>
              <a:t>Discuss the association of audio and video captures</a:t>
            </a:r>
          </a:p>
          <a:p>
            <a:endParaRPr lang="en-US" baseline="0" dirty="0" smtClean="0"/>
          </a:p>
          <a:p>
            <a:r>
              <a:rPr lang="en-US" baseline="0" dirty="0" smtClean="0"/>
              <a:t>High level selection:</a:t>
            </a:r>
          </a:p>
          <a:p>
            <a:r>
              <a:rPr lang="en-US" baseline="0" dirty="0" smtClean="0"/>
              <a:t>	How would a 3 screen endpoint choose captures here?</a:t>
            </a:r>
          </a:p>
          <a:p>
            <a:r>
              <a:rPr lang="en-US" baseline="0" dirty="0" smtClean="0"/>
              <a:t>		Ideally it will choose a view of the capture scene that is composed of 3 captures (VC0, VC1 and VC2 here)</a:t>
            </a:r>
          </a:p>
          <a:p>
            <a:r>
              <a:rPr lang="en-US" baseline="0" dirty="0" smtClean="0"/>
              <a:t>	How would a 1 screen endpoint choose captures here?</a:t>
            </a:r>
          </a:p>
          <a:p>
            <a:r>
              <a:rPr lang="en-US" baseline="0" dirty="0" smtClean="0"/>
              <a:t>		Ideally it will choose a view of the capture scene that is composed of 1 capture (VC3 here)</a:t>
            </a:r>
          </a:p>
          <a:p>
            <a:r>
              <a:rPr lang="en-US" baseline="0" dirty="0" smtClean="0"/>
              <a:t>NOTE: Could choose VC0, VC1 and VC2 but also AC3 (nothing preventing it)</a:t>
            </a:r>
          </a:p>
          <a:p>
            <a:r>
              <a:rPr lang="en-US" baseline="0" dirty="0" smtClean="0"/>
              <a:t>	What about a 2 screen endpoint?  Would be totally up to that endpoint depending on the experience it wants—it has to choose between two ‘non-ideal’ options</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33</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Discuss what an MCU must accomplish (must accommodate all endpoints connected to it)</a:t>
            </a:r>
          </a:p>
          <a:p>
            <a:r>
              <a:rPr lang="en-US" baseline="0" dirty="0" smtClean="0"/>
              <a:t>High level selection:</a:t>
            </a:r>
          </a:p>
          <a:p>
            <a:r>
              <a:rPr lang="en-US" baseline="0" dirty="0" smtClean="0"/>
              <a:t>	Which captures would an MCU select here?  (As many as it could to best accommodate all endpoints connected to it)</a:t>
            </a:r>
          </a:p>
          <a:p>
            <a:endParaRPr lang="en-US" baseline="0" dirty="0" smtClean="0"/>
          </a:p>
        </p:txBody>
      </p:sp>
      <p:sp>
        <p:nvSpPr>
          <p:cNvPr id="4" name="Slide Number Placeholder 3"/>
          <p:cNvSpPr>
            <a:spLocks noGrp="1"/>
          </p:cNvSpPr>
          <p:nvPr>
            <p:ph type="sldNum" sz="quarter" idx="10"/>
          </p:nvPr>
        </p:nvSpPr>
        <p:spPr/>
        <p:txBody>
          <a:bodyPr/>
          <a:lstStyle/>
          <a:p>
            <a:fld id="{2AFEFC2F-20FB-41C5-B0E3-70D37C262545}" type="slidenum">
              <a:rPr lang="en-US" smtClean="0"/>
              <a:pPr/>
              <a:t>34</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Presentation video and audio have attributes which designate them as such</a:t>
            </a:r>
          </a:p>
          <a:p>
            <a:r>
              <a:rPr lang="en-US" baseline="0" dirty="0" smtClean="0"/>
              <a:t>Presentation video and audio have no spatial relationship with the main video and audio, they are in a different capture scene</a:t>
            </a:r>
          </a:p>
          <a:p>
            <a:r>
              <a:rPr lang="en-US" baseline="0" dirty="0" smtClean="0"/>
              <a:t>Different capture scenes are modeled in different capture sets</a:t>
            </a:r>
          </a:p>
          <a:p>
            <a:r>
              <a:rPr lang="en-US" baseline="0" dirty="0" smtClean="0"/>
              <a:t>An endpoint would decide if it wanted main audio/video and presentation audio/video, then select an appropriate view of the scene (row of captures) from each capture set</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899404">
              <a:defRPr/>
            </a:pPr>
            <a:r>
              <a:rPr lang="en-US" sz="2400" dirty="0" smtClean="0"/>
              <a:t>Boils down to this</a:t>
            </a:r>
          </a:p>
        </p:txBody>
      </p:sp>
      <p:sp>
        <p:nvSpPr>
          <p:cNvPr id="4" name="Slide Number Placeholder 3"/>
          <p:cNvSpPr>
            <a:spLocks noGrp="1"/>
          </p:cNvSpPr>
          <p:nvPr>
            <p:ph type="sldNum" sz="quarter" idx="10"/>
          </p:nvPr>
        </p:nvSpPr>
        <p:spPr/>
        <p:txBody>
          <a:bodyPr/>
          <a:lstStyle/>
          <a:p>
            <a:fld id="{FD72DF49-8D34-45EB-BAAA-0E0448D1E75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Fundamental concept</a:t>
            </a:r>
          </a:p>
          <a:p>
            <a:r>
              <a:rPr lang="en-US" dirty="0" smtClean="0"/>
              <a:t>Audio capture AC and video capture VC</a:t>
            </a:r>
          </a:p>
          <a:p>
            <a:r>
              <a:rPr lang="en-US" dirty="0" smtClean="0"/>
              <a:t>Dynamic- change during the conference, new ones come, existing ones stop</a:t>
            </a:r>
          </a:p>
          <a:p>
            <a:r>
              <a:rPr lang="en-US" dirty="0" smtClean="0"/>
              <a:t>Mark talk about the capture</a:t>
            </a:r>
            <a:r>
              <a:rPr lang="en-US" baseline="0" dirty="0" smtClean="0"/>
              <a:t> description, Andy talk about choosing streams, Brian examples of using framework</a:t>
            </a:r>
          </a:p>
          <a:p>
            <a:r>
              <a:rPr lang="en-US" baseline="0" dirty="0" smtClean="0"/>
              <a:t>Suspend your disbelief  for a moment, leave details for later discussion</a:t>
            </a:r>
            <a:endParaRPr lang="en-US" dirty="0" smtClean="0"/>
          </a:p>
          <a:p>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the high level organization of information about Media</a:t>
            </a:r>
            <a:r>
              <a:rPr lang="en-US" baseline="0" dirty="0" smtClean="0"/>
              <a:t> Captures.</a:t>
            </a:r>
          </a:p>
          <a:p>
            <a:r>
              <a:rPr lang="en-US" dirty="0" smtClean="0"/>
              <a:t>This section is mostly about Media Captures and Attributes.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Media Capture is a source of media, from a camera or microphone or other media streams.  VC – video capture, AC – audio capture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Media</a:t>
            </a:r>
            <a:r>
              <a:rPr lang="en-US" baseline="0" dirty="0" smtClean="0"/>
              <a:t> Captures can come from specific devices like microphones and cameras.</a:t>
            </a:r>
          </a:p>
          <a:p>
            <a:r>
              <a:rPr lang="en-US" baseline="0" dirty="0" smtClean="0"/>
              <a:t>Or they can be constructed from multiple devices (mixing, composing, switching).</a:t>
            </a:r>
          </a:p>
          <a:p>
            <a:r>
              <a:rPr lang="en-US" baseline="0" dirty="0" smtClean="0"/>
              <a:t>Or they can be constructed from other media streams by an MCU.</a:t>
            </a:r>
          </a:p>
          <a:p>
            <a:r>
              <a:rPr lang="en-US" dirty="0" smtClean="0"/>
              <a:t>Media Captures have attributes</a:t>
            </a:r>
          </a:p>
          <a:p>
            <a:r>
              <a:rPr lang="en-US" dirty="0" smtClean="0"/>
              <a:t>Media Captures are listed in Simultaneous Transmission Sets – restricts which ones can be used at the same time – more in next sections</a:t>
            </a:r>
          </a:p>
          <a:p>
            <a:r>
              <a:rPr lang="en-US" dirty="0" smtClean="0"/>
              <a:t>Media Captures are associated with an Encoding Group – for alternative encoding parameters – more in next sections</a:t>
            </a:r>
          </a:p>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initial attributes are used to cover the initial use cases, others can</a:t>
            </a:r>
            <a:r>
              <a:rPr lang="en-US" baseline="0" dirty="0" smtClean="0"/>
              <a:t> be defined later.</a:t>
            </a:r>
          </a:p>
          <a:p>
            <a:r>
              <a:rPr lang="en-US" baseline="0" dirty="0" smtClean="0"/>
              <a:t>Major tool for extensibility in the framework.</a:t>
            </a:r>
          </a:p>
          <a:p>
            <a:r>
              <a:rPr lang="en-US" baseline="0" dirty="0" smtClean="0"/>
              <a:t>Purpose – main people media, or presentation media.</a:t>
            </a:r>
          </a:p>
          <a:p>
            <a:r>
              <a:rPr lang="en-US" baseline="0" dirty="0" smtClean="0"/>
              <a:t>Mixed – audio is a mix from different sources, such as an MCU mixing most recent speakers.</a:t>
            </a:r>
          </a:p>
          <a:p>
            <a:r>
              <a:rPr lang="en-US" baseline="0" dirty="0" smtClean="0"/>
              <a:t>Channel format – the meaning of the different audio channels.</a:t>
            </a:r>
          </a:p>
          <a:p>
            <a:r>
              <a:rPr lang="en-US" baseline="0" dirty="0" smtClean="0"/>
              <a:t>Linear position – for audio channel format = linear array, this denotes the position from left to right.</a:t>
            </a:r>
          </a:p>
          <a:p>
            <a:r>
              <a:rPr lang="en-US" baseline="0" dirty="0" smtClean="0"/>
              <a:t>Composed – image is composed of multiple input images, for example with PiP or “Hollywood squares” grid layout.</a:t>
            </a:r>
          </a:p>
          <a:p>
            <a:r>
              <a:rPr lang="en-US" baseline="0" dirty="0" smtClean="0"/>
              <a:t>Auto switched – image is switched between multiple sources, for example switched to the current speaker.</a:t>
            </a:r>
          </a:p>
          <a:p>
            <a:r>
              <a:rPr lang="en-US" baseline="0" dirty="0" smtClean="0"/>
              <a:t>Spatial scale – a measure of image width, probably something like the measure of the real size image width in centimeters.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Extensibility </a:t>
            </a:r>
            <a:r>
              <a:rPr lang="en-US" b="1" dirty="0" smtClean="0"/>
              <a:t>Attributes are </a:t>
            </a:r>
            <a:r>
              <a:rPr lang="en-US" sz="1100" b="1" dirty="0" smtClean="0"/>
              <a:t>extensible</a:t>
            </a:r>
            <a:r>
              <a:rPr lang="en-US" b="1" dirty="0" smtClean="0"/>
              <a:t> – new ones can be defined, to support new use cases</a:t>
            </a:r>
          </a:p>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dirty="0"/>
          </a:p>
        </p:txBody>
      </p:sp>
      <p:sp>
        <p:nvSpPr>
          <p:cNvPr id="5" name="Line 8"/>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dirty="0"/>
          </a:p>
        </p:txBody>
      </p:sp>
      <p:pic>
        <p:nvPicPr>
          <p:cNvPr id="6" name="Picture 9"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638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a:p>
        </p:txBody>
      </p:sp>
      <p:sp>
        <p:nvSpPr>
          <p:cNvPr id="1638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smtClean="0"/>
              <a:t>Click to edit Master subtitle style</a:t>
            </a:r>
            <a:endParaRPr lang="en-US" altLang="en-US"/>
          </a:p>
        </p:txBody>
      </p:sp>
      <p:sp>
        <p:nvSpPr>
          <p:cNvPr id="7" name="Rectangle 5"/>
          <p:cNvSpPr>
            <a:spLocks noGrp="1" noChangeArrowheads="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8" name="Rectangle 6"/>
          <p:cNvSpPr>
            <a:spLocks noGrp="1" noChangeArrowheads="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9" name="Rectangle 7"/>
          <p:cNvSpPr>
            <a:spLocks noGrp="1" noChangeArrowheads="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dirty="0"/>
          </a:p>
        </p:txBody>
      </p:sp>
      <p:sp>
        <p:nvSpPr>
          <p:cNvPr id="5" name="Line 8"/>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dirty="0"/>
          </a:p>
        </p:txBody>
      </p:sp>
      <p:pic>
        <p:nvPicPr>
          <p:cNvPr id="6" name="Picture 9" descr="ietflogo"/>
          <p:cNvPicPr>
            <a:picLocks noChangeAspect="1" noChangeArrowheads="1"/>
          </p:cNvPicPr>
          <p:nvPr/>
        </p:nvPicPr>
        <p:blipFill>
          <a:blip r:embed="rId2" cstate="print"/>
          <a:srcRect/>
          <a:stretch>
            <a:fillRect/>
          </a:stretch>
        </p:blipFill>
        <p:spPr bwMode="auto">
          <a:xfrm>
            <a:off x="7391400" y="609600"/>
            <a:ext cx="1524000" cy="871538"/>
          </a:xfrm>
          <a:prstGeom prst="rect">
            <a:avLst/>
          </a:prstGeom>
          <a:noFill/>
          <a:ln w="9525">
            <a:noFill/>
            <a:miter lim="800000"/>
            <a:headEnd/>
            <a:tailEnd/>
          </a:ln>
        </p:spPr>
      </p:pic>
      <p:sp>
        <p:nvSpPr>
          <p:cNvPr id="1638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a:p>
        </p:txBody>
      </p:sp>
      <p:sp>
        <p:nvSpPr>
          <p:cNvPr id="1638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smtClean="0"/>
              <a:t>Click to edit Master subtitle style</a:t>
            </a:r>
            <a:endParaRPr lang="en-US" altLang="en-US"/>
          </a:p>
        </p:txBody>
      </p:sp>
      <p:sp>
        <p:nvSpPr>
          <p:cNvPr id="7" name="Rectangle 5"/>
          <p:cNvSpPr>
            <a:spLocks noGrp="1" noChangeArrowheads="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8" name="Rectangle 6"/>
          <p:cNvSpPr>
            <a:spLocks noGrp="1" noChangeArrowheads="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9" name="Rectangle 7"/>
          <p:cNvSpPr>
            <a:spLocks noGrp="1" noChangeArrowheads="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6F69DBF8-84B4-4D60-BD65-75EDCD39C45A}" type="datetimeFigureOut">
              <a:rPr lang="en-US" smtClean="0"/>
              <a:pPr/>
              <a:t>7/22/2011</a:t>
            </a:fld>
            <a:endParaRPr lang="en-US" dirty="0"/>
          </a:p>
        </p:txBody>
      </p:sp>
      <p:sp>
        <p:nvSpPr>
          <p:cNvPr id="5" name="Rectangle 6"/>
          <p:cNvSpPr>
            <a:spLocks noGrp="1" noChangeArrowheads="1"/>
          </p:cNvSpPr>
          <p:nvPr>
            <p:ph type="ftr" sz="quarter" idx="11"/>
          </p:nvPr>
        </p:nvSpPr>
        <p:spPr>
          <a:ln/>
        </p:spPr>
        <p:txBody>
          <a:bodyPr/>
          <a:lstStyle>
            <a:lvl1pPr>
              <a:defRPr/>
            </a:lvl1pPr>
          </a:lstStyle>
          <a:p>
            <a:endParaRPr lang="en-US" dirty="0"/>
          </a:p>
        </p:txBody>
      </p:sp>
      <p:sp>
        <p:nvSpPr>
          <p:cNvPr id="6" name="Rectangle 7"/>
          <p:cNvSpPr>
            <a:spLocks noGrp="1" noChangeArrowheads="1"/>
          </p:cNvSpPr>
          <p:nvPr>
            <p:ph type="sldNum" sz="quarter" idx="12"/>
          </p:nvPr>
        </p:nvSpPr>
        <p:spPr>
          <a:ln/>
        </p:spPr>
        <p:txBody>
          <a:bodyPr/>
          <a:lstStyle>
            <a:lvl1pPr>
              <a:defRPr/>
            </a:lvl1pPr>
          </a:lstStyle>
          <a:p>
            <a:fld id="{20C9F3D7-AB5C-46F7-9B3B-0DC491867AA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8" name="Footer Placeholder 7"/>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9" name="Slide Number Placeholder 8"/>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4" name="Footer Placeholder 3"/>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3" name="Footer Placeholder 2"/>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fld id="{6F69DBF8-84B4-4D60-BD65-75EDCD39C45A}" type="datetimeFigureOut">
              <a:rPr lang="en-US" smtClean="0"/>
              <a:pPr/>
              <a:t>7/22/2011</a:t>
            </a:fld>
            <a:endParaRPr lang="en-US" dirty="0"/>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dirty="0"/>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536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fld id="{6F69DBF8-84B4-4D60-BD65-75EDCD39C45A}" type="datetimeFigureOut">
              <a:rPr lang="en-US" smtClean="0"/>
              <a:pPr/>
              <a:t>7/22/2011</a:t>
            </a:fld>
            <a:endParaRPr lang="en-US" dirty="0"/>
          </a:p>
        </p:txBody>
      </p:sp>
      <p:sp>
        <p:nvSpPr>
          <p:cNvPr id="1536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dirty="0" smtClean="0"/>
            </a:lvl1pPr>
          </a:lstStyle>
          <a:p>
            <a:endParaRPr lang="en-US" dirty="0"/>
          </a:p>
        </p:txBody>
      </p:sp>
      <p:sp>
        <p:nvSpPr>
          <p:cNvPr id="1536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fld id="{20C9F3D7-AB5C-46F7-9B3B-0DC491867AA9}" type="slidenum">
              <a:rPr lang="en-US" smtClean="0"/>
              <a:pPr/>
              <a:t>‹#›</a:t>
            </a:fld>
            <a:endParaRPr lang="en-US" dirty="0"/>
          </a:p>
        </p:txBody>
      </p:sp>
      <p:pic>
        <p:nvPicPr>
          <p:cNvPr id="1032" name="Picture 8"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74"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1" fontAlgn="base" hangingPunct="1">
        <a:spcBef>
          <a:spcPct val="0"/>
        </a:spcBef>
        <a:spcAft>
          <a:spcPct val="0"/>
        </a:spcAft>
        <a:defRPr sz="3900" b="1">
          <a:solidFill>
            <a:schemeClr val="tx2"/>
          </a:solidFill>
          <a:latin typeface="+mj-lt"/>
          <a:ea typeface="+mj-ea"/>
          <a:cs typeface="+mj-cs"/>
        </a:defRPr>
      </a:lvl1pPr>
      <a:lvl2pPr algn="l" rtl="0" eaLnBrk="1" fontAlgn="base" hangingPunct="1">
        <a:spcBef>
          <a:spcPct val="0"/>
        </a:spcBef>
        <a:spcAft>
          <a:spcPct val="0"/>
        </a:spcAft>
        <a:defRPr sz="3900" b="1">
          <a:solidFill>
            <a:schemeClr val="tx2"/>
          </a:solidFill>
          <a:latin typeface="Arial" charset="0"/>
        </a:defRPr>
      </a:lvl2pPr>
      <a:lvl3pPr algn="l" rtl="0" eaLnBrk="1" fontAlgn="base" hangingPunct="1">
        <a:spcBef>
          <a:spcPct val="0"/>
        </a:spcBef>
        <a:spcAft>
          <a:spcPct val="0"/>
        </a:spcAft>
        <a:defRPr sz="3900" b="1">
          <a:solidFill>
            <a:schemeClr val="tx2"/>
          </a:solidFill>
          <a:latin typeface="Arial" charset="0"/>
        </a:defRPr>
      </a:lvl3pPr>
      <a:lvl4pPr algn="l" rtl="0" eaLnBrk="1" fontAlgn="base" hangingPunct="1">
        <a:spcBef>
          <a:spcPct val="0"/>
        </a:spcBef>
        <a:spcAft>
          <a:spcPct val="0"/>
        </a:spcAft>
        <a:defRPr sz="3900" b="1">
          <a:solidFill>
            <a:schemeClr val="tx2"/>
          </a:solidFill>
          <a:latin typeface="Arial" charset="0"/>
        </a:defRPr>
      </a:lvl4pPr>
      <a:lvl5pPr algn="l" rtl="0" eaLnBrk="1" fontAlgn="base" hangingPunct="1">
        <a:spcBef>
          <a:spcPct val="0"/>
        </a:spcBef>
        <a:spcAft>
          <a:spcPct val="0"/>
        </a:spcAft>
        <a:defRPr sz="3900" b="1">
          <a:solidFill>
            <a:schemeClr val="tx2"/>
          </a:solidFill>
          <a:latin typeface="Arial" charset="0"/>
        </a:defRPr>
      </a:lvl5pPr>
      <a:lvl6pPr marL="457200" algn="l" rtl="0" eaLnBrk="1" fontAlgn="base" hangingPunct="1">
        <a:spcBef>
          <a:spcPct val="0"/>
        </a:spcBef>
        <a:spcAft>
          <a:spcPct val="0"/>
        </a:spcAft>
        <a:defRPr sz="3900" b="1">
          <a:solidFill>
            <a:schemeClr val="tx2"/>
          </a:solidFill>
          <a:latin typeface="Arial" charset="0"/>
        </a:defRPr>
      </a:lvl6pPr>
      <a:lvl7pPr marL="914400" algn="l" rtl="0" eaLnBrk="1" fontAlgn="base" hangingPunct="1">
        <a:spcBef>
          <a:spcPct val="0"/>
        </a:spcBef>
        <a:spcAft>
          <a:spcPct val="0"/>
        </a:spcAft>
        <a:defRPr sz="3900" b="1">
          <a:solidFill>
            <a:schemeClr val="tx2"/>
          </a:solidFill>
          <a:latin typeface="Arial" charset="0"/>
        </a:defRPr>
      </a:lvl7pPr>
      <a:lvl8pPr marL="1371600" algn="l" rtl="0" eaLnBrk="1" fontAlgn="base" hangingPunct="1">
        <a:spcBef>
          <a:spcPct val="0"/>
        </a:spcBef>
        <a:spcAft>
          <a:spcPct val="0"/>
        </a:spcAft>
        <a:defRPr sz="3900" b="1">
          <a:solidFill>
            <a:schemeClr val="tx2"/>
          </a:solidFill>
          <a:latin typeface="Arial" charset="0"/>
        </a:defRPr>
      </a:lvl8pPr>
      <a:lvl9pPr marL="1828800" algn="l" rtl="0" eaLnBrk="1" fontAlgn="base" hangingPunct="1">
        <a:spcBef>
          <a:spcPct val="0"/>
        </a:spcBef>
        <a:spcAft>
          <a:spcPct val="0"/>
        </a:spcAft>
        <a:defRPr sz="3900" b="1">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1" fontAlgn="base" hangingPunct="1">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1" fontAlgn="base" hangingPunct="1">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1" fontAlgn="base" hangingPunct="1">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lyn@cisco.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bbaldino@cisco.com" TargetMode="External"/><Relationship Id="rId5" Type="http://schemas.openxmlformats.org/officeDocument/2006/relationships/hyperlink" Target="mailto:apeppere@cisco.com" TargetMode="External"/><Relationship Id="rId4" Type="http://schemas.openxmlformats.org/officeDocument/2006/relationships/hyperlink" Target="mailto:mark.duckworth@polycom.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98764" y="5177306"/>
            <a:ext cx="7843653" cy="1077218"/>
          </a:xfrm>
          <a:prstGeom prst="rect">
            <a:avLst/>
          </a:prstGeom>
        </p:spPr>
        <p:txBody>
          <a:bodyPr wrap="square">
            <a:spAutoFit/>
          </a:bodyPr>
          <a:lstStyle/>
          <a:p>
            <a:pPr>
              <a:spcBef>
                <a:spcPts val="600"/>
              </a:spcBef>
            </a:pPr>
            <a:r>
              <a:rPr lang="en-US" sz="1600" dirty="0" smtClean="0"/>
              <a:t>Allyn Romanow (</a:t>
            </a:r>
            <a:r>
              <a:rPr lang="en-US" sz="1600" dirty="0" smtClean="0">
                <a:hlinkClick r:id="rId3"/>
              </a:rPr>
              <a:t>allyn@cisco.com</a:t>
            </a:r>
            <a:r>
              <a:rPr lang="en-US" sz="1600" dirty="0" smtClean="0"/>
              <a:t>)                                                                         Mark Duckworth (</a:t>
            </a:r>
            <a:r>
              <a:rPr lang="en-US" sz="1600" dirty="0" smtClean="0">
                <a:hlinkClick r:id="rId4"/>
              </a:rPr>
              <a:t>mark.duckworth@polycom.com</a:t>
            </a:r>
            <a:r>
              <a:rPr lang="en-US" sz="1600" dirty="0" smtClean="0"/>
              <a:t> )                                                            Andy Pepperell (</a:t>
            </a:r>
            <a:r>
              <a:rPr lang="en-US" sz="1600" dirty="0" smtClean="0">
                <a:hlinkClick r:id="rId5"/>
              </a:rPr>
              <a:t>apeppere@cisco.com</a:t>
            </a:r>
            <a:r>
              <a:rPr lang="en-US" sz="1600" dirty="0" smtClean="0"/>
              <a:t>)                                                                 Brian Baldino  (</a:t>
            </a:r>
            <a:r>
              <a:rPr lang="en-US" sz="1600" dirty="0" smtClean="0">
                <a:hlinkClick r:id="rId6"/>
              </a:rPr>
              <a:t>bbaldino@cisco.com</a:t>
            </a:r>
            <a:r>
              <a:rPr lang="en-US" sz="1600" dirty="0" smtClean="0"/>
              <a:t> )</a:t>
            </a:r>
          </a:p>
        </p:txBody>
      </p:sp>
      <p:sp>
        <p:nvSpPr>
          <p:cNvPr id="6" name="Title 5"/>
          <p:cNvSpPr>
            <a:spLocks noGrp="1"/>
          </p:cNvSpPr>
          <p:nvPr>
            <p:ph type="ctrTitle"/>
          </p:nvPr>
        </p:nvSpPr>
        <p:spPr/>
        <p:txBody>
          <a:bodyPr/>
          <a:lstStyle/>
          <a:p>
            <a:pPr algn="ctr"/>
            <a:r>
              <a:rPr lang="en-US" dirty="0" smtClean="0"/>
              <a:t>	CLUE Framework</a:t>
            </a:r>
            <a:endParaRPr lang="en-US" dirty="0"/>
          </a:p>
        </p:txBody>
      </p:sp>
      <p:sp>
        <p:nvSpPr>
          <p:cNvPr id="7" name="Subtitle 6"/>
          <p:cNvSpPr>
            <a:spLocks noGrp="1"/>
          </p:cNvSpPr>
          <p:nvPr>
            <p:ph type="subTitle" idx="1"/>
          </p:nvPr>
        </p:nvSpPr>
        <p:spPr>
          <a:xfrm>
            <a:off x="838200" y="2971800"/>
            <a:ext cx="6248400" cy="2362200"/>
          </a:xfrm>
        </p:spPr>
        <p:txBody>
          <a:bodyPr/>
          <a:lstStyle/>
          <a:p>
            <a:endParaRPr lang="en-US" sz="2400" dirty="0" smtClean="0"/>
          </a:p>
          <a:p>
            <a:pPr algn="ctr"/>
            <a:r>
              <a:rPr lang="en-US" sz="2400" b="1" dirty="0" smtClean="0"/>
              <a:t>First Draft</a:t>
            </a:r>
          </a:p>
          <a:p>
            <a:pPr algn="ctr"/>
            <a:r>
              <a:rPr lang="en-US" sz="2400" b="1" dirty="0" smtClean="0"/>
              <a:t>IETF - 81</a:t>
            </a:r>
          </a:p>
          <a:p>
            <a:pPr algn="ctr"/>
            <a:r>
              <a:rPr lang="en-US" sz="2400" b="1" dirty="0" smtClean="0"/>
              <a:t>July, 2011</a:t>
            </a:r>
            <a:endParaRPr lang="en-US"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868362"/>
          </a:xfrm>
        </p:spPr>
        <p:txBody>
          <a:bodyPr/>
          <a:lstStyle/>
          <a:p>
            <a:r>
              <a:rPr lang="en-US" sz="4400" b="1" dirty="0" smtClean="0">
                <a:solidFill>
                  <a:schemeClr val="tx1"/>
                </a:solidFill>
              </a:rPr>
              <a:t>Capture Scene</a:t>
            </a:r>
            <a:endParaRPr lang="en-US" sz="4400" b="1" dirty="0">
              <a:solidFill>
                <a:schemeClr val="tx1"/>
              </a:solidFill>
            </a:endParaRPr>
          </a:p>
        </p:txBody>
      </p:sp>
      <p:grpSp>
        <p:nvGrpSpPr>
          <p:cNvPr id="3" name="Group 168"/>
          <p:cNvGrpSpPr/>
          <p:nvPr/>
        </p:nvGrpSpPr>
        <p:grpSpPr>
          <a:xfrm>
            <a:off x="4343400" y="1371600"/>
            <a:ext cx="4343400" cy="1219200"/>
            <a:chOff x="4343400" y="1371600"/>
            <a:chExt cx="4343400" cy="1219200"/>
          </a:xfrm>
        </p:grpSpPr>
        <p:grpSp>
          <p:nvGrpSpPr>
            <p:cNvPr id="4" name="Group 12"/>
            <p:cNvGrpSpPr/>
            <p:nvPr/>
          </p:nvGrpSpPr>
          <p:grpSpPr>
            <a:xfrm>
              <a:off x="4572000" y="1600200"/>
              <a:ext cx="381000" cy="990600"/>
              <a:chOff x="2057400" y="4572001"/>
              <a:chExt cx="609600" cy="1295399"/>
            </a:xfrm>
            <a:solidFill>
              <a:srgbClr val="99CCFF"/>
            </a:solidFill>
          </p:grpSpPr>
          <p:sp>
            <p:nvSpPr>
              <p:cNvPr id="30" name="Chord 29"/>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1" name="Oval 30"/>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2" name="Arc 31"/>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3" name="Arc 32"/>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5" name="Group 17"/>
            <p:cNvGrpSpPr/>
            <p:nvPr/>
          </p:nvGrpSpPr>
          <p:grpSpPr>
            <a:xfrm>
              <a:off x="5181600" y="1600200"/>
              <a:ext cx="381000" cy="990600"/>
              <a:chOff x="2057400" y="4572001"/>
              <a:chExt cx="609600" cy="1295399"/>
            </a:xfrm>
            <a:solidFill>
              <a:srgbClr val="99CCFF"/>
            </a:solidFill>
          </p:grpSpPr>
          <p:sp>
            <p:nvSpPr>
              <p:cNvPr id="26"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7"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8" name="Arc 27"/>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29" name="Arc 28"/>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6" name="Group 12"/>
            <p:cNvGrpSpPr/>
            <p:nvPr/>
          </p:nvGrpSpPr>
          <p:grpSpPr>
            <a:xfrm>
              <a:off x="7467600" y="1600200"/>
              <a:ext cx="381000" cy="990600"/>
              <a:chOff x="2057400" y="4572001"/>
              <a:chExt cx="609600" cy="1295399"/>
            </a:xfrm>
            <a:solidFill>
              <a:srgbClr val="99FF99"/>
            </a:solidFill>
          </p:grpSpPr>
          <p:sp>
            <p:nvSpPr>
              <p:cNvPr id="87" name="Chord 86"/>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Oval 87"/>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rc 8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0" name="Arc 8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7" name="Group 17"/>
            <p:cNvGrpSpPr/>
            <p:nvPr/>
          </p:nvGrpSpPr>
          <p:grpSpPr>
            <a:xfrm>
              <a:off x="8077200" y="1600200"/>
              <a:ext cx="381000" cy="990600"/>
              <a:chOff x="2057400" y="4572001"/>
              <a:chExt cx="609600" cy="1295399"/>
            </a:xfrm>
            <a:solidFill>
              <a:srgbClr val="99FF99"/>
            </a:solidFill>
          </p:grpSpPr>
          <p:sp>
            <p:nvSpPr>
              <p:cNvPr id="83"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rc 8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6" name="Arc 8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0" name="Group 12"/>
            <p:cNvGrpSpPr/>
            <p:nvPr/>
          </p:nvGrpSpPr>
          <p:grpSpPr>
            <a:xfrm>
              <a:off x="6019800" y="1600200"/>
              <a:ext cx="381000" cy="990600"/>
              <a:chOff x="2057400" y="4572001"/>
              <a:chExt cx="609600" cy="1295399"/>
            </a:xfrm>
            <a:solidFill>
              <a:srgbClr val="FF9999"/>
            </a:solidFill>
          </p:grpSpPr>
          <p:sp>
            <p:nvSpPr>
              <p:cNvPr id="101" name="Chord 100"/>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rc 10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4" name="Arc 103"/>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1" name="Group 17"/>
            <p:cNvGrpSpPr/>
            <p:nvPr/>
          </p:nvGrpSpPr>
          <p:grpSpPr>
            <a:xfrm>
              <a:off x="6629400" y="1600200"/>
              <a:ext cx="381000" cy="990600"/>
              <a:chOff x="2057400" y="4572001"/>
              <a:chExt cx="609600" cy="1295399"/>
            </a:xfrm>
            <a:solidFill>
              <a:srgbClr val="FF9999"/>
            </a:solidFill>
          </p:grpSpPr>
          <p:sp>
            <p:nvSpPr>
              <p:cNvPr id="97"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rc 9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0" name="Arc 9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23" name="Rectangle 22"/>
            <p:cNvSpPr/>
            <p:nvPr/>
          </p:nvSpPr>
          <p:spPr>
            <a:xfrm>
              <a:off x="43434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4" name="Rectangle 23"/>
            <p:cNvSpPr/>
            <p:nvPr/>
          </p:nvSpPr>
          <p:spPr>
            <a:xfrm>
              <a:off x="43434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5" name="TextBox 24"/>
            <p:cNvSpPr txBox="1"/>
            <p:nvPr/>
          </p:nvSpPr>
          <p:spPr>
            <a:xfrm>
              <a:off x="4800600" y="1371600"/>
              <a:ext cx="838200" cy="338554"/>
            </a:xfrm>
            <a:prstGeom prst="rect">
              <a:avLst/>
            </a:prstGeom>
            <a:noFill/>
          </p:spPr>
          <p:txBody>
            <a:bodyPr wrap="square" rtlCol="0">
              <a:spAutoFit/>
            </a:bodyPr>
            <a:lstStyle/>
            <a:p>
              <a:r>
                <a:rPr lang="en-US" sz="1600" b="1" dirty="0" smtClean="0"/>
                <a:t>VC0</a:t>
              </a:r>
              <a:endParaRPr lang="en-US" sz="1600" b="1" dirty="0"/>
            </a:p>
          </p:txBody>
        </p:sp>
        <p:sp>
          <p:nvSpPr>
            <p:cNvPr id="80" name="Rectangle 79"/>
            <p:cNvSpPr/>
            <p:nvPr/>
          </p:nvSpPr>
          <p:spPr>
            <a:xfrm>
              <a:off x="72390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72390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p:cNvSpPr txBox="1"/>
            <p:nvPr/>
          </p:nvSpPr>
          <p:spPr>
            <a:xfrm>
              <a:off x="7696200" y="1371600"/>
              <a:ext cx="685800" cy="338554"/>
            </a:xfrm>
            <a:prstGeom prst="rect">
              <a:avLst/>
            </a:prstGeom>
            <a:noFill/>
          </p:spPr>
          <p:txBody>
            <a:bodyPr wrap="square" rtlCol="0">
              <a:spAutoFit/>
            </a:bodyPr>
            <a:lstStyle/>
            <a:p>
              <a:r>
                <a:rPr lang="en-US" sz="1600" b="1" dirty="0" smtClean="0"/>
                <a:t>VC2</a:t>
              </a:r>
              <a:endParaRPr lang="en-US" sz="1600" b="1" dirty="0"/>
            </a:p>
          </p:txBody>
        </p:sp>
        <p:sp>
          <p:nvSpPr>
            <p:cNvPr id="94" name="Rectangle 93"/>
            <p:cNvSpPr/>
            <p:nvPr/>
          </p:nvSpPr>
          <p:spPr>
            <a:xfrm>
              <a:off x="57912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p:cNvSpPr/>
            <p:nvPr/>
          </p:nvSpPr>
          <p:spPr>
            <a:xfrm>
              <a:off x="57912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p:cNvSpPr txBox="1"/>
            <p:nvPr/>
          </p:nvSpPr>
          <p:spPr>
            <a:xfrm>
              <a:off x="6248400" y="1371600"/>
              <a:ext cx="762000" cy="338554"/>
            </a:xfrm>
            <a:prstGeom prst="rect">
              <a:avLst/>
            </a:prstGeom>
            <a:noFill/>
          </p:spPr>
          <p:txBody>
            <a:bodyPr wrap="square" rtlCol="0">
              <a:spAutoFit/>
            </a:bodyPr>
            <a:lstStyle/>
            <a:p>
              <a:r>
                <a:rPr lang="en-US" sz="1600" b="1" dirty="0" smtClean="0"/>
                <a:t>VC1</a:t>
              </a:r>
              <a:endParaRPr lang="en-US" sz="1600" b="1" dirty="0"/>
            </a:p>
          </p:txBody>
        </p:sp>
      </p:grpSp>
      <p:grpSp>
        <p:nvGrpSpPr>
          <p:cNvPr id="22" name="Group 169"/>
          <p:cNvGrpSpPr/>
          <p:nvPr/>
        </p:nvGrpSpPr>
        <p:grpSpPr>
          <a:xfrm>
            <a:off x="5791200" y="3124200"/>
            <a:ext cx="2895600" cy="1143000"/>
            <a:chOff x="5791200" y="3124200"/>
            <a:chExt cx="2895600" cy="1143000"/>
          </a:xfrm>
        </p:grpSpPr>
        <p:grpSp>
          <p:nvGrpSpPr>
            <p:cNvPr id="37" name="Group 26"/>
            <p:cNvGrpSpPr/>
            <p:nvPr/>
          </p:nvGrpSpPr>
          <p:grpSpPr>
            <a:xfrm>
              <a:off x="5867400" y="3505200"/>
              <a:ext cx="293077" cy="762000"/>
              <a:chOff x="2057400" y="4572001"/>
              <a:chExt cx="609600" cy="1295399"/>
            </a:xfrm>
            <a:solidFill>
              <a:srgbClr val="99CCFF"/>
            </a:solidFill>
          </p:grpSpPr>
          <p:sp>
            <p:nvSpPr>
              <p:cNvPr id="16" name="Chord 15"/>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c 17"/>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Arc 18"/>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8" name="Group 31"/>
            <p:cNvGrpSpPr/>
            <p:nvPr/>
          </p:nvGrpSpPr>
          <p:grpSpPr>
            <a:xfrm>
              <a:off x="6336323" y="3505200"/>
              <a:ext cx="293077" cy="762000"/>
              <a:chOff x="2057400" y="4572001"/>
              <a:chExt cx="609600" cy="1295399"/>
            </a:xfrm>
            <a:solidFill>
              <a:srgbClr val="99CCFF"/>
            </a:solidFill>
          </p:grpSpPr>
          <p:sp>
            <p:nvSpPr>
              <p:cNvPr id="12" name="Chord 11"/>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rc 13"/>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Arc 1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9" name="Group 39"/>
            <p:cNvGrpSpPr/>
            <p:nvPr/>
          </p:nvGrpSpPr>
          <p:grpSpPr>
            <a:xfrm>
              <a:off x="6805246" y="3505200"/>
              <a:ext cx="293077" cy="762000"/>
              <a:chOff x="2057400" y="4572001"/>
              <a:chExt cx="609600" cy="1295399"/>
            </a:xfrm>
            <a:solidFill>
              <a:srgbClr val="FF9999"/>
            </a:solidFill>
          </p:grpSpPr>
          <p:sp>
            <p:nvSpPr>
              <p:cNvPr id="8"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c 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Arc 1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4" name="Rectangle 33"/>
            <p:cNvSpPr/>
            <p:nvPr/>
          </p:nvSpPr>
          <p:spPr>
            <a:xfrm>
              <a:off x="57912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57912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6248400" y="3124200"/>
              <a:ext cx="685800" cy="338554"/>
            </a:xfrm>
            <a:prstGeom prst="rect">
              <a:avLst/>
            </a:prstGeom>
            <a:noFill/>
          </p:spPr>
          <p:txBody>
            <a:bodyPr wrap="square" rtlCol="0">
              <a:spAutoFit/>
            </a:bodyPr>
            <a:lstStyle/>
            <a:p>
              <a:r>
                <a:rPr lang="en-US" sz="1600" b="1" dirty="0" smtClean="0"/>
                <a:t>VC3</a:t>
              </a:r>
              <a:endParaRPr lang="en-US" sz="1600" b="1" dirty="0"/>
            </a:p>
          </p:txBody>
        </p:sp>
        <p:grpSp>
          <p:nvGrpSpPr>
            <p:cNvPr id="51" name="Group 26"/>
            <p:cNvGrpSpPr/>
            <p:nvPr/>
          </p:nvGrpSpPr>
          <p:grpSpPr>
            <a:xfrm>
              <a:off x="7315200" y="3505200"/>
              <a:ext cx="293077" cy="762000"/>
              <a:chOff x="2057400" y="4572001"/>
              <a:chExt cx="609600" cy="1295399"/>
            </a:xfrm>
            <a:solidFill>
              <a:srgbClr val="FF9999"/>
            </a:solidFill>
          </p:grpSpPr>
          <p:sp>
            <p:nvSpPr>
              <p:cNvPr id="122" name="Chord 121"/>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Oval 122"/>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Arc 123"/>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5" name="Arc 12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53" name="Group 31"/>
            <p:cNvGrpSpPr/>
            <p:nvPr/>
          </p:nvGrpSpPr>
          <p:grpSpPr>
            <a:xfrm>
              <a:off x="7784123" y="3505200"/>
              <a:ext cx="293077" cy="762000"/>
              <a:chOff x="2057400" y="4572001"/>
              <a:chExt cx="609600" cy="1295399"/>
            </a:xfrm>
            <a:solidFill>
              <a:srgbClr val="99FF99"/>
            </a:solidFill>
          </p:grpSpPr>
          <p:sp>
            <p:nvSpPr>
              <p:cNvPr id="118" name="Chord 11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Oval 11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c 11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1" name="Arc 12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54" name="Group 39"/>
            <p:cNvGrpSpPr/>
            <p:nvPr/>
          </p:nvGrpSpPr>
          <p:grpSpPr>
            <a:xfrm>
              <a:off x="8253046" y="3505200"/>
              <a:ext cx="293077" cy="762000"/>
              <a:chOff x="2057400" y="4572001"/>
              <a:chExt cx="609600" cy="1295399"/>
            </a:xfrm>
            <a:solidFill>
              <a:srgbClr val="99FF99"/>
            </a:solidFill>
          </p:grpSpPr>
          <p:sp>
            <p:nvSpPr>
              <p:cNvPr id="114"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Oval 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Arc 115"/>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7" name="Arc 116"/>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108" name="Rectangle 107"/>
            <p:cNvSpPr/>
            <p:nvPr/>
          </p:nvSpPr>
          <p:spPr>
            <a:xfrm>
              <a:off x="72390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72390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TextBox 109"/>
            <p:cNvSpPr txBox="1"/>
            <p:nvPr/>
          </p:nvSpPr>
          <p:spPr>
            <a:xfrm>
              <a:off x="7696200" y="3124200"/>
              <a:ext cx="609600" cy="338554"/>
            </a:xfrm>
            <a:prstGeom prst="rect">
              <a:avLst/>
            </a:prstGeom>
            <a:noFill/>
          </p:spPr>
          <p:txBody>
            <a:bodyPr wrap="square" rtlCol="0">
              <a:spAutoFit/>
            </a:bodyPr>
            <a:lstStyle/>
            <a:p>
              <a:r>
                <a:rPr lang="en-US" sz="1600" b="1" dirty="0" smtClean="0"/>
                <a:t>VC4</a:t>
              </a:r>
              <a:endParaRPr lang="en-US" sz="1600" b="1" dirty="0"/>
            </a:p>
          </p:txBody>
        </p:sp>
      </p:grpSp>
      <p:sp>
        <p:nvSpPr>
          <p:cNvPr id="127" name="Rounded Rectangle 126"/>
          <p:cNvSpPr/>
          <p:nvPr/>
        </p:nvSpPr>
        <p:spPr>
          <a:xfrm>
            <a:off x="1269811" y="1828800"/>
            <a:ext cx="609600" cy="4191000"/>
          </a:xfrm>
          <a:prstGeom prst="roundRect">
            <a:avLst/>
          </a:prstGeom>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b="1" dirty="0"/>
          </a:p>
        </p:txBody>
      </p:sp>
      <p:sp>
        <p:nvSpPr>
          <p:cNvPr id="128" name="Oval 127"/>
          <p:cNvSpPr/>
          <p:nvPr/>
        </p:nvSpPr>
        <p:spPr>
          <a:xfrm>
            <a:off x="812611" y="2057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9" name="Oval 128"/>
          <p:cNvSpPr/>
          <p:nvPr/>
        </p:nvSpPr>
        <p:spPr>
          <a:xfrm>
            <a:off x="812611" y="2743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0" name="Oval 129"/>
          <p:cNvSpPr/>
          <p:nvPr/>
        </p:nvSpPr>
        <p:spPr>
          <a:xfrm>
            <a:off x="812611" y="34290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1" name="Oval 130"/>
          <p:cNvSpPr/>
          <p:nvPr/>
        </p:nvSpPr>
        <p:spPr>
          <a:xfrm>
            <a:off x="812611" y="41148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2" name="Rectangle 131"/>
          <p:cNvSpPr/>
          <p:nvPr/>
        </p:nvSpPr>
        <p:spPr>
          <a:xfrm>
            <a:off x="2870012" y="2438400"/>
            <a:ext cx="228600" cy="152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33" name="Straight Connector 132"/>
          <p:cNvCxnSpPr/>
          <p:nvPr/>
        </p:nvCxnSpPr>
        <p:spPr>
          <a:xfrm rot="10800000">
            <a:off x="1193612" y="19050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10800000" flipV="1">
            <a:off x="1193612" y="25146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2870012" y="3810000"/>
            <a:ext cx="228600" cy="152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36" name="Straight Connector 135"/>
          <p:cNvCxnSpPr/>
          <p:nvPr/>
        </p:nvCxnSpPr>
        <p:spPr>
          <a:xfrm rot="10800000">
            <a:off x="1193612" y="32766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10800000" flipV="1">
            <a:off x="1193612" y="38862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2665336" y="2907268"/>
            <a:ext cx="1159292" cy="369332"/>
          </a:xfrm>
          <a:prstGeom prst="rect">
            <a:avLst/>
          </a:prstGeom>
          <a:noFill/>
        </p:spPr>
        <p:txBody>
          <a:bodyPr wrap="none" rtlCol="0">
            <a:spAutoFit/>
          </a:bodyPr>
          <a:lstStyle/>
          <a:p>
            <a:r>
              <a:rPr lang="en-US" b="1" dirty="0" smtClean="0"/>
              <a:t>Cameras</a:t>
            </a:r>
            <a:endParaRPr lang="en-US" b="1" dirty="0"/>
          </a:p>
        </p:txBody>
      </p:sp>
      <p:sp>
        <p:nvSpPr>
          <p:cNvPr id="139" name="TextBox 138"/>
          <p:cNvSpPr txBox="1"/>
          <p:nvPr/>
        </p:nvSpPr>
        <p:spPr>
          <a:xfrm>
            <a:off x="76200" y="3733800"/>
            <a:ext cx="941283" cy="369332"/>
          </a:xfrm>
          <a:prstGeom prst="rect">
            <a:avLst/>
          </a:prstGeom>
          <a:noFill/>
        </p:spPr>
        <p:txBody>
          <a:bodyPr wrap="none" rtlCol="0">
            <a:spAutoFit/>
          </a:bodyPr>
          <a:lstStyle/>
          <a:p>
            <a:r>
              <a:rPr lang="en-US" b="1" dirty="0" smtClean="0"/>
              <a:t>People</a:t>
            </a:r>
            <a:endParaRPr lang="en-US" b="1" dirty="0"/>
          </a:p>
        </p:txBody>
      </p:sp>
      <p:sp>
        <p:nvSpPr>
          <p:cNvPr id="142" name="TextBox 141"/>
          <p:cNvSpPr txBox="1"/>
          <p:nvPr/>
        </p:nvSpPr>
        <p:spPr>
          <a:xfrm>
            <a:off x="1600200" y="3733800"/>
            <a:ext cx="965011" cy="369332"/>
          </a:xfrm>
          <a:prstGeom prst="rect">
            <a:avLst/>
          </a:prstGeom>
          <a:noFill/>
        </p:spPr>
        <p:txBody>
          <a:bodyPr wrap="square" rtlCol="0">
            <a:spAutoFit/>
          </a:bodyPr>
          <a:lstStyle/>
          <a:p>
            <a:r>
              <a:rPr lang="en-US" b="1" dirty="0" smtClean="0"/>
              <a:t>   VC1</a:t>
            </a:r>
            <a:endParaRPr lang="en-US" b="1" dirty="0"/>
          </a:p>
        </p:txBody>
      </p:sp>
      <p:sp>
        <p:nvSpPr>
          <p:cNvPr id="143" name="TextBox 142"/>
          <p:cNvSpPr txBox="1"/>
          <p:nvPr/>
        </p:nvSpPr>
        <p:spPr>
          <a:xfrm>
            <a:off x="1676400" y="2373868"/>
            <a:ext cx="888811" cy="369332"/>
          </a:xfrm>
          <a:prstGeom prst="rect">
            <a:avLst/>
          </a:prstGeom>
          <a:noFill/>
        </p:spPr>
        <p:txBody>
          <a:bodyPr wrap="square" rtlCol="0">
            <a:spAutoFit/>
          </a:bodyPr>
          <a:lstStyle/>
          <a:p>
            <a:r>
              <a:rPr lang="en-US" b="1" dirty="0" smtClean="0"/>
              <a:t>   VC2</a:t>
            </a:r>
            <a:endParaRPr lang="en-US" b="1" dirty="0"/>
          </a:p>
        </p:txBody>
      </p:sp>
      <p:sp>
        <p:nvSpPr>
          <p:cNvPr id="144" name="Oval 143"/>
          <p:cNvSpPr/>
          <p:nvPr/>
        </p:nvSpPr>
        <p:spPr>
          <a:xfrm>
            <a:off x="812611" y="48006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5" name="Oval 144"/>
          <p:cNvSpPr/>
          <p:nvPr/>
        </p:nvSpPr>
        <p:spPr>
          <a:xfrm>
            <a:off x="812611" y="5486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6" name="Rectangle 145"/>
          <p:cNvSpPr/>
          <p:nvPr/>
        </p:nvSpPr>
        <p:spPr>
          <a:xfrm>
            <a:off x="2870012" y="5181600"/>
            <a:ext cx="228600" cy="152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47" name="Straight Connector 146"/>
          <p:cNvCxnSpPr/>
          <p:nvPr/>
        </p:nvCxnSpPr>
        <p:spPr>
          <a:xfrm rot="10800000">
            <a:off x="1193612" y="46482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10800000" flipV="1">
            <a:off x="1193612" y="52578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50" name="TextBox 149"/>
          <p:cNvSpPr txBox="1"/>
          <p:nvPr/>
        </p:nvSpPr>
        <p:spPr>
          <a:xfrm>
            <a:off x="1447800" y="5105400"/>
            <a:ext cx="1041211" cy="369332"/>
          </a:xfrm>
          <a:prstGeom prst="rect">
            <a:avLst/>
          </a:prstGeom>
          <a:noFill/>
        </p:spPr>
        <p:txBody>
          <a:bodyPr wrap="square" rtlCol="0">
            <a:spAutoFit/>
          </a:bodyPr>
          <a:lstStyle/>
          <a:p>
            <a:r>
              <a:rPr lang="en-US" b="1" dirty="0" smtClean="0"/>
              <a:t>      VC0</a:t>
            </a:r>
            <a:endParaRPr lang="en-US" b="1" dirty="0"/>
          </a:p>
        </p:txBody>
      </p:sp>
      <p:sp>
        <p:nvSpPr>
          <p:cNvPr id="151" name="Oval 150"/>
          <p:cNvSpPr/>
          <p:nvPr/>
        </p:nvSpPr>
        <p:spPr>
          <a:xfrm>
            <a:off x="431611" y="1524000"/>
            <a:ext cx="1066800" cy="48006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52" name="TextBox 151"/>
          <p:cNvSpPr txBox="1"/>
          <p:nvPr/>
        </p:nvSpPr>
        <p:spPr>
          <a:xfrm>
            <a:off x="1371600" y="1219200"/>
            <a:ext cx="1539973" cy="369332"/>
          </a:xfrm>
          <a:prstGeom prst="rect">
            <a:avLst/>
          </a:prstGeom>
          <a:noFill/>
        </p:spPr>
        <p:txBody>
          <a:bodyPr wrap="none" rtlCol="0">
            <a:spAutoFit/>
          </a:bodyPr>
          <a:lstStyle/>
          <a:p>
            <a:r>
              <a:rPr lang="en-US" b="1" dirty="0" smtClean="0"/>
              <a:t>Capture Scene</a:t>
            </a:r>
            <a:endParaRPr lang="en-US" b="1" dirty="0"/>
          </a:p>
        </p:txBody>
      </p:sp>
      <p:cxnSp>
        <p:nvCxnSpPr>
          <p:cNvPr id="153" name="Straight Arrow Connector 152"/>
          <p:cNvCxnSpPr>
            <a:stCxn id="152" idx="1"/>
          </p:cNvCxnSpPr>
          <p:nvPr/>
        </p:nvCxnSpPr>
        <p:spPr>
          <a:xfrm rot="10800000" flipV="1">
            <a:off x="1143000" y="1403866"/>
            <a:ext cx="228600" cy="34873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5" name="Right Arrow 154"/>
          <p:cNvSpPr/>
          <p:nvPr/>
        </p:nvSpPr>
        <p:spPr>
          <a:xfrm>
            <a:off x="3546276" y="4191000"/>
            <a:ext cx="1143000" cy="45720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p:cNvSpPr txBox="1"/>
          <p:nvPr/>
        </p:nvSpPr>
        <p:spPr>
          <a:xfrm>
            <a:off x="4724400" y="2438400"/>
            <a:ext cx="1813317" cy="369332"/>
          </a:xfrm>
          <a:prstGeom prst="rect">
            <a:avLst/>
          </a:prstGeom>
          <a:noFill/>
        </p:spPr>
        <p:txBody>
          <a:bodyPr wrap="none" rtlCol="0">
            <a:spAutoFit/>
          </a:bodyPr>
          <a:lstStyle/>
          <a:p>
            <a:r>
              <a:rPr lang="en-US" b="1" dirty="0" smtClean="0"/>
              <a:t>Three cameras</a:t>
            </a:r>
            <a:endParaRPr lang="en-US" b="1" dirty="0"/>
          </a:p>
        </p:txBody>
      </p:sp>
      <p:sp>
        <p:nvSpPr>
          <p:cNvPr id="158" name="TextBox 157"/>
          <p:cNvSpPr txBox="1"/>
          <p:nvPr/>
        </p:nvSpPr>
        <p:spPr>
          <a:xfrm>
            <a:off x="5105400" y="4114800"/>
            <a:ext cx="4091698" cy="369332"/>
          </a:xfrm>
          <a:prstGeom prst="rect">
            <a:avLst/>
          </a:prstGeom>
          <a:noFill/>
        </p:spPr>
        <p:txBody>
          <a:bodyPr wrap="none" rtlCol="0">
            <a:spAutoFit/>
          </a:bodyPr>
          <a:lstStyle/>
          <a:p>
            <a:r>
              <a:rPr lang="en-US" b="1" dirty="0" smtClean="0"/>
              <a:t>Two cameras, moved &amp; zoomed out</a:t>
            </a:r>
            <a:endParaRPr lang="en-US" b="1" dirty="0"/>
          </a:p>
        </p:txBody>
      </p:sp>
      <p:sp>
        <p:nvSpPr>
          <p:cNvPr id="159" name="TextBox 158"/>
          <p:cNvSpPr txBox="1"/>
          <p:nvPr/>
        </p:nvSpPr>
        <p:spPr>
          <a:xfrm>
            <a:off x="3200400" y="5879068"/>
            <a:ext cx="5715000" cy="369332"/>
          </a:xfrm>
          <a:prstGeom prst="rect">
            <a:avLst/>
          </a:prstGeom>
          <a:noFill/>
        </p:spPr>
        <p:txBody>
          <a:bodyPr wrap="square" rtlCol="0">
            <a:spAutoFit/>
          </a:bodyPr>
          <a:lstStyle/>
          <a:p>
            <a:r>
              <a:rPr lang="en-US" b="1" dirty="0" smtClean="0"/>
              <a:t>       Switched (based on voice) with composed PiP</a:t>
            </a:r>
            <a:endParaRPr lang="en-US" b="1" dirty="0"/>
          </a:p>
        </p:txBody>
      </p:sp>
      <p:grpSp>
        <p:nvGrpSpPr>
          <p:cNvPr id="64" name="Group 170"/>
          <p:cNvGrpSpPr/>
          <p:nvPr/>
        </p:nvGrpSpPr>
        <p:grpSpPr>
          <a:xfrm>
            <a:off x="7086600" y="4800600"/>
            <a:ext cx="1447800" cy="1219200"/>
            <a:chOff x="7086600" y="4800600"/>
            <a:chExt cx="1447800" cy="1219200"/>
          </a:xfrm>
        </p:grpSpPr>
        <p:grpSp>
          <p:nvGrpSpPr>
            <p:cNvPr id="66" name="Group 12"/>
            <p:cNvGrpSpPr/>
            <p:nvPr/>
          </p:nvGrpSpPr>
          <p:grpSpPr>
            <a:xfrm>
              <a:off x="7315200" y="5029200"/>
              <a:ext cx="381000" cy="990600"/>
              <a:chOff x="2057400" y="4572001"/>
              <a:chExt cx="609600" cy="1295399"/>
            </a:xfrm>
            <a:solidFill>
              <a:srgbClr val="FF9999"/>
            </a:solidFill>
          </p:grpSpPr>
          <p:sp>
            <p:nvSpPr>
              <p:cNvPr id="47" name="Chord 46"/>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rc 4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Arc 4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67" name="Group 17"/>
            <p:cNvGrpSpPr/>
            <p:nvPr/>
          </p:nvGrpSpPr>
          <p:grpSpPr>
            <a:xfrm>
              <a:off x="7924800" y="5029200"/>
              <a:ext cx="381000" cy="990600"/>
              <a:chOff x="2057400" y="4572001"/>
              <a:chExt cx="609600" cy="1295399"/>
            </a:xfrm>
            <a:solidFill>
              <a:srgbClr val="FF9999"/>
            </a:solidFill>
          </p:grpSpPr>
          <p:sp>
            <p:nvSpPr>
              <p:cNvPr id="43" name="Chord 42"/>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rc 4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Arc 4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40" name="Rectangle 39"/>
            <p:cNvSpPr/>
            <p:nvPr/>
          </p:nvSpPr>
          <p:spPr>
            <a:xfrm>
              <a:off x="7086600" y="5638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7086600" y="4876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p:cNvSpPr txBox="1"/>
            <p:nvPr/>
          </p:nvSpPr>
          <p:spPr>
            <a:xfrm>
              <a:off x="7543800" y="4800600"/>
              <a:ext cx="685800" cy="338554"/>
            </a:xfrm>
            <a:prstGeom prst="rect">
              <a:avLst/>
            </a:prstGeom>
            <a:noFill/>
          </p:spPr>
          <p:txBody>
            <a:bodyPr wrap="square" rtlCol="0">
              <a:spAutoFit/>
            </a:bodyPr>
            <a:lstStyle/>
            <a:p>
              <a:r>
                <a:rPr lang="en-US" sz="1600" b="1" dirty="0" smtClean="0"/>
                <a:t>VC5</a:t>
              </a:r>
              <a:endParaRPr lang="en-US" sz="1600" b="1" dirty="0"/>
            </a:p>
          </p:txBody>
        </p:sp>
        <p:sp>
          <p:nvSpPr>
            <p:cNvPr id="52" name="Rectangle 51"/>
            <p:cNvSpPr/>
            <p:nvPr/>
          </p:nvSpPr>
          <p:spPr>
            <a:xfrm>
              <a:off x="7365999"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45"/>
            <p:cNvGrpSpPr/>
            <p:nvPr/>
          </p:nvGrpSpPr>
          <p:grpSpPr>
            <a:xfrm>
              <a:off x="7430168" y="5603240"/>
              <a:ext cx="106947" cy="264160"/>
              <a:chOff x="2057400" y="4572001"/>
              <a:chExt cx="609600" cy="1295399"/>
            </a:xfrm>
            <a:solidFill>
              <a:srgbClr val="99CCFF"/>
            </a:solidFill>
          </p:grpSpPr>
          <p:sp>
            <p:nvSpPr>
              <p:cNvPr id="60" name="Chord 59"/>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rc 61"/>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3" name="Arc 62"/>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78" name="Group 50"/>
            <p:cNvGrpSpPr/>
            <p:nvPr/>
          </p:nvGrpSpPr>
          <p:grpSpPr>
            <a:xfrm>
              <a:off x="7601284" y="5603240"/>
              <a:ext cx="106947" cy="264160"/>
              <a:chOff x="2057400" y="4572001"/>
              <a:chExt cx="609600" cy="1295399"/>
            </a:xfrm>
            <a:solidFill>
              <a:srgbClr val="99CCFF"/>
            </a:solidFill>
          </p:grpSpPr>
          <p:sp>
            <p:nvSpPr>
              <p:cNvPr id="56"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rc 57"/>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9" name="Arc 58"/>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55" name="Rectangle 54"/>
            <p:cNvSpPr/>
            <p:nvPr/>
          </p:nvSpPr>
          <p:spPr>
            <a:xfrm>
              <a:off x="7365999"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7772400"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45"/>
            <p:cNvGrpSpPr/>
            <p:nvPr/>
          </p:nvGrpSpPr>
          <p:grpSpPr>
            <a:xfrm>
              <a:off x="7836569" y="5603240"/>
              <a:ext cx="106947" cy="264160"/>
              <a:chOff x="2057400" y="4572001"/>
              <a:chExt cx="609600" cy="1295399"/>
            </a:xfrm>
          </p:grpSpPr>
          <p:sp>
            <p:nvSpPr>
              <p:cNvPr id="73" name="Chord 72"/>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Arc 74"/>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6" name="Arc 75"/>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1" name="Group 50"/>
            <p:cNvGrpSpPr/>
            <p:nvPr/>
          </p:nvGrpSpPr>
          <p:grpSpPr>
            <a:xfrm>
              <a:off x="8007685" y="5603240"/>
              <a:ext cx="106947" cy="264160"/>
              <a:chOff x="2057400" y="4572001"/>
              <a:chExt cx="609600" cy="1295399"/>
            </a:xfrm>
          </p:grpSpPr>
          <p:sp>
            <p:nvSpPr>
              <p:cNvPr id="69" name="Chord 68"/>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rc 70"/>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2" name="Group 45"/>
            <p:cNvGrpSpPr/>
            <p:nvPr/>
          </p:nvGrpSpPr>
          <p:grpSpPr>
            <a:xfrm>
              <a:off x="7848600" y="5603240"/>
              <a:ext cx="106947" cy="264160"/>
              <a:chOff x="2057400" y="4572001"/>
              <a:chExt cx="609600" cy="1295399"/>
            </a:xfrm>
            <a:solidFill>
              <a:srgbClr val="99FF99"/>
            </a:solidFill>
          </p:grpSpPr>
          <p:sp>
            <p:nvSpPr>
              <p:cNvPr id="156" name="Chord 155"/>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Oval 159"/>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Arc 160"/>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2" name="Arc 161"/>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3" name="Group 50"/>
            <p:cNvGrpSpPr/>
            <p:nvPr/>
          </p:nvGrpSpPr>
          <p:grpSpPr>
            <a:xfrm>
              <a:off x="8019716" y="5603240"/>
              <a:ext cx="106947" cy="264160"/>
              <a:chOff x="2057400" y="4572001"/>
              <a:chExt cx="609600" cy="1295399"/>
            </a:xfrm>
            <a:solidFill>
              <a:srgbClr val="99FF99"/>
            </a:solidFill>
          </p:grpSpPr>
          <p:sp>
            <p:nvSpPr>
              <p:cNvPr id="164"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Oval 164"/>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Arc 165"/>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7" name="Arc 166"/>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68" name="Rectangle 67"/>
            <p:cNvSpPr/>
            <p:nvPr/>
          </p:nvSpPr>
          <p:spPr>
            <a:xfrm>
              <a:off x="7772400"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868362"/>
          </a:xfrm>
        </p:spPr>
        <p:txBody>
          <a:bodyPr/>
          <a:lstStyle/>
          <a:p>
            <a:r>
              <a:rPr lang="en-US" sz="4400" b="1" dirty="0" smtClean="0">
                <a:solidFill>
                  <a:schemeClr val="tx1"/>
                </a:solidFill>
              </a:rPr>
              <a:t>Capture Set</a:t>
            </a:r>
            <a:endParaRPr lang="en-US" sz="4400" b="1" dirty="0">
              <a:solidFill>
                <a:schemeClr val="tx1"/>
              </a:solidFill>
            </a:endParaRPr>
          </a:p>
        </p:txBody>
      </p:sp>
      <p:sp>
        <p:nvSpPr>
          <p:cNvPr id="156" name="TextBox 155"/>
          <p:cNvSpPr txBox="1"/>
          <p:nvPr/>
        </p:nvSpPr>
        <p:spPr>
          <a:xfrm>
            <a:off x="457200" y="4876800"/>
            <a:ext cx="2540188" cy="1200329"/>
          </a:xfrm>
          <a:prstGeom prst="rect">
            <a:avLst/>
          </a:prstGeom>
          <a:noFill/>
        </p:spPr>
        <p:txBody>
          <a:bodyPr wrap="square" rtlCol="0">
            <a:spAutoFit/>
          </a:bodyPr>
          <a:lstStyle/>
          <a:p>
            <a:r>
              <a:rPr lang="en-US" b="1" dirty="0" smtClean="0"/>
              <a:t>Each alternative representation of a Capture Scene is a row in a Capture Set</a:t>
            </a:r>
            <a:endParaRPr lang="en-US" b="1" dirty="0"/>
          </a:p>
        </p:txBody>
      </p:sp>
      <p:sp>
        <p:nvSpPr>
          <p:cNvPr id="157" name="TextBox 156"/>
          <p:cNvSpPr txBox="1"/>
          <p:nvPr/>
        </p:nvSpPr>
        <p:spPr>
          <a:xfrm>
            <a:off x="5562600" y="2362200"/>
            <a:ext cx="1813317" cy="369332"/>
          </a:xfrm>
          <a:prstGeom prst="rect">
            <a:avLst/>
          </a:prstGeom>
          <a:noFill/>
        </p:spPr>
        <p:txBody>
          <a:bodyPr wrap="none" rtlCol="0">
            <a:spAutoFit/>
          </a:bodyPr>
          <a:lstStyle/>
          <a:p>
            <a:r>
              <a:rPr lang="en-US" b="1" dirty="0" smtClean="0"/>
              <a:t>Three cameras</a:t>
            </a:r>
            <a:endParaRPr lang="en-US" b="1" dirty="0"/>
          </a:p>
        </p:txBody>
      </p:sp>
      <p:sp>
        <p:nvSpPr>
          <p:cNvPr id="158" name="TextBox 157"/>
          <p:cNvSpPr txBox="1"/>
          <p:nvPr/>
        </p:nvSpPr>
        <p:spPr>
          <a:xfrm>
            <a:off x="4572000" y="4114800"/>
            <a:ext cx="4631439" cy="369332"/>
          </a:xfrm>
          <a:prstGeom prst="rect">
            <a:avLst/>
          </a:prstGeom>
          <a:noFill/>
        </p:spPr>
        <p:txBody>
          <a:bodyPr wrap="square" rtlCol="0">
            <a:spAutoFit/>
          </a:bodyPr>
          <a:lstStyle/>
          <a:p>
            <a:r>
              <a:rPr lang="en-US" b="1" dirty="0" smtClean="0"/>
              <a:t>    Two cameras, moved and zoomed out</a:t>
            </a:r>
            <a:endParaRPr lang="en-US" b="1" dirty="0"/>
          </a:p>
        </p:txBody>
      </p:sp>
      <p:sp>
        <p:nvSpPr>
          <p:cNvPr id="159" name="TextBox 158"/>
          <p:cNvSpPr txBox="1"/>
          <p:nvPr/>
        </p:nvSpPr>
        <p:spPr>
          <a:xfrm>
            <a:off x="3886200" y="5867400"/>
            <a:ext cx="5029200" cy="369332"/>
          </a:xfrm>
          <a:prstGeom prst="rect">
            <a:avLst/>
          </a:prstGeom>
          <a:noFill/>
        </p:spPr>
        <p:txBody>
          <a:bodyPr wrap="square" rtlCol="0">
            <a:spAutoFit/>
          </a:bodyPr>
          <a:lstStyle/>
          <a:p>
            <a:r>
              <a:rPr lang="en-US" b="1" dirty="0" smtClean="0"/>
              <a:t>Switched (based on voice),  composed PiP</a:t>
            </a:r>
            <a:endParaRPr lang="en-US" b="1" dirty="0"/>
          </a:p>
        </p:txBody>
      </p:sp>
      <p:sp>
        <p:nvSpPr>
          <p:cNvPr id="161" name="TextBox 160"/>
          <p:cNvSpPr txBox="1"/>
          <p:nvPr/>
        </p:nvSpPr>
        <p:spPr>
          <a:xfrm>
            <a:off x="533400" y="1905000"/>
            <a:ext cx="3124200" cy="2677656"/>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nSpc>
                <a:spcPct val="150000"/>
              </a:lnSpc>
            </a:pPr>
            <a:r>
              <a:rPr lang="en-US" sz="2800" b="1" dirty="0" smtClean="0"/>
              <a:t>(VC0, VC1, VC2)</a:t>
            </a:r>
          </a:p>
          <a:p>
            <a:pPr>
              <a:lnSpc>
                <a:spcPct val="150000"/>
              </a:lnSpc>
            </a:pPr>
            <a:r>
              <a:rPr lang="en-US" sz="2800" b="1" dirty="0" smtClean="0"/>
              <a:t>(VC3, VC4)</a:t>
            </a:r>
          </a:p>
          <a:p>
            <a:pPr>
              <a:lnSpc>
                <a:spcPct val="150000"/>
              </a:lnSpc>
            </a:pPr>
            <a:r>
              <a:rPr lang="en-US" sz="2800" b="1" dirty="0" smtClean="0"/>
              <a:t>(VC5)</a:t>
            </a:r>
          </a:p>
          <a:p>
            <a:pPr>
              <a:lnSpc>
                <a:spcPct val="150000"/>
              </a:lnSpc>
            </a:pPr>
            <a:r>
              <a:rPr lang="en-US" sz="2800" b="1" dirty="0" smtClean="0"/>
              <a:t>(AC0)</a:t>
            </a:r>
            <a:endParaRPr lang="en-US" sz="2800" b="1" dirty="0"/>
          </a:p>
        </p:txBody>
      </p:sp>
      <p:sp>
        <p:nvSpPr>
          <p:cNvPr id="162" name="TextBox 161"/>
          <p:cNvSpPr txBox="1"/>
          <p:nvPr/>
        </p:nvSpPr>
        <p:spPr>
          <a:xfrm>
            <a:off x="381000" y="1295400"/>
            <a:ext cx="3429000" cy="523220"/>
          </a:xfrm>
          <a:prstGeom prst="rect">
            <a:avLst/>
          </a:prstGeom>
          <a:noFill/>
          <a:ln>
            <a:noFill/>
          </a:ln>
        </p:spPr>
        <p:txBody>
          <a:bodyPr wrap="square" rtlCol="0">
            <a:spAutoFit/>
          </a:bodyPr>
          <a:lstStyle/>
          <a:p>
            <a:r>
              <a:rPr lang="en-US" sz="2800" b="1" dirty="0" smtClean="0"/>
              <a:t>Capture Set Rows</a:t>
            </a:r>
            <a:endParaRPr lang="en-US" sz="2800" dirty="0"/>
          </a:p>
        </p:txBody>
      </p:sp>
      <p:cxnSp>
        <p:nvCxnSpPr>
          <p:cNvPr id="164" name="Straight Arrow Connector 163"/>
          <p:cNvCxnSpPr/>
          <p:nvPr/>
        </p:nvCxnSpPr>
        <p:spPr>
          <a:xfrm rot="10800000">
            <a:off x="3124200" y="2286000"/>
            <a:ext cx="1143000" cy="158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rot="10800000">
            <a:off x="2438400" y="2971800"/>
            <a:ext cx="2971800" cy="685800"/>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rot="10800000">
            <a:off x="1752600" y="3657600"/>
            <a:ext cx="4953000" cy="1828800"/>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134"/>
          <p:cNvGrpSpPr/>
          <p:nvPr/>
        </p:nvGrpSpPr>
        <p:grpSpPr>
          <a:xfrm>
            <a:off x="4343400" y="1371600"/>
            <a:ext cx="4343400" cy="1219200"/>
            <a:chOff x="4343400" y="1371600"/>
            <a:chExt cx="4343400" cy="1219200"/>
          </a:xfrm>
        </p:grpSpPr>
        <p:grpSp>
          <p:nvGrpSpPr>
            <p:cNvPr id="4" name="Group 12"/>
            <p:cNvGrpSpPr/>
            <p:nvPr/>
          </p:nvGrpSpPr>
          <p:grpSpPr>
            <a:xfrm>
              <a:off x="4572000" y="1600200"/>
              <a:ext cx="381000" cy="990600"/>
              <a:chOff x="2057400" y="4572001"/>
              <a:chExt cx="609600" cy="1295399"/>
            </a:xfrm>
            <a:solidFill>
              <a:srgbClr val="99CCFF"/>
            </a:solidFill>
          </p:grpSpPr>
          <p:sp>
            <p:nvSpPr>
              <p:cNvPr id="303" name="Chord 302"/>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4" name="Oval 303"/>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5" name="Arc 30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06" name="Arc 30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5" name="Group 17"/>
            <p:cNvGrpSpPr/>
            <p:nvPr/>
          </p:nvGrpSpPr>
          <p:grpSpPr>
            <a:xfrm>
              <a:off x="5181600" y="1600200"/>
              <a:ext cx="381000" cy="990600"/>
              <a:chOff x="2057400" y="4572001"/>
              <a:chExt cx="609600" cy="1295399"/>
            </a:xfrm>
            <a:solidFill>
              <a:srgbClr val="99CCFF"/>
            </a:solidFill>
          </p:grpSpPr>
          <p:sp>
            <p:nvSpPr>
              <p:cNvPr id="299"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0"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1" name="Arc 300"/>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02" name="Arc 301"/>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6" name="Group 12"/>
            <p:cNvGrpSpPr/>
            <p:nvPr/>
          </p:nvGrpSpPr>
          <p:grpSpPr>
            <a:xfrm>
              <a:off x="7467600" y="1600200"/>
              <a:ext cx="381000" cy="990600"/>
              <a:chOff x="2057400" y="4572001"/>
              <a:chExt cx="609600" cy="1295399"/>
            </a:xfrm>
            <a:solidFill>
              <a:srgbClr val="99FF99"/>
            </a:solidFill>
          </p:grpSpPr>
          <p:sp>
            <p:nvSpPr>
              <p:cNvPr id="172" name="Chord 171"/>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6" name="Oval 295"/>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 name="Arc 296"/>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8" name="Arc 297"/>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7" name="Group 17"/>
            <p:cNvGrpSpPr/>
            <p:nvPr/>
          </p:nvGrpSpPr>
          <p:grpSpPr>
            <a:xfrm>
              <a:off x="8077200" y="1600200"/>
              <a:ext cx="381000" cy="990600"/>
              <a:chOff x="2057400" y="4572001"/>
              <a:chExt cx="609600" cy="1295399"/>
            </a:xfrm>
            <a:solidFill>
              <a:srgbClr val="99FF99"/>
            </a:solidFill>
          </p:grpSpPr>
          <p:sp>
            <p:nvSpPr>
              <p:cNvPr id="167"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Arc 16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1" name="Arc 17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8" name="Group 12"/>
            <p:cNvGrpSpPr/>
            <p:nvPr/>
          </p:nvGrpSpPr>
          <p:grpSpPr>
            <a:xfrm>
              <a:off x="6019800" y="1600200"/>
              <a:ext cx="381000" cy="990600"/>
              <a:chOff x="2057400" y="4572001"/>
              <a:chExt cx="609600" cy="1295399"/>
            </a:xfrm>
            <a:solidFill>
              <a:srgbClr val="FF9999"/>
            </a:solidFill>
          </p:grpSpPr>
          <p:sp>
            <p:nvSpPr>
              <p:cNvPr id="155" name="Chord 154"/>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Oval 15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Arc 16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5" name="Arc 16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 name="Group 17"/>
            <p:cNvGrpSpPr/>
            <p:nvPr/>
          </p:nvGrpSpPr>
          <p:grpSpPr>
            <a:xfrm>
              <a:off x="6629400" y="1600200"/>
              <a:ext cx="381000" cy="990600"/>
              <a:chOff x="2057400" y="4572001"/>
              <a:chExt cx="609600" cy="1295399"/>
            </a:xfrm>
            <a:solidFill>
              <a:srgbClr val="FF9999"/>
            </a:solidFill>
          </p:grpSpPr>
          <p:sp>
            <p:nvSpPr>
              <p:cNvPr id="151"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Arc 15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4" name="Arc 153"/>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142" name="Rectangle 141"/>
            <p:cNvSpPr/>
            <p:nvPr/>
          </p:nvSpPr>
          <p:spPr>
            <a:xfrm>
              <a:off x="43434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3" name="Rectangle 142"/>
            <p:cNvSpPr/>
            <p:nvPr/>
          </p:nvSpPr>
          <p:spPr>
            <a:xfrm>
              <a:off x="43434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4" name="TextBox 143"/>
            <p:cNvSpPr txBox="1"/>
            <p:nvPr/>
          </p:nvSpPr>
          <p:spPr>
            <a:xfrm>
              <a:off x="4800600" y="1371600"/>
              <a:ext cx="838200" cy="338554"/>
            </a:xfrm>
            <a:prstGeom prst="rect">
              <a:avLst/>
            </a:prstGeom>
            <a:noFill/>
          </p:spPr>
          <p:txBody>
            <a:bodyPr wrap="square" rtlCol="0">
              <a:spAutoFit/>
            </a:bodyPr>
            <a:lstStyle/>
            <a:p>
              <a:r>
                <a:rPr lang="en-US" sz="1600" b="1" dirty="0" smtClean="0"/>
                <a:t>VC0</a:t>
              </a:r>
              <a:endParaRPr lang="en-US" sz="1600" b="1" dirty="0"/>
            </a:p>
          </p:txBody>
        </p:sp>
        <p:sp>
          <p:nvSpPr>
            <p:cNvPr id="145" name="Rectangle 144"/>
            <p:cNvSpPr/>
            <p:nvPr/>
          </p:nvSpPr>
          <p:spPr>
            <a:xfrm>
              <a:off x="72390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Rectangle 145"/>
            <p:cNvSpPr/>
            <p:nvPr/>
          </p:nvSpPr>
          <p:spPr>
            <a:xfrm>
              <a:off x="72390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7" name="TextBox 146"/>
            <p:cNvSpPr txBox="1"/>
            <p:nvPr/>
          </p:nvSpPr>
          <p:spPr>
            <a:xfrm>
              <a:off x="7696200" y="1371600"/>
              <a:ext cx="685800" cy="338554"/>
            </a:xfrm>
            <a:prstGeom prst="rect">
              <a:avLst/>
            </a:prstGeom>
            <a:noFill/>
          </p:spPr>
          <p:txBody>
            <a:bodyPr wrap="square" rtlCol="0">
              <a:spAutoFit/>
            </a:bodyPr>
            <a:lstStyle/>
            <a:p>
              <a:r>
                <a:rPr lang="en-US" sz="1600" b="1" dirty="0" smtClean="0"/>
                <a:t>VC2</a:t>
              </a:r>
              <a:endParaRPr lang="en-US" sz="1600" b="1" dirty="0"/>
            </a:p>
          </p:txBody>
        </p:sp>
        <p:sp>
          <p:nvSpPr>
            <p:cNvPr id="148" name="Rectangle 147"/>
            <p:cNvSpPr/>
            <p:nvPr/>
          </p:nvSpPr>
          <p:spPr>
            <a:xfrm>
              <a:off x="57912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Rectangle 148"/>
            <p:cNvSpPr/>
            <p:nvPr/>
          </p:nvSpPr>
          <p:spPr>
            <a:xfrm>
              <a:off x="57912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TextBox 149"/>
            <p:cNvSpPr txBox="1"/>
            <p:nvPr/>
          </p:nvSpPr>
          <p:spPr>
            <a:xfrm>
              <a:off x="6248400" y="1371600"/>
              <a:ext cx="762000" cy="338554"/>
            </a:xfrm>
            <a:prstGeom prst="rect">
              <a:avLst/>
            </a:prstGeom>
            <a:noFill/>
          </p:spPr>
          <p:txBody>
            <a:bodyPr wrap="square" rtlCol="0">
              <a:spAutoFit/>
            </a:bodyPr>
            <a:lstStyle/>
            <a:p>
              <a:r>
                <a:rPr lang="en-US" sz="1600" b="1" dirty="0" smtClean="0"/>
                <a:t>VC1</a:t>
              </a:r>
              <a:endParaRPr lang="en-US" sz="1600" b="1" dirty="0"/>
            </a:p>
          </p:txBody>
        </p:sp>
      </p:grpSp>
      <p:grpSp>
        <p:nvGrpSpPr>
          <p:cNvPr id="10" name="Group 306"/>
          <p:cNvGrpSpPr/>
          <p:nvPr/>
        </p:nvGrpSpPr>
        <p:grpSpPr>
          <a:xfrm>
            <a:off x="5791200" y="3124200"/>
            <a:ext cx="2895600" cy="1143000"/>
            <a:chOff x="5791200" y="3124200"/>
            <a:chExt cx="2895600" cy="1143000"/>
          </a:xfrm>
        </p:grpSpPr>
        <p:grpSp>
          <p:nvGrpSpPr>
            <p:cNvPr id="11" name="Group 26"/>
            <p:cNvGrpSpPr/>
            <p:nvPr/>
          </p:nvGrpSpPr>
          <p:grpSpPr>
            <a:xfrm>
              <a:off x="5867400" y="3505200"/>
              <a:ext cx="293077" cy="762000"/>
              <a:chOff x="2057400" y="4572001"/>
              <a:chExt cx="609600" cy="1295399"/>
            </a:xfrm>
            <a:solidFill>
              <a:srgbClr val="99CCFF"/>
            </a:solidFill>
          </p:grpSpPr>
          <p:sp>
            <p:nvSpPr>
              <p:cNvPr id="340" name="Chord 339"/>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 name="Oval 340"/>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2" name="Arc 341"/>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3" name="Arc 342"/>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2" name="Group 31"/>
            <p:cNvGrpSpPr/>
            <p:nvPr/>
          </p:nvGrpSpPr>
          <p:grpSpPr>
            <a:xfrm>
              <a:off x="6336323" y="3505200"/>
              <a:ext cx="293077" cy="762000"/>
              <a:chOff x="2057400" y="4572001"/>
              <a:chExt cx="609600" cy="1295399"/>
            </a:xfrm>
            <a:solidFill>
              <a:srgbClr val="99CCFF"/>
            </a:solidFill>
          </p:grpSpPr>
          <p:sp>
            <p:nvSpPr>
              <p:cNvPr id="336" name="Chord 335"/>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7" name="Oval 336"/>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8" name="Arc 337"/>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9" name="Arc 338"/>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3" name="Group 39"/>
            <p:cNvGrpSpPr/>
            <p:nvPr/>
          </p:nvGrpSpPr>
          <p:grpSpPr>
            <a:xfrm>
              <a:off x="6805246" y="3505200"/>
              <a:ext cx="293077" cy="762000"/>
              <a:chOff x="2057400" y="4572001"/>
              <a:chExt cx="609600" cy="1295399"/>
            </a:xfrm>
            <a:solidFill>
              <a:srgbClr val="FF9999"/>
            </a:solidFill>
          </p:grpSpPr>
          <p:sp>
            <p:nvSpPr>
              <p:cNvPr id="332"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3" name="Oval 332"/>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4" name="Arc 333"/>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5" name="Arc 33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11" name="Rectangle 310"/>
            <p:cNvSpPr/>
            <p:nvPr/>
          </p:nvSpPr>
          <p:spPr>
            <a:xfrm>
              <a:off x="57912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2" name="Rectangle 311"/>
            <p:cNvSpPr/>
            <p:nvPr/>
          </p:nvSpPr>
          <p:spPr>
            <a:xfrm>
              <a:off x="57912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3" name="TextBox 312"/>
            <p:cNvSpPr txBox="1"/>
            <p:nvPr/>
          </p:nvSpPr>
          <p:spPr>
            <a:xfrm>
              <a:off x="6248400" y="3124200"/>
              <a:ext cx="685800" cy="338554"/>
            </a:xfrm>
            <a:prstGeom prst="rect">
              <a:avLst/>
            </a:prstGeom>
            <a:noFill/>
          </p:spPr>
          <p:txBody>
            <a:bodyPr wrap="square" rtlCol="0">
              <a:spAutoFit/>
            </a:bodyPr>
            <a:lstStyle/>
            <a:p>
              <a:r>
                <a:rPr lang="en-US" sz="1600" b="1" dirty="0" smtClean="0"/>
                <a:t>VC3</a:t>
              </a:r>
              <a:endParaRPr lang="en-US" sz="1600" b="1" dirty="0"/>
            </a:p>
          </p:txBody>
        </p:sp>
        <p:grpSp>
          <p:nvGrpSpPr>
            <p:cNvPr id="14" name="Group 26"/>
            <p:cNvGrpSpPr/>
            <p:nvPr/>
          </p:nvGrpSpPr>
          <p:grpSpPr>
            <a:xfrm>
              <a:off x="7315200" y="3505200"/>
              <a:ext cx="293077" cy="762000"/>
              <a:chOff x="2057400" y="4572001"/>
              <a:chExt cx="609600" cy="1295399"/>
            </a:xfrm>
            <a:solidFill>
              <a:srgbClr val="FF9999"/>
            </a:solidFill>
          </p:grpSpPr>
          <p:sp>
            <p:nvSpPr>
              <p:cNvPr id="328" name="Chord 32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9" name="Oval 32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0" name="Arc 32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1" name="Arc 33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 name="Group 31"/>
            <p:cNvGrpSpPr/>
            <p:nvPr/>
          </p:nvGrpSpPr>
          <p:grpSpPr>
            <a:xfrm>
              <a:off x="7784123" y="3505200"/>
              <a:ext cx="293077" cy="762000"/>
              <a:chOff x="2057400" y="4572001"/>
              <a:chExt cx="609600" cy="1295399"/>
            </a:xfrm>
            <a:solidFill>
              <a:srgbClr val="99FF99"/>
            </a:solidFill>
          </p:grpSpPr>
          <p:sp>
            <p:nvSpPr>
              <p:cNvPr id="324" name="Chord 323"/>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5" name="Oval 324"/>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6" name="Arc 325"/>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7" name="Arc 326"/>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6" name="Group 39"/>
            <p:cNvGrpSpPr/>
            <p:nvPr/>
          </p:nvGrpSpPr>
          <p:grpSpPr>
            <a:xfrm>
              <a:off x="8253046" y="3505200"/>
              <a:ext cx="293077" cy="762000"/>
              <a:chOff x="2057400" y="4572001"/>
              <a:chExt cx="609600" cy="1295399"/>
            </a:xfrm>
            <a:solidFill>
              <a:srgbClr val="99FF99"/>
            </a:solidFill>
          </p:grpSpPr>
          <p:sp>
            <p:nvSpPr>
              <p:cNvPr id="320"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1" name="Oval 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2" name="Arc 321"/>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3" name="Arc 322"/>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17" name="Rectangle 316"/>
            <p:cNvSpPr/>
            <p:nvPr/>
          </p:nvSpPr>
          <p:spPr>
            <a:xfrm>
              <a:off x="72390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8" name="Rectangle 317"/>
            <p:cNvSpPr/>
            <p:nvPr/>
          </p:nvSpPr>
          <p:spPr>
            <a:xfrm>
              <a:off x="72390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9" name="TextBox 318"/>
            <p:cNvSpPr txBox="1"/>
            <p:nvPr/>
          </p:nvSpPr>
          <p:spPr>
            <a:xfrm>
              <a:off x="7696200" y="3124200"/>
              <a:ext cx="609600" cy="338554"/>
            </a:xfrm>
            <a:prstGeom prst="rect">
              <a:avLst/>
            </a:prstGeom>
            <a:noFill/>
          </p:spPr>
          <p:txBody>
            <a:bodyPr wrap="square" rtlCol="0">
              <a:spAutoFit/>
            </a:bodyPr>
            <a:lstStyle/>
            <a:p>
              <a:r>
                <a:rPr lang="en-US" sz="1600" b="1" dirty="0" smtClean="0"/>
                <a:t>VC4</a:t>
              </a:r>
              <a:endParaRPr lang="en-US" sz="1600" b="1" dirty="0"/>
            </a:p>
          </p:txBody>
        </p:sp>
      </p:grpSp>
      <p:grpSp>
        <p:nvGrpSpPr>
          <p:cNvPr id="17" name="Group 343"/>
          <p:cNvGrpSpPr/>
          <p:nvPr/>
        </p:nvGrpSpPr>
        <p:grpSpPr>
          <a:xfrm>
            <a:off x="7086600" y="4800600"/>
            <a:ext cx="1447800" cy="1219200"/>
            <a:chOff x="7086600" y="4800600"/>
            <a:chExt cx="1447800" cy="1219200"/>
          </a:xfrm>
        </p:grpSpPr>
        <p:grpSp>
          <p:nvGrpSpPr>
            <p:cNvPr id="18" name="Group 12"/>
            <p:cNvGrpSpPr/>
            <p:nvPr/>
          </p:nvGrpSpPr>
          <p:grpSpPr>
            <a:xfrm>
              <a:off x="7315200" y="5029200"/>
              <a:ext cx="381000" cy="990600"/>
              <a:chOff x="2057400" y="4572001"/>
              <a:chExt cx="609600" cy="1295399"/>
            </a:xfrm>
            <a:solidFill>
              <a:srgbClr val="FF9999"/>
            </a:solidFill>
          </p:grpSpPr>
          <p:sp>
            <p:nvSpPr>
              <p:cNvPr id="388" name="Chord 38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 name="Oval 38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 name="Arc 4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1" name="Arc 4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9" name="Group 17"/>
            <p:cNvGrpSpPr/>
            <p:nvPr/>
          </p:nvGrpSpPr>
          <p:grpSpPr>
            <a:xfrm>
              <a:off x="7924800" y="5029200"/>
              <a:ext cx="381000" cy="990600"/>
              <a:chOff x="2057400" y="4572001"/>
              <a:chExt cx="609600" cy="1295399"/>
            </a:xfrm>
            <a:solidFill>
              <a:srgbClr val="FF9999"/>
            </a:solidFill>
          </p:grpSpPr>
          <p:sp>
            <p:nvSpPr>
              <p:cNvPr id="384" name="Chord 42"/>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5" name="Oval 43"/>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 name="Arc 4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87" name="Arc 386"/>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47" name="Rectangle 346"/>
            <p:cNvSpPr/>
            <p:nvPr/>
          </p:nvSpPr>
          <p:spPr>
            <a:xfrm>
              <a:off x="7086600" y="5638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8" name="Rectangle 347"/>
            <p:cNvSpPr/>
            <p:nvPr/>
          </p:nvSpPr>
          <p:spPr>
            <a:xfrm>
              <a:off x="7086600" y="4876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9" name="TextBox 348"/>
            <p:cNvSpPr txBox="1"/>
            <p:nvPr/>
          </p:nvSpPr>
          <p:spPr>
            <a:xfrm>
              <a:off x="7543800" y="4800600"/>
              <a:ext cx="685800" cy="338554"/>
            </a:xfrm>
            <a:prstGeom prst="rect">
              <a:avLst/>
            </a:prstGeom>
            <a:noFill/>
          </p:spPr>
          <p:txBody>
            <a:bodyPr wrap="square" rtlCol="0">
              <a:spAutoFit/>
            </a:bodyPr>
            <a:lstStyle/>
            <a:p>
              <a:r>
                <a:rPr lang="en-US" sz="1600" b="1" dirty="0" smtClean="0"/>
                <a:t>VC5</a:t>
              </a:r>
              <a:endParaRPr lang="en-US" sz="1600" b="1" dirty="0"/>
            </a:p>
          </p:txBody>
        </p:sp>
        <p:sp>
          <p:nvSpPr>
            <p:cNvPr id="350" name="Rectangle 349"/>
            <p:cNvSpPr/>
            <p:nvPr/>
          </p:nvSpPr>
          <p:spPr>
            <a:xfrm>
              <a:off x="7365999"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45"/>
            <p:cNvGrpSpPr/>
            <p:nvPr/>
          </p:nvGrpSpPr>
          <p:grpSpPr>
            <a:xfrm>
              <a:off x="7430168" y="5603240"/>
              <a:ext cx="106947" cy="264160"/>
              <a:chOff x="2057400" y="4572001"/>
              <a:chExt cx="609600" cy="1295399"/>
            </a:xfrm>
            <a:solidFill>
              <a:srgbClr val="99CCFF"/>
            </a:solidFill>
          </p:grpSpPr>
          <p:sp>
            <p:nvSpPr>
              <p:cNvPr id="380" name="Chord 379"/>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 name="Oval 380"/>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 name="Arc 381"/>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83" name="Arc 382"/>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1" name="Group 50"/>
            <p:cNvGrpSpPr/>
            <p:nvPr/>
          </p:nvGrpSpPr>
          <p:grpSpPr>
            <a:xfrm>
              <a:off x="7601284" y="5603240"/>
              <a:ext cx="106947" cy="264160"/>
              <a:chOff x="2057400" y="4572001"/>
              <a:chExt cx="609600" cy="1295399"/>
            </a:xfrm>
            <a:solidFill>
              <a:srgbClr val="99CCFF"/>
            </a:solidFill>
          </p:grpSpPr>
          <p:sp>
            <p:nvSpPr>
              <p:cNvPr id="376"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7" name="Oval 376"/>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8" name="Arc 377"/>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9" name="Arc 378"/>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53" name="Rectangle 352"/>
            <p:cNvSpPr/>
            <p:nvPr/>
          </p:nvSpPr>
          <p:spPr>
            <a:xfrm>
              <a:off x="7365999"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4" name="Rectangle 353"/>
            <p:cNvSpPr/>
            <p:nvPr/>
          </p:nvSpPr>
          <p:spPr>
            <a:xfrm>
              <a:off x="7772400"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45"/>
            <p:cNvGrpSpPr/>
            <p:nvPr/>
          </p:nvGrpSpPr>
          <p:grpSpPr>
            <a:xfrm>
              <a:off x="7836569" y="5603240"/>
              <a:ext cx="106947" cy="264160"/>
              <a:chOff x="2057400" y="4572001"/>
              <a:chExt cx="609600" cy="1295399"/>
            </a:xfrm>
          </p:grpSpPr>
          <p:sp>
            <p:nvSpPr>
              <p:cNvPr id="372" name="Chord 371"/>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3" name="Oval 372"/>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4" name="Arc 373"/>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5" name="Arc 374"/>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3" name="Group 50"/>
            <p:cNvGrpSpPr/>
            <p:nvPr/>
          </p:nvGrpSpPr>
          <p:grpSpPr>
            <a:xfrm>
              <a:off x="8007685" y="5603240"/>
              <a:ext cx="106947" cy="264160"/>
              <a:chOff x="2057400" y="4572001"/>
              <a:chExt cx="609600" cy="1295399"/>
            </a:xfrm>
          </p:grpSpPr>
          <p:sp>
            <p:nvSpPr>
              <p:cNvPr id="368" name="Chord 367"/>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9" name="Oval 368"/>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0" name="Arc 369"/>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1" name="Arc 370"/>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4" name="Group 45"/>
            <p:cNvGrpSpPr/>
            <p:nvPr/>
          </p:nvGrpSpPr>
          <p:grpSpPr>
            <a:xfrm>
              <a:off x="7848600" y="5603240"/>
              <a:ext cx="106947" cy="264160"/>
              <a:chOff x="2057400" y="4572001"/>
              <a:chExt cx="609600" cy="1295399"/>
            </a:xfrm>
            <a:solidFill>
              <a:srgbClr val="99FF99"/>
            </a:solidFill>
          </p:grpSpPr>
          <p:sp>
            <p:nvSpPr>
              <p:cNvPr id="364" name="Chord 363"/>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5" name="Oval 364"/>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6" name="Arc 365"/>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7" name="Arc 366"/>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5" name="Group 50"/>
            <p:cNvGrpSpPr/>
            <p:nvPr/>
          </p:nvGrpSpPr>
          <p:grpSpPr>
            <a:xfrm>
              <a:off x="8019716" y="5603240"/>
              <a:ext cx="106947" cy="264160"/>
              <a:chOff x="2057400" y="4572001"/>
              <a:chExt cx="609600" cy="1295399"/>
            </a:xfrm>
            <a:solidFill>
              <a:srgbClr val="99FF99"/>
            </a:solidFill>
          </p:grpSpPr>
          <p:sp>
            <p:nvSpPr>
              <p:cNvPr id="360"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1" name="Oval 360"/>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2" name="Arc 361"/>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3" name="Arc 362"/>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59" name="Rectangle 358"/>
            <p:cNvSpPr/>
            <p:nvPr/>
          </p:nvSpPr>
          <p:spPr>
            <a:xfrm>
              <a:off x="7772400"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2238"/>
            <a:ext cx="7086600" cy="868362"/>
          </a:xfrm>
        </p:spPr>
        <p:txBody>
          <a:bodyPr/>
          <a:lstStyle/>
          <a:p>
            <a:r>
              <a:rPr lang="en-US" sz="4400" b="1" dirty="0" smtClean="0">
                <a:solidFill>
                  <a:schemeClr val="tx1"/>
                </a:solidFill>
              </a:rPr>
              <a:t>Video Capture Adjacency</a:t>
            </a:r>
            <a:endParaRPr lang="en-US" sz="4400" b="1" dirty="0">
              <a:solidFill>
                <a:schemeClr val="tx1"/>
              </a:solidFill>
            </a:endParaRPr>
          </a:p>
        </p:txBody>
      </p:sp>
      <p:sp>
        <p:nvSpPr>
          <p:cNvPr id="5" name="Oval 4"/>
          <p:cNvSpPr/>
          <p:nvPr/>
        </p:nvSpPr>
        <p:spPr>
          <a:xfrm>
            <a:off x="533400" y="18288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533400" y="25146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533400" y="3200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533400" y="3886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514600" y="220980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rot="10800000">
            <a:off x="838200" y="1828800"/>
            <a:ext cx="1600200" cy="4572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838200" y="2285998"/>
            <a:ext cx="1600202" cy="60960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514600" y="358140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p:cNvCxnSpPr/>
          <p:nvPr/>
        </p:nvCxnSpPr>
        <p:spPr>
          <a:xfrm rot="10800000">
            <a:off x="838200" y="3124200"/>
            <a:ext cx="1600200"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flipV="1">
            <a:off x="838200" y="3657600"/>
            <a:ext cx="1600200" cy="6096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133600" y="1600200"/>
            <a:ext cx="978153" cy="369332"/>
          </a:xfrm>
          <a:prstGeom prst="rect">
            <a:avLst/>
          </a:prstGeom>
          <a:noFill/>
        </p:spPr>
        <p:txBody>
          <a:bodyPr wrap="none" rtlCol="0">
            <a:spAutoFit/>
          </a:bodyPr>
          <a:lstStyle/>
          <a:p>
            <a:r>
              <a:rPr lang="en-US" b="1" dirty="0" smtClean="0"/>
              <a:t>cameras</a:t>
            </a:r>
            <a:endParaRPr lang="en-US" b="1" dirty="0"/>
          </a:p>
        </p:txBody>
      </p:sp>
      <p:sp>
        <p:nvSpPr>
          <p:cNvPr id="23" name="TextBox 22"/>
          <p:cNvSpPr txBox="1"/>
          <p:nvPr/>
        </p:nvSpPr>
        <p:spPr>
          <a:xfrm>
            <a:off x="76200" y="1447800"/>
            <a:ext cx="833883" cy="369332"/>
          </a:xfrm>
          <a:prstGeom prst="rect">
            <a:avLst/>
          </a:prstGeom>
          <a:noFill/>
        </p:spPr>
        <p:txBody>
          <a:bodyPr wrap="none" rtlCol="0">
            <a:spAutoFit/>
          </a:bodyPr>
          <a:lstStyle/>
          <a:p>
            <a:r>
              <a:rPr lang="en-US" b="1" dirty="0" smtClean="0"/>
              <a:t>people</a:t>
            </a:r>
            <a:endParaRPr lang="en-US" b="1" dirty="0"/>
          </a:p>
        </p:txBody>
      </p:sp>
      <p:sp>
        <p:nvSpPr>
          <p:cNvPr id="43" name="TextBox 42"/>
          <p:cNvSpPr txBox="1"/>
          <p:nvPr/>
        </p:nvSpPr>
        <p:spPr>
          <a:xfrm>
            <a:off x="2743200" y="2133600"/>
            <a:ext cx="632994" cy="369332"/>
          </a:xfrm>
          <a:prstGeom prst="rect">
            <a:avLst/>
          </a:prstGeom>
          <a:noFill/>
        </p:spPr>
        <p:txBody>
          <a:bodyPr wrap="none" rtlCol="0">
            <a:spAutoFit/>
          </a:bodyPr>
          <a:lstStyle/>
          <a:p>
            <a:r>
              <a:rPr lang="en-US" b="1" dirty="0" smtClean="0"/>
              <a:t>right</a:t>
            </a:r>
            <a:endParaRPr lang="en-US" b="1" dirty="0"/>
          </a:p>
        </p:txBody>
      </p:sp>
      <p:sp>
        <p:nvSpPr>
          <p:cNvPr id="44" name="TextBox 43"/>
          <p:cNvSpPr txBox="1"/>
          <p:nvPr/>
        </p:nvSpPr>
        <p:spPr>
          <a:xfrm>
            <a:off x="2743200" y="3505200"/>
            <a:ext cx="508409" cy="369332"/>
          </a:xfrm>
          <a:prstGeom prst="rect">
            <a:avLst/>
          </a:prstGeom>
          <a:noFill/>
        </p:spPr>
        <p:txBody>
          <a:bodyPr wrap="none" rtlCol="0">
            <a:spAutoFit/>
          </a:bodyPr>
          <a:lstStyle/>
          <a:p>
            <a:r>
              <a:rPr lang="en-US" b="1" dirty="0" smtClean="0"/>
              <a:t>left</a:t>
            </a:r>
            <a:endParaRPr lang="en-US" b="1" dirty="0"/>
          </a:p>
        </p:txBody>
      </p:sp>
      <p:sp>
        <p:nvSpPr>
          <p:cNvPr id="47" name="TextBox 46"/>
          <p:cNvSpPr txBox="1"/>
          <p:nvPr/>
        </p:nvSpPr>
        <p:spPr>
          <a:xfrm>
            <a:off x="914400" y="3505200"/>
            <a:ext cx="914400" cy="381000"/>
          </a:xfrm>
          <a:prstGeom prst="rect">
            <a:avLst/>
          </a:prstGeom>
          <a:noFill/>
        </p:spPr>
        <p:txBody>
          <a:bodyPr wrap="square" rtlCol="0">
            <a:spAutoFit/>
          </a:bodyPr>
          <a:lstStyle/>
          <a:p>
            <a:r>
              <a:rPr lang="en-US" b="1" dirty="0" smtClean="0"/>
              <a:t>VC0</a:t>
            </a:r>
            <a:endParaRPr lang="en-US" b="1" dirty="0"/>
          </a:p>
        </p:txBody>
      </p:sp>
      <p:sp>
        <p:nvSpPr>
          <p:cNvPr id="48" name="TextBox 47"/>
          <p:cNvSpPr txBox="1"/>
          <p:nvPr/>
        </p:nvSpPr>
        <p:spPr>
          <a:xfrm>
            <a:off x="914400" y="2133600"/>
            <a:ext cx="914400" cy="381000"/>
          </a:xfrm>
          <a:prstGeom prst="rect">
            <a:avLst/>
          </a:prstGeom>
          <a:noFill/>
        </p:spPr>
        <p:txBody>
          <a:bodyPr wrap="square" rtlCol="0">
            <a:spAutoFit/>
          </a:bodyPr>
          <a:lstStyle/>
          <a:p>
            <a:r>
              <a:rPr lang="en-US" b="1" dirty="0" smtClean="0"/>
              <a:t>VC1</a:t>
            </a:r>
            <a:endParaRPr lang="en-US" b="1" dirty="0"/>
          </a:p>
        </p:txBody>
      </p:sp>
      <p:sp>
        <p:nvSpPr>
          <p:cNvPr id="24" name="Rectangle 23"/>
          <p:cNvSpPr/>
          <p:nvPr/>
        </p:nvSpPr>
        <p:spPr>
          <a:xfrm rot="907875">
            <a:off x="7424764" y="2733396"/>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25" name="Straight Connector 24"/>
          <p:cNvCxnSpPr/>
          <p:nvPr/>
        </p:nvCxnSpPr>
        <p:spPr>
          <a:xfrm rot="10800000">
            <a:off x="6019801" y="1752600"/>
            <a:ext cx="1335373" cy="100727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flipV="1">
            <a:off x="5638800" y="2759870"/>
            <a:ext cx="1716370" cy="5953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rot="20559375">
            <a:off x="7401731" y="2978156"/>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30" name="Straight Connector 29"/>
          <p:cNvCxnSpPr/>
          <p:nvPr/>
        </p:nvCxnSpPr>
        <p:spPr>
          <a:xfrm rot="10800000">
            <a:off x="5638800" y="3048002"/>
            <a:ext cx="1676400" cy="7619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flipV="1">
            <a:off x="6019800" y="3124200"/>
            <a:ext cx="1295400" cy="9906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 name="Group 33"/>
          <p:cNvGrpSpPr/>
          <p:nvPr/>
        </p:nvGrpSpPr>
        <p:grpSpPr>
          <a:xfrm rot="20332014">
            <a:off x="5488548" y="3145835"/>
            <a:ext cx="304800" cy="990600"/>
            <a:chOff x="4724400" y="3886200"/>
            <a:chExt cx="304800" cy="990600"/>
          </a:xfrm>
        </p:grpSpPr>
        <p:sp>
          <p:nvSpPr>
            <p:cNvPr id="32" name="Oval 31"/>
            <p:cNvSpPr/>
            <p:nvPr/>
          </p:nvSpPr>
          <p:spPr>
            <a:xfrm>
              <a:off x="4724400" y="3886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3" name="Oval 32"/>
            <p:cNvSpPr/>
            <p:nvPr/>
          </p:nvSpPr>
          <p:spPr>
            <a:xfrm>
              <a:off x="4724400" y="45720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grpSp>
        <p:nvGrpSpPr>
          <p:cNvPr id="4" name="Group 34"/>
          <p:cNvGrpSpPr/>
          <p:nvPr/>
        </p:nvGrpSpPr>
        <p:grpSpPr>
          <a:xfrm rot="1167988">
            <a:off x="5548824" y="1752600"/>
            <a:ext cx="304800" cy="990600"/>
            <a:chOff x="4724400" y="3886200"/>
            <a:chExt cx="304800" cy="990600"/>
          </a:xfrm>
        </p:grpSpPr>
        <p:sp>
          <p:nvSpPr>
            <p:cNvPr id="36" name="Oval 35"/>
            <p:cNvSpPr/>
            <p:nvPr/>
          </p:nvSpPr>
          <p:spPr>
            <a:xfrm>
              <a:off x="4724400" y="3886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7" name="Oval 36"/>
            <p:cNvSpPr/>
            <p:nvPr/>
          </p:nvSpPr>
          <p:spPr>
            <a:xfrm>
              <a:off x="4724400" y="45720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sp>
        <p:nvSpPr>
          <p:cNvPr id="45" name="TextBox 44"/>
          <p:cNvSpPr txBox="1"/>
          <p:nvPr/>
        </p:nvSpPr>
        <p:spPr>
          <a:xfrm>
            <a:off x="7606224" y="2514600"/>
            <a:ext cx="632994" cy="369332"/>
          </a:xfrm>
          <a:prstGeom prst="rect">
            <a:avLst/>
          </a:prstGeom>
          <a:noFill/>
        </p:spPr>
        <p:txBody>
          <a:bodyPr wrap="none" rtlCol="0">
            <a:spAutoFit/>
          </a:bodyPr>
          <a:lstStyle/>
          <a:p>
            <a:r>
              <a:rPr lang="en-US" b="1" dirty="0" smtClean="0"/>
              <a:t>right</a:t>
            </a:r>
            <a:endParaRPr lang="en-US" b="1" dirty="0"/>
          </a:p>
        </p:txBody>
      </p:sp>
      <p:sp>
        <p:nvSpPr>
          <p:cNvPr id="46" name="TextBox 45"/>
          <p:cNvSpPr txBox="1"/>
          <p:nvPr/>
        </p:nvSpPr>
        <p:spPr>
          <a:xfrm>
            <a:off x="7606224" y="2907268"/>
            <a:ext cx="508409" cy="369332"/>
          </a:xfrm>
          <a:prstGeom prst="rect">
            <a:avLst/>
          </a:prstGeom>
          <a:noFill/>
        </p:spPr>
        <p:txBody>
          <a:bodyPr wrap="none" rtlCol="0">
            <a:spAutoFit/>
          </a:bodyPr>
          <a:lstStyle/>
          <a:p>
            <a:r>
              <a:rPr lang="en-US" b="1" dirty="0" smtClean="0"/>
              <a:t>left</a:t>
            </a:r>
            <a:endParaRPr lang="en-US" b="1" dirty="0"/>
          </a:p>
        </p:txBody>
      </p:sp>
      <p:sp>
        <p:nvSpPr>
          <p:cNvPr id="49" name="TextBox 48"/>
          <p:cNvSpPr txBox="1"/>
          <p:nvPr/>
        </p:nvSpPr>
        <p:spPr>
          <a:xfrm>
            <a:off x="5777424" y="3352800"/>
            <a:ext cx="699576" cy="381000"/>
          </a:xfrm>
          <a:prstGeom prst="rect">
            <a:avLst/>
          </a:prstGeom>
          <a:noFill/>
        </p:spPr>
        <p:txBody>
          <a:bodyPr wrap="square" rtlCol="0">
            <a:spAutoFit/>
          </a:bodyPr>
          <a:lstStyle/>
          <a:p>
            <a:r>
              <a:rPr lang="en-US" b="1" dirty="0" smtClean="0"/>
              <a:t>VC0</a:t>
            </a:r>
            <a:endParaRPr lang="en-US" b="1" dirty="0"/>
          </a:p>
        </p:txBody>
      </p:sp>
      <p:sp>
        <p:nvSpPr>
          <p:cNvPr id="50" name="TextBox 49"/>
          <p:cNvSpPr txBox="1"/>
          <p:nvPr/>
        </p:nvSpPr>
        <p:spPr>
          <a:xfrm>
            <a:off x="5777424" y="2221468"/>
            <a:ext cx="851976" cy="369332"/>
          </a:xfrm>
          <a:prstGeom prst="rect">
            <a:avLst/>
          </a:prstGeom>
          <a:noFill/>
        </p:spPr>
        <p:txBody>
          <a:bodyPr wrap="square" rtlCol="0">
            <a:spAutoFit/>
          </a:bodyPr>
          <a:lstStyle/>
          <a:p>
            <a:r>
              <a:rPr lang="en-US" b="1" dirty="0" smtClean="0"/>
              <a:t>VC1</a:t>
            </a:r>
            <a:endParaRPr lang="en-US" b="1" dirty="0"/>
          </a:p>
        </p:txBody>
      </p:sp>
      <p:sp>
        <p:nvSpPr>
          <p:cNvPr id="53" name="Content Placeholder 2"/>
          <p:cNvSpPr txBox="1">
            <a:spLocks/>
          </p:cNvSpPr>
          <p:nvPr/>
        </p:nvSpPr>
        <p:spPr>
          <a:xfrm>
            <a:off x="457200" y="4724400"/>
            <a:ext cx="3810000" cy="1752600"/>
          </a:xfrm>
          <a:prstGeom prst="rect">
            <a:avLst/>
          </a:prstGeom>
          <a:ln>
            <a:noFill/>
          </a:ln>
        </p:spPr>
        <p:txBody>
          <a:bodyPr vert="horz" lIns="91440" tIns="45720" rIns="91440" bIns="45720" rtlCol="0">
            <a:noAutofit/>
          </a:bodyPr>
          <a:lstStyle/>
          <a:p>
            <a:pPr marL="342900" indent="-342900">
              <a:spcBef>
                <a:spcPct val="20000"/>
              </a:spcBef>
            </a:pPr>
            <a:endParaRPr lang="en-US" sz="2800" b="1" dirty="0" smtClean="0"/>
          </a:p>
        </p:txBody>
      </p:sp>
      <p:sp>
        <p:nvSpPr>
          <p:cNvPr id="54" name="TextBox 53"/>
          <p:cNvSpPr txBox="1"/>
          <p:nvPr/>
        </p:nvSpPr>
        <p:spPr>
          <a:xfrm>
            <a:off x="2362200" y="4495800"/>
            <a:ext cx="4495800" cy="1815882"/>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800" b="1" dirty="0" smtClean="0"/>
              <a:t>Capture Set:</a:t>
            </a:r>
          </a:p>
          <a:p>
            <a:endParaRPr lang="en-US" sz="2800" b="1" dirty="0" smtClean="0"/>
          </a:p>
          <a:p>
            <a:r>
              <a:rPr lang="en-US" sz="2800" b="1" dirty="0" smtClean="0"/>
              <a:t>(VC0, VC1)</a:t>
            </a:r>
          </a:p>
          <a:p>
            <a:r>
              <a:rPr lang="en-US" sz="2800" b="1" dirty="0" smtClean="0"/>
              <a:t>Other capture set rows</a:t>
            </a:r>
            <a:endParaRPr lang="en-US" sz="2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chemeClr val="tx1"/>
                </a:solidFill>
              </a:rPr>
              <a:t>Matching Audio with Video</a:t>
            </a:r>
            <a:endParaRPr lang="en-US" sz="4000" b="1" dirty="0">
              <a:solidFill>
                <a:schemeClr val="tx1"/>
              </a:solidFill>
            </a:endParaRPr>
          </a:p>
        </p:txBody>
      </p:sp>
      <p:sp>
        <p:nvSpPr>
          <p:cNvPr id="3" name="Content Placeholder 2"/>
          <p:cNvSpPr>
            <a:spLocks noGrp="1"/>
          </p:cNvSpPr>
          <p:nvPr>
            <p:ph idx="1"/>
          </p:nvPr>
        </p:nvSpPr>
        <p:spPr>
          <a:xfrm>
            <a:off x="457200" y="1719263"/>
            <a:ext cx="8458200" cy="4411662"/>
          </a:xfrm>
        </p:spPr>
        <p:txBody>
          <a:bodyPr/>
          <a:lstStyle/>
          <a:p>
            <a:r>
              <a:rPr lang="en-US" sz="2800" b="1" dirty="0" smtClean="0"/>
              <a:t>Same capture scene</a:t>
            </a:r>
          </a:p>
          <a:p>
            <a:r>
              <a:rPr lang="en-US" sz="2800" b="1" dirty="0" smtClean="0"/>
              <a:t>Video adjacency matches audio sound stage  </a:t>
            </a:r>
            <a:endParaRPr lang="en-US" sz="2800" b="1" i="1" dirty="0" smtClean="0"/>
          </a:p>
          <a:p>
            <a:endParaRPr lang="en-US"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Rounded Rectangle 206"/>
          <p:cNvSpPr/>
          <p:nvPr/>
        </p:nvSpPr>
        <p:spPr>
          <a:xfrm>
            <a:off x="1828800" y="3962400"/>
            <a:ext cx="50292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2400" b="1" i="1" dirty="0" smtClean="0">
                <a:solidFill>
                  <a:schemeClr val="tx1"/>
                </a:solidFill>
              </a:rPr>
              <a:t>Linear Array</a:t>
            </a:r>
            <a:endParaRPr lang="en-US" sz="2400" b="1" i="1" dirty="0">
              <a:solidFill>
                <a:schemeClr val="tx1"/>
              </a:solidFill>
            </a:endParaRPr>
          </a:p>
        </p:txBody>
      </p:sp>
      <p:sp>
        <p:nvSpPr>
          <p:cNvPr id="206" name="Rounded Rectangle 205"/>
          <p:cNvSpPr/>
          <p:nvPr/>
        </p:nvSpPr>
        <p:spPr>
          <a:xfrm>
            <a:off x="1828800" y="3200400"/>
            <a:ext cx="5029200" cy="533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schemeClr val="tx1"/>
                </a:solidFill>
              </a:rPr>
              <a:t>Stereo</a:t>
            </a:r>
            <a:endParaRPr lang="en-US" sz="2400" b="1" i="1" dirty="0">
              <a:solidFill>
                <a:schemeClr val="tx1"/>
              </a:solidFill>
            </a:endParaRPr>
          </a:p>
        </p:txBody>
      </p:sp>
      <p:sp>
        <p:nvSpPr>
          <p:cNvPr id="2" name="Title 1"/>
          <p:cNvSpPr>
            <a:spLocks noGrp="1"/>
          </p:cNvSpPr>
          <p:nvPr>
            <p:ph type="title"/>
          </p:nvPr>
        </p:nvSpPr>
        <p:spPr>
          <a:xfrm>
            <a:off x="457200" y="122238"/>
            <a:ext cx="6858000" cy="868362"/>
          </a:xfrm>
        </p:spPr>
        <p:txBody>
          <a:bodyPr/>
          <a:lstStyle/>
          <a:p>
            <a:r>
              <a:rPr lang="en-US" sz="4000" b="1" dirty="0" smtClean="0">
                <a:solidFill>
                  <a:schemeClr val="tx1"/>
                </a:solidFill>
              </a:rPr>
              <a:t>Matching Audio with Video</a:t>
            </a:r>
            <a:endParaRPr lang="en-US" sz="4000" dirty="0">
              <a:solidFill>
                <a:schemeClr val="tx1"/>
              </a:solidFill>
            </a:endParaRPr>
          </a:p>
        </p:txBody>
      </p:sp>
      <p:sp>
        <p:nvSpPr>
          <p:cNvPr id="128" name="Left Brace 127"/>
          <p:cNvSpPr/>
          <p:nvPr/>
        </p:nvSpPr>
        <p:spPr>
          <a:xfrm rot="5400000">
            <a:off x="4152900" y="-266700"/>
            <a:ext cx="304800" cy="4343400"/>
          </a:xfrm>
          <a:prstGeom prst="leftBrace">
            <a:avLst>
              <a:gd name="adj1" fmla="val 36538"/>
              <a:gd name="adj2" fmla="val 50000"/>
            </a:avLst>
          </a:prstGeom>
          <a:ln w="571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9" name="Left Brace 128"/>
          <p:cNvSpPr/>
          <p:nvPr/>
        </p:nvSpPr>
        <p:spPr>
          <a:xfrm rot="16200000" flipV="1">
            <a:off x="4152900" y="3695700"/>
            <a:ext cx="304800" cy="4343400"/>
          </a:xfrm>
          <a:prstGeom prst="leftBrace">
            <a:avLst>
              <a:gd name="adj1" fmla="val 36538"/>
              <a:gd name="adj2" fmla="val 50000"/>
            </a:avLst>
          </a:prstGeom>
          <a:ln w="571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dirty="0"/>
          </a:p>
        </p:txBody>
      </p:sp>
      <p:sp>
        <p:nvSpPr>
          <p:cNvPr id="1026" name="Sound"/>
          <p:cNvSpPr>
            <a:spLocks noEditPoints="1" noChangeArrowheads="1"/>
          </p:cNvSpPr>
          <p:nvPr/>
        </p:nvSpPr>
        <p:spPr bwMode="auto">
          <a:xfrm>
            <a:off x="1981200" y="5105400"/>
            <a:ext cx="447675" cy="447675"/>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32" name="Sound"/>
          <p:cNvSpPr>
            <a:spLocks noEditPoints="1" noChangeArrowheads="1"/>
          </p:cNvSpPr>
          <p:nvPr/>
        </p:nvSpPr>
        <p:spPr bwMode="auto">
          <a:xfrm>
            <a:off x="6172200" y="5105400"/>
            <a:ext cx="447675" cy="447675"/>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33" name="TextBox 132"/>
          <p:cNvSpPr txBox="1"/>
          <p:nvPr/>
        </p:nvSpPr>
        <p:spPr>
          <a:xfrm>
            <a:off x="2362200" y="1066800"/>
            <a:ext cx="3532698" cy="523220"/>
          </a:xfrm>
          <a:prstGeom prst="rect">
            <a:avLst/>
          </a:prstGeom>
          <a:noFill/>
        </p:spPr>
        <p:txBody>
          <a:bodyPr wrap="none" rtlCol="0">
            <a:spAutoFit/>
          </a:bodyPr>
          <a:lstStyle/>
          <a:p>
            <a:r>
              <a:rPr lang="en-US" sz="2800" b="1" dirty="0" smtClean="0"/>
              <a:t>Spatial extent of video</a:t>
            </a:r>
            <a:endParaRPr lang="en-US" sz="2800" b="1" dirty="0"/>
          </a:p>
        </p:txBody>
      </p:sp>
      <p:sp>
        <p:nvSpPr>
          <p:cNvPr id="134" name="TextBox 133"/>
          <p:cNvSpPr txBox="1"/>
          <p:nvPr/>
        </p:nvSpPr>
        <p:spPr>
          <a:xfrm>
            <a:off x="2563302" y="6029980"/>
            <a:ext cx="3551934" cy="523220"/>
          </a:xfrm>
          <a:prstGeom prst="rect">
            <a:avLst/>
          </a:prstGeom>
          <a:noFill/>
        </p:spPr>
        <p:txBody>
          <a:bodyPr wrap="none" rtlCol="0">
            <a:spAutoFit/>
          </a:bodyPr>
          <a:lstStyle/>
          <a:p>
            <a:r>
              <a:rPr lang="en-US" sz="2800" b="1" dirty="0" smtClean="0"/>
              <a:t>Spatial extent of audio</a:t>
            </a:r>
            <a:endParaRPr lang="en-US" sz="2800" b="1" dirty="0"/>
          </a:p>
        </p:txBody>
      </p:sp>
      <p:grpSp>
        <p:nvGrpSpPr>
          <p:cNvPr id="3" name="Group 185"/>
          <p:cNvGrpSpPr/>
          <p:nvPr/>
        </p:nvGrpSpPr>
        <p:grpSpPr>
          <a:xfrm>
            <a:off x="2971800" y="5105400"/>
            <a:ext cx="487680" cy="457200"/>
            <a:chOff x="1447800" y="3886200"/>
            <a:chExt cx="2133600" cy="1905000"/>
          </a:xfrm>
        </p:grpSpPr>
        <p:sp>
          <p:nvSpPr>
            <p:cNvPr id="187" name="Sound"/>
            <p:cNvSpPr>
              <a:spLocks noEditPoints="1" noChangeArrowheads="1"/>
            </p:cNvSpPr>
            <p:nvPr/>
          </p:nvSpPr>
          <p:spPr bwMode="auto">
            <a:xfrm>
              <a:off x="1457325" y="3886200"/>
              <a:ext cx="2124075" cy="1905000"/>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88" name="Rectangle 187"/>
            <p:cNvSpPr/>
            <p:nvPr/>
          </p:nvSpPr>
          <p:spPr>
            <a:xfrm>
              <a:off x="1447800" y="3886200"/>
              <a:ext cx="120015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188"/>
          <p:cNvGrpSpPr/>
          <p:nvPr/>
        </p:nvGrpSpPr>
        <p:grpSpPr>
          <a:xfrm>
            <a:off x="3931920" y="5105400"/>
            <a:ext cx="487680" cy="457200"/>
            <a:chOff x="1447800" y="3886200"/>
            <a:chExt cx="2133600" cy="1905000"/>
          </a:xfrm>
        </p:grpSpPr>
        <p:sp>
          <p:nvSpPr>
            <p:cNvPr id="190" name="Sound"/>
            <p:cNvSpPr>
              <a:spLocks noEditPoints="1" noChangeArrowheads="1"/>
            </p:cNvSpPr>
            <p:nvPr/>
          </p:nvSpPr>
          <p:spPr bwMode="auto">
            <a:xfrm>
              <a:off x="1457325" y="3886200"/>
              <a:ext cx="2124075" cy="1905000"/>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91" name="Rectangle 190"/>
            <p:cNvSpPr/>
            <p:nvPr/>
          </p:nvSpPr>
          <p:spPr>
            <a:xfrm>
              <a:off x="1447800" y="3886200"/>
              <a:ext cx="120015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191"/>
          <p:cNvGrpSpPr/>
          <p:nvPr/>
        </p:nvGrpSpPr>
        <p:grpSpPr>
          <a:xfrm>
            <a:off x="4953000" y="5105400"/>
            <a:ext cx="487680" cy="457200"/>
            <a:chOff x="1447800" y="3886200"/>
            <a:chExt cx="2133600" cy="1905000"/>
          </a:xfrm>
        </p:grpSpPr>
        <p:sp>
          <p:nvSpPr>
            <p:cNvPr id="193" name="Sound"/>
            <p:cNvSpPr>
              <a:spLocks noEditPoints="1" noChangeArrowheads="1"/>
            </p:cNvSpPr>
            <p:nvPr/>
          </p:nvSpPr>
          <p:spPr bwMode="auto">
            <a:xfrm>
              <a:off x="1457325" y="3886200"/>
              <a:ext cx="2124075" cy="1905000"/>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94" name="Rectangle 193"/>
            <p:cNvSpPr/>
            <p:nvPr/>
          </p:nvSpPr>
          <p:spPr>
            <a:xfrm>
              <a:off x="1447800" y="3886200"/>
              <a:ext cx="120015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1" name="TextBox 200"/>
          <p:cNvSpPr txBox="1"/>
          <p:nvPr/>
        </p:nvSpPr>
        <p:spPr>
          <a:xfrm>
            <a:off x="1912691" y="3200400"/>
            <a:ext cx="754309" cy="523220"/>
          </a:xfrm>
          <a:prstGeom prst="rect">
            <a:avLst/>
          </a:prstGeom>
          <a:noFill/>
        </p:spPr>
        <p:txBody>
          <a:bodyPr wrap="none" rtlCol="0">
            <a:spAutoFit/>
          </a:bodyPr>
          <a:lstStyle/>
          <a:p>
            <a:r>
              <a:rPr lang="en-US" sz="2800" b="1" dirty="0" smtClean="0"/>
              <a:t>Left</a:t>
            </a:r>
            <a:endParaRPr lang="en-US" sz="2800" b="1" dirty="0"/>
          </a:p>
        </p:txBody>
      </p:sp>
      <p:sp>
        <p:nvSpPr>
          <p:cNvPr id="202" name="TextBox 201"/>
          <p:cNvSpPr txBox="1"/>
          <p:nvPr/>
        </p:nvSpPr>
        <p:spPr>
          <a:xfrm>
            <a:off x="5867400" y="3200400"/>
            <a:ext cx="958789" cy="523220"/>
          </a:xfrm>
          <a:prstGeom prst="rect">
            <a:avLst/>
          </a:prstGeom>
          <a:noFill/>
        </p:spPr>
        <p:txBody>
          <a:bodyPr wrap="none" rtlCol="0">
            <a:spAutoFit/>
          </a:bodyPr>
          <a:lstStyle/>
          <a:p>
            <a:r>
              <a:rPr lang="en-US" sz="2800" b="1" dirty="0" smtClean="0"/>
              <a:t>Right</a:t>
            </a:r>
            <a:endParaRPr lang="en-US" sz="2800" b="1" dirty="0"/>
          </a:p>
        </p:txBody>
      </p:sp>
      <p:sp>
        <p:nvSpPr>
          <p:cNvPr id="203" name="TextBox 202"/>
          <p:cNvSpPr txBox="1"/>
          <p:nvPr/>
        </p:nvSpPr>
        <p:spPr>
          <a:xfrm>
            <a:off x="2057400" y="3962400"/>
            <a:ext cx="367408" cy="523220"/>
          </a:xfrm>
          <a:prstGeom prst="rect">
            <a:avLst/>
          </a:prstGeom>
          <a:noFill/>
        </p:spPr>
        <p:txBody>
          <a:bodyPr wrap="none" rtlCol="0">
            <a:spAutoFit/>
          </a:bodyPr>
          <a:lstStyle/>
          <a:p>
            <a:r>
              <a:rPr lang="en-US" sz="2800" b="1" dirty="0" smtClean="0"/>
              <a:t>0</a:t>
            </a:r>
            <a:endParaRPr lang="en-US" sz="2800" b="1" dirty="0"/>
          </a:p>
        </p:txBody>
      </p:sp>
      <p:sp>
        <p:nvSpPr>
          <p:cNvPr id="204" name="TextBox 203"/>
          <p:cNvSpPr txBox="1"/>
          <p:nvPr/>
        </p:nvSpPr>
        <p:spPr>
          <a:xfrm>
            <a:off x="6019800" y="3962400"/>
            <a:ext cx="732893" cy="523220"/>
          </a:xfrm>
          <a:prstGeom prst="rect">
            <a:avLst/>
          </a:prstGeom>
          <a:noFill/>
        </p:spPr>
        <p:txBody>
          <a:bodyPr wrap="none" rtlCol="0">
            <a:spAutoFit/>
          </a:bodyPr>
          <a:lstStyle/>
          <a:p>
            <a:r>
              <a:rPr lang="en-US" sz="2800" b="1" dirty="0" smtClean="0"/>
              <a:t>100</a:t>
            </a:r>
            <a:endParaRPr lang="en-US" sz="2800" b="1" dirty="0"/>
          </a:p>
        </p:txBody>
      </p:sp>
      <p:sp>
        <p:nvSpPr>
          <p:cNvPr id="205" name="TextBox 204"/>
          <p:cNvSpPr txBox="1"/>
          <p:nvPr/>
        </p:nvSpPr>
        <p:spPr>
          <a:xfrm>
            <a:off x="4114800" y="3962400"/>
            <a:ext cx="550151" cy="523220"/>
          </a:xfrm>
          <a:prstGeom prst="rect">
            <a:avLst/>
          </a:prstGeom>
          <a:noFill/>
        </p:spPr>
        <p:txBody>
          <a:bodyPr wrap="none" rtlCol="0">
            <a:spAutoFit/>
          </a:bodyPr>
          <a:lstStyle/>
          <a:p>
            <a:r>
              <a:rPr lang="en-US" sz="2800" b="1" dirty="0" smtClean="0"/>
              <a:t>50</a:t>
            </a:r>
            <a:endParaRPr lang="en-US" sz="2800" b="1" dirty="0"/>
          </a:p>
        </p:txBody>
      </p:sp>
      <p:grpSp>
        <p:nvGrpSpPr>
          <p:cNvPr id="6" name="Group 66"/>
          <p:cNvGrpSpPr/>
          <p:nvPr/>
        </p:nvGrpSpPr>
        <p:grpSpPr>
          <a:xfrm>
            <a:off x="2133600" y="2057400"/>
            <a:ext cx="4343400" cy="1219200"/>
            <a:chOff x="4343400" y="1371600"/>
            <a:chExt cx="4343400" cy="1219200"/>
          </a:xfrm>
        </p:grpSpPr>
        <p:grpSp>
          <p:nvGrpSpPr>
            <p:cNvPr id="7" name="Group 12"/>
            <p:cNvGrpSpPr/>
            <p:nvPr/>
          </p:nvGrpSpPr>
          <p:grpSpPr>
            <a:xfrm>
              <a:off x="4572000" y="1600200"/>
              <a:ext cx="381000" cy="990600"/>
              <a:chOff x="2057400" y="4572001"/>
              <a:chExt cx="609600" cy="1295399"/>
            </a:xfrm>
            <a:solidFill>
              <a:srgbClr val="99CCFF"/>
            </a:solidFill>
          </p:grpSpPr>
          <p:sp>
            <p:nvSpPr>
              <p:cNvPr id="125" name="Chord 124"/>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6" name="Oval 125"/>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7" name="Arc 126"/>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30" name="Arc 12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8" name="Group 17"/>
            <p:cNvGrpSpPr/>
            <p:nvPr/>
          </p:nvGrpSpPr>
          <p:grpSpPr>
            <a:xfrm>
              <a:off x="5181600" y="1600200"/>
              <a:ext cx="381000" cy="990600"/>
              <a:chOff x="2057400" y="4572001"/>
              <a:chExt cx="609600" cy="1295399"/>
            </a:xfrm>
            <a:solidFill>
              <a:srgbClr val="99CCFF"/>
            </a:solidFill>
          </p:grpSpPr>
          <p:sp>
            <p:nvSpPr>
              <p:cNvPr id="121"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2"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3" name="Arc 12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24" name="Arc 123"/>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9" name="Group 12"/>
            <p:cNvGrpSpPr/>
            <p:nvPr/>
          </p:nvGrpSpPr>
          <p:grpSpPr>
            <a:xfrm>
              <a:off x="7467600" y="1600200"/>
              <a:ext cx="381000" cy="990600"/>
              <a:chOff x="2057400" y="4572001"/>
              <a:chExt cx="609600" cy="1295399"/>
            </a:xfrm>
            <a:solidFill>
              <a:srgbClr val="99FF99"/>
            </a:solidFill>
          </p:grpSpPr>
          <p:sp>
            <p:nvSpPr>
              <p:cNvPr id="117" name="Chord 116"/>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Oval 117"/>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c 11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0" name="Arc 11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0" name="Group 17"/>
            <p:cNvGrpSpPr/>
            <p:nvPr/>
          </p:nvGrpSpPr>
          <p:grpSpPr>
            <a:xfrm>
              <a:off x="8077200" y="1600200"/>
              <a:ext cx="381000" cy="990600"/>
              <a:chOff x="2057400" y="4572001"/>
              <a:chExt cx="609600" cy="1295399"/>
            </a:xfrm>
            <a:solidFill>
              <a:srgbClr val="99FF99"/>
            </a:solidFill>
          </p:grpSpPr>
          <p:sp>
            <p:nvSpPr>
              <p:cNvPr id="113"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Arc 11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6" name="Arc 11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1" name="Group 12"/>
            <p:cNvGrpSpPr/>
            <p:nvPr/>
          </p:nvGrpSpPr>
          <p:grpSpPr>
            <a:xfrm>
              <a:off x="6019800" y="1600200"/>
              <a:ext cx="381000" cy="990600"/>
              <a:chOff x="2057400" y="4572001"/>
              <a:chExt cx="609600" cy="1295399"/>
            </a:xfrm>
            <a:solidFill>
              <a:srgbClr val="FF9999"/>
            </a:solidFill>
          </p:grpSpPr>
          <p:sp>
            <p:nvSpPr>
              <p:cNvPr id="109" name="Chord 10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rc 110"/>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2" name="Arc 111"/>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2" name="Group 17"/>
            <p:cNvGrpSpPr/>
            <p:nvPr/>
          </p:nvGrpSpPr>
          <p:grpSpPr>
            <a:xfrm>
              <a:off x="6629400" y="1600200"/>
              <a:ext cx="381000" cy="990600"/>
              <a:chOff x="2057400" y="4572001"/>
              <a:chExt cx="609600" cy="1295399"/>
            </a:xfrm>
            <a:solidFill>
              <a:srgbClr val="FF9999"/>
            </a:solidFill>
          </p:grpSpPr>
          <p:sp>
            <p:nvSpPr>
              <p:cNvPr id="94"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rc 106"/>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8" name="Arc 107"/>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74" name="Rectangle 73"/>
            <p:cNvSpPr/>
            <p:nvPr/>
          </p:nvSpPr>
          <p:spPr>
            <a:xfrm>
              <a:off x="43434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5" name="Rectangle 74"/>
            <p:cNvSpPr/>
            <p:nvPr/>
          </p:nvSpPr>
          <p:spPr>
            <a:xfrm>
              <a:off x="43434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6" name="TextBox 75"/>
            <p:cNvSpPr txBox="1"/>
            <p:nvPr/>
          </p:nvSpPr>
          <p:spPr>
            <a:xfrm>
              <a:off x="4800600" y="1371600"/>
              <a:ext cx="838200" cy="338554"/>
            </a:xfrm>
            <a:prstGeom prst="rect">
              <a:avLst/>
            </a:prstGeom>
            <a:noFill/>
          </p:spPr>
          <p:txBody>
            <a:bodyPr wrap="square" rtlCol="0">
              <a:spAutoFit/>
            </a:bodyPr>
            <a:lstStyle/>
            <a:p>
              <a:r>
                <a:rPr lang="en-US" sz="1600" b="1" dirty="0" smtClean="0"/>
                <a:t>VC0</a:t>
              </a:r>
              <a:endParaRPr lang="en-US" sz="1600" b="1" dirty="0"/>
            </a:p>
          </p:txBody>
        </p:sp>
        <p:sp>
          <p:nvSpPr>
            <p:cNvPr id="77" name="Rectangle 76"/>
            <p:cNvSpPr/>
            <p:nvPr/>
          </p:nvSpPr>
          <p:spPr>
            <a:xfrm>
              <a:off x="72390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72390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p:cNvSpPr txBox="1"/>
            <p:nvPr/>
          </p:nvSpPr>
          <p:spPr>
            <a:xfrm>
              <a:off x="7696200" y="1371600"/>
              <a:ext cx="685800" cy="338554"/>
            </a:xfrm>
            <a:prstGeom prst="rect">
              <a:avLst/>
            </a:prstGeom>
            <a:noFill/>
          </p:spPr>
          <p:txBody>
            <a:bodyPr wrap="square" rtlCol="0">
              <a:spAutoFit/>
            </a:bodyPr>
            <a:lstStyle/>
            <a:p>
              <a:r>
                <a:rPr lang="en-US" sz="1600" b="1" dirty="0" smtClean="0"/>
                <a:t>VC2</a:t>
              </a:r>
              <a:endParaRPr lang="en-US" sz="1600" b="1" dirty="0"/>
            </a:p>
          </p:txBody>
        </p:sp>
        <p:sp>
          <p:nvSpPr>
            <p:cNvPr id="80" name="Rectangle 79"/>
            <p:cNvSpPr/>
            <p:nvPr/>
          </p:nvSpPr>
          <p:spPr>
            <a:xfrm>
              <a:off x="57912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57912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p:cNvSpPr txBox="1"/>
            <p:nvPr/>
          </p:nvSpPr>
          <p:spPr>
            <a:xfrm>
              <a:off x="6248400" y="1371600"/>
              <a:ext cx="762000" cy="338554"/>
            </a:xfrm>
            <a:prstGeom prst="rect">
              <a:avLst/>
            </a:prstGeom>
            <a:noFill/>
          </p:spPr>
          <p:txBody>
            <a:bodyPr wrap="square" rtlCol="0">
              <a:spAutoFit/>
            </a:bodyPr>
            <a:lstStyle/>
            <a:p>
              <a:r>
                <a:rPr lang="en-US" sz="1600" b="1" dirty="0" smtClean="0"/>
                <a:t>VC1</a:t>
              </a:r>
              <a:endParaRPr lang="en-US" sz="1600" b="1" dirty="0"/>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Choosing Streams</a:t>
            </a:r>
            <a:endParaRPr lang="en-US" b="1" dirty="0"/>
          </a:p>
        </p:txBody>
      </p:sp>
      <p:sp>
        <p:nvSpPr>
          <p:cNvPr id="3" name="Subtitle 2"/>
          <p:cNvSpPr>
            <a:spLocks noGrp="1"/>
          </p:cNvSpPr>
          <p:nvPr>
            <p:ph type="subTitle" idx="1"/>
          </p:nvPr>
        </p:nvSpPr>
        <p:spPr/>
        <p:txBody>
          <a:bodyPr/>
          <a:lstStyle/>
          <a:p>
            <a:r>
              <a:rPr lang="en-GB" b="1" dirty="0" smtClean="0"/>
              <a:t>Andy Pepperell</a:t>
            </a:r>
            <a:endParaRPr lang="en-U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868362"/>
          </a:xfrm>
        </p:spPr>
        <p:txBody>
          <a:bodyPr>
            <a:normAutofit/>
          </a:bodyPr>
          <a:lstStyle/>
          <a:p>
            <a:r>
              <a:rPr lang="en-GB" b="1" dirty="0" smtClean="0"/>
              <a:t>Basic message flow</a:t>
            </a:r>
            <a:endParaRPr lang="en-US" b="1" dirty="0"/>
          </a:p>
        </p:txBody>
      </p:sp>
      <p:sp>
        <p:nvSpPr>
          <p:cNvPr id="15" name="Rounded Rectangle 14"/>
          <p:cNvSpPr/>
          <p:nvPr/>
        </p:nvSpPr>
        <p:spPr>
          <a:xfrm>
            <a:off x="762000" y="1268760"/>
            <a:ext cx="1649760" cy="5040560"/>
          </a:xfrm>
          <a:prstGeom prst="roundRect">
            <a:avLst/>
          </a:prstGeom>
          <a:solidFill>
            <a:srgbClr val="0070C0"/>
          </a:solidFill>
          <a:ln>
            <a:solidFill>
              <a:srgbClr val="0825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Media stream consumer</a:t>
            </a:r>
            <a:endParaRPr lang="en-US" sz="2000" b="1" dirty="0"/>
          </a:p>
        </p:txBody>
      </p:sp>
      <p:sp>
        <p:nvSpPr>
          <p:cNvPr id="16" name="Rounded Rectangle 15"/>
          <p:cNvSpPr/>
          <p:nvPr/>
        </p:nvSpPr>
        <p:spPr>
          <a:xfrm>
            <a:off x="6732240" y="1268760"/>
            <a:ext cx="1649760" cy="4979640"/>
          </a:xfrm>
          <a:prstGeom prst="roundRect">
            <a:avLst/>
          </a:prstGeom>
          <a:solidFill>
            <a:srgbClr val="0070C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Media stream provider</a:t>
            </a:r>
            <a:endParaRPr lang="en-US" sz="2000" b="1" dirty="0"/>
          </a:p>
        </p:txBody>
      </p:sp>
      <p:cxnSp>
        <p:nvCxnSpPr>
          <p:cNvPr id="18" name="Straight Arrow Connector 17"/>
          <p:cNvCxnSpPr/>
          <p:nvPr/>
        </p:nvCxnSpPr>
        <p:spPr>
          <a:xfrm>
            <a:off x="2411760" y="1988840"/>
            <a:ext cx="4320480" cy="1588"/>
          </a:xfrm>
          <a:prstGeom prst="straightConnector1">
            <a:avLst/>
          </a:prstGeom>
          <a:ln w="76200" cmpd="sng">
            <a:solidFill>
              <a:srgbClr val="00B0F0"/>
            </a:solidFill>
            <a:prstDash val="dash"/>
            <a:tailEnd type="triangle" w="lg" len="lg"/>
          </a:ln>
          <a:effectLst>
            <a:outerShdw blurRad="76200" dir="13500000" sy="23000" kx="1200000" algn="b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362200" y="1524000"/>
            <a:ext cx="4125416" cy="381000"/>
          </a:xfrm>
          <a:prstGeom prst="rect">
            <a:avLst/>
          </a:prstGeom>
          <a:noFill/>
        </p:spPr>
        <p:txBody>
          <a:bodyPr wrap="square" rtlCol="0">
            <a:spAutoFit/>
          </a:bodyPr>
          <a:lstStyle/>
          <a:p>
            <a:r>
              <a:rPr lang="en-GB" b="1" dirty="0" smtClean="0"/>
              <a:t>Consumer capability advertisement</a:t>
            </a:r>
            <a:endParaRPr lang="en-US" b="1" dirty="0"/>
          </a:p>
        </p:txBody>
      </p:sp>
      <p:sp>
        <p:nvSpPr>
          <p:cNvPr id="21" name="TextBox 20"/>
          <p:cNvSpPr txBox="1"/>
          <p:nvPr/>
        </p:nvSpPr>
        <p:spPr>
          <a:xfrm>
            <a:off x="2590800" y="3048000"/>
            <a:ext cx="3937992" cy="369332"/>
          </a:xfrm>
          <a:prstGeom prst="rect">
            <a:avLst/>
          </a:prstGeom>
          <a:noFill/>
        </p:spPr>
        <p:txBody>
          <a:bodyPr wrap="square" rtlCol="0">
            <a:spAutoFit/>
          </a:bodyPr>
          <a:lstStyle/>
          <a:p>
            <a:r>
              <a:rPr lang="en-GB" b="1" dirty="0" smtClean="0"/>
              <a:t>Media capture advertisement</a:t>
            </a:r>
            <a:endParaRPr lang="en-US" b="1" dirty="0"/>
          </a:p>
        </p:txBody>
      </p:sp>
      <p:cxnSp>
        <p:nvCxnSpPr>
          <p:cNvPr id="22" name="Straight Arrow Connector 21"/>
          <p:cNvCxnSpPr/>
          <p:nvPr/>
        </p:nvCxnSpPr>
        <p:spPr>
          <a:xfrm>
            <a:off x="2411760" y="4869160"/>
            <a:ext cx="4320480" cy="1588"/>
          </a:xfrm>
          <a:prstGeom prst="straightConnector1">
            <a:avLst/>
          </a:prstGeom>
          <a:ln w="76200" cap="sq" cmpd="sng">
            <a:solidFill>
              <a:srgbClr val="00B0F0"/>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a:off x="2411760" y="3429000"/>
            <a:ext cx="4320480" cy="1588"/>
          </a:xfrm>
          <a:prstGeom prst="straightConnector1">
            <a:avLst/>
          </a:prstGeom>
          <a:ln w="76200" cmpd="sng">
            <a:solidFill>
              <a:srgbClr val="00B0F0"/>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438400" y="4267200"/>
            <a:ext cx="4392488" cy="369332"/>
          </a:xfrm>
          <a:prstGeom prst="rect">
            <a:avLst/>
          </a:prstGeom>
          <a:noFill/>
        </p:spPr>
        <p:txBody>
          <a:bodyPr wrap="square" rtlCol="0">
            <a:spAutoFit/>
          </a:bodyPr>
          <a:lstStyle/>
          <a:p>
            <a:r>
              <a:rPr lang="en-GB" b="1" dirty="0" smtClean="0"/>
              <a:t>Consumer configuration of provider streams</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7772400" cy="1066800"/>
          </a:xfrm>
        </p:spPr>
        <p:txBody>
          <a:bodyPr>
            <a:normAutofit fontScale="90000"/>
          </a:bodyPr>
          <a:lstStyle/>
          <a:p>
            <a:r>
              <a:rPr lang="en-GB" b="1" dirty="0" smtClean="0"/>
              <a:t>Capabilities </a:t>
            </a:r>
            <a:r>
              <a:rPr lang="en-GB" sz="4000" dirty="0" smtClean="0"/>
              <a:t>S</a:t>
            </a:r>
            <a:r>
              <a:rPr lang="en-GB" sz="4000" b="1" dirty="0" smtClean="0"/>
              <a:t>ent</a:t>
            </a:r>
            <a:r>
              <a:rPr lang="en-GB" b="1" dirty="0" smtClean="0"/>
              <a:t> by Consumer</a:t>
            </a:r>
            <a:endParaRPr lang="en-US" b="1" dirty="0"/>
          </a:p>
        </p:txBody>
      </p:sp>
      <p:sp>
        <p:nvSpPr>
          <p:cNvPr id="4" name="Rounded Rectangle 3"/>
          <p:cNvSpPr/>
          <p:nvPr/>
        </p:nvSpPr>
        <p:spPr>
          <a:xfrm>
            <a:off x="3851920" y="1628800"/>
            <a:ext cx="1440160" cy="4680520"/>
          </a:xfrm>
          <a:prstGeom prst="roundRect">
            <a:avLst/>
          </a:prstGeom>
          <a:solidFill>
            <a:srgbClr val="0070C0"/>
          </a:solidFill>
          <a:ln>
            <a:solidFill>
              <a:srgbClr val="0825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consumer</a:t>
            </a:r>
            <a:endParaRPr lang="en-US" b="1" dirty="0"/>
          </a:p>
        </p:txBody>
      </p:sp>
      <p:cxnSp>
        <p:nvCxnSpPr>
          <p:cNvPr id="6" name="Straight Arrow Connector 5"/>
          <p:cNvCxnSpPr/>
          <p:nvPr/>
        </p:nvCxnSpPr>
        <p:spPr>
          <a:xfrm>
            <a:off x="533400" y="2667000"/>
            <a:ext cx="3318520" cy="4350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292080" y="3910608"/>
            <a:ext cx="3600400" cy="158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15880" y="3429000"/>
            <a:ext cx="4690120" cy="369332"/>
          </a:xfrm>
          <a:prstGeom prst="rect">
            <a:avLst/>
          </a:prstGeom>
          <a:noFill/>
        </p:spPr>
        <p:txBody>
          <a:bodyPr wrap="square" rtlCol="0">
            <a:spAutoFit/>
          </a:bodyPr>
          <a:lstStyle/>
          <a:p>
            <a:r>
              <a:rPr lang="en-GB" b="1" dirty="0" smtClean="0"/>
              <a:t>Consumer capability advertisement</a:t>
            </a:r>
            <a:endParaRPr lang="en-US" b="1" dirty="0"/>
          </a:p>
        </p:txBody>
      </p:sp>
      <p:cxnSp>
        <p:nvCxnSpPr>
          <p:cNvPr id="10" name="Straight Arrow Connector 9"/>
          <p:cNvCxnSpPr/>
          <p:nvPr/>
        </p:nvCxnSpPr>
        <p:spPr>
          <a:xfrm flipV="1">
            <a:off x="533400" y="4141173"/>
            <a:ext cx="3308792" cy="49827"/>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09600" y="2259360"/>
            <a:ext cx="3048000" cy="461665"/>
          </a:xfrm>
          <a:prstGeom prst="rect">
            <a:avLst/>
          </a:prstGeom>
          <a:noFill/>
        </p:spPr>
        <p:txBody>
          <a:bodyPr wrap="square" rtlCol="0">
            <a:spAutoFit/>
          </a:bodyPr>
          <a:lstStyle/>
          <a:p>
            <a:r>
              <a:rPr lang="en-GB" sz="2400" b="1" dirty="0" smtClean="0"/>
              <a:t>Physical factors </a:t>
            </a:r>
            <a:endParaRPr lang="en-US" sz="2400" b="1" dirty="0"/>
          </a:p>
        </p:txBody>
      </p:sp>
      <p:sp>
        <p:nvSpPr>
          <p:cNvPr id="12" name="TextBox 11"/>
          <p:cNvSpPr txBox="1"/>
          <p:nvPr/>
        </p:nvSpPr>
        <p:spPr>
          <a:xfrm>
            <a:off x="685800" y="3766592"/>
            <a:ext cx="3094112" cy="461665"/>
          </a:xfrm>
          <a:prstGeom prst="rect">
            <a:avLst/>
          </a:prstGeom>
          <a:noFill/>
        </p:spPr>
        <p:txBody>
          <a:bodyPr wrap="square" rtlCol="0">
            <a:spAutoFit/>
          </a:bodyPr>
          <a:lstStyle/>
          <a:p>
            <a:r>
              <a:rPr lang="en-GB" sz="2400" b="1" dirty="0" smtClean="0"/>
              <a:t>User preferences</a:t>
            </a:r>
            <a:endParaRPr lang="en-US" sz="2400" b="1" dirty="0"/>
          </a:p>
        </p:txBody>
      </p:sp>
      <p:sp>
        <p:nvSpPr>
          <p:cNvPr id="13" name="TextBox 12"/>
          <p:cNvSpPr txBox="1"/>
          <p:nvPr/>
        </p:nvSpPr>
        <p:spPr>
          <a:xfrm>
            <a:off x="914400" y="2819400"/>
            <a:ext cx="2743200" cy="338554"/>
          </a:xfrm>
          <a:prstGeom prst="rect">
            <a:avLst/>
          </a:prstGeom>
          <a:noFill/>
        </p:spPr>
        <p:txBody>
          <a:bodyPr wrap="square" rtlCol="0">
            <a:spAutoFit/>
          </a:bodyPr>
          <a:lstStyle/>
          <a:p>
            <a:r>
              <a:rPr lang="en-GB" sz="1600" b="1" dirty="0" smtClean="0"/>
              <a:t>e.g. number of screens</a:t>
            </a:r>
            <a:endParaRPr lang="en-US" sz="1600" b="1" dirty="0"/>
          </a:p>
        </p:txBody>
      </p:sp>
      <p:cxnSp>
        <p:nvCxnSpPr>
          <p:cNvPr id="14" name="Straight Arrow Connector 13"/>
          <p:cNvCxnSpPr/>
          <p:nvPr/>
        </p:nvCxnSpPr>
        <p:spPr>
          <a:xfrm>
            <a:off x="533400" y="5562600"/>
            <a:ext cx="3318520" cy="2822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7200" y="4876800"/>
            <a:ext cx="3470920" cy="461665"/>
          </a:xfrm>
          <a:prstGeom prst="rect">
            <a:avLst/>
          </a:prstGeom>
          <a:noFill/>
        </p:spPr>
        <p:txBody>
          <a:bodyPr wrap="square" rtlCol="0">
            <a:spAutoFit/>
          </a:bodyPr>
          <a:lstStyle/>
          <a:p>
            <a:r>
              <a:rPr lang="en-GB" sz="2400" b="1" dirty="0" smtClean="0"/>
              <a:t>Software limitations</a:t>
            </a:r>
            <a:endParaRPr lang="en-US" sz="2400" b="1" dirty="0"/>
          </a:p>
        </p:txBody>
      </p:sp>
      <p:sp>
        <p:nvSpPr>
          <p:cNvPr id="17" name="TextBox 16"/>
          <p:cNvSpPr txBox="1"/>
          <p:nvPr/>
        </p:nvSpPr>
        <p:spPr>
          <a:xfrm>
            <a:off x="0" y="5638800"/>
            <a:ext cx="3779912" cy="338554"/>
          </a:xfrm>
          <a:prstGeom prst="rect">
            <a:avLst/>
          </a:prstGeom>
          <a:noFill/>
        </p:spPr>
        <p:txBody>
          <a:bodyPr wrap="square" rtlCol="0">
            <a:spAutoFit/>
          </a:bodyPr>
          <a:lstStyle/>
          <a:p>
            <a:r>
              <a:rPr lang="en-GB" sz="1600" b="1" dirty="0" smtClean="0"/>
              <a:t>e.g. media capture attributes known</a:t>
            </a:r>
            <a:endParaRPr lang="en-US" sz="16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7315200" cy="868362"/>
          </a:xfrm>
        </p:spPr>
        <p:txBody>
          <a:bodyPr>
            <a:normAutofit/>
          </a:bodyPr>
          <a:lstStyle/>
          <a:p>
            <a:r>
              <a:rPr lang="en-GB" sz="3600" b="1" dirty="0" smtClean="0"/>
              <a:t> Advertisement Sent by Provider</a:t>
            </a:r>
            <a:endParaRPr lang="en-US" sz="3600" b="1" dirty="0"/>
          </a:p>
        </p:txBody>
      </p:sp>
      <p:sp>
        <p:nvSpPr>
          <p:cNvPr id="4" name="Rounded Rectangle 3"/>
          <p:cNvSpPr/>
          <p:nvPr/>
        </p:nvSpPr>
        <p:spPr>
          <a:xfrm>
            <a:off x="3962400" y="1600200"/>
            <a:ext cx="1440160" cy="468052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provider</a:t>
            </a:r>
            <a:endParaRPr lang="en-US" b="1" dirty="0"/>
          </a:p>
        </p:txBody>
      </p:sp>
      <p:sp>
        <p:nvSpPr>
          <p:cNvPr id="8" name="TextBox 7"/>
          <p:cNvSpPr txBox="1"/>
          <p:nvPr/>
        </p:nvSpPr>
        <p:spPr>
          <a:xfrm>
            <a:off x="5516488" y="3429000"/>
            <a:ext cx="3779912" cy="369332"/>
          </a:xfrm>
          <a:prstGeom prst="rect">
            <a:avLst/>
          </a:prstGeom>
          <a:noFill/>
        </p:spPr>
        <p:txBody>
          <a:bodyPr wrap="square" rtlCol="0">
            <a:spAutoFit/>
          </a:bodyPr>
          <a:lstStyle/>
          <a:p>
            <a:r>
              <a:rPr lang="en-GB" b="1" dirty="0" smtClean="0"/>
              <a:t>Media capture advertisement</a:t>
            </a:r>
            <a:endParaRPr lang="en-US" b="1" dirty="0"/>
          </a:p>
        </p:txBody>
      </p:sp>
      <p:cxnSp>
        <p:nvCxnSpPr>
          <p:cNvPr id="10" name="Straight Arrow Connector 9"/>
          <p:cNvCxnSpPr/>
          <p:nvPr/>
        </p:nvCxnSpPr>
        <p:spPr>
          <a:xfrm>
            <a:off x="251520" y="2708920"/>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520" y="414749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0" y="2276872"/>
            <a:ext cx="4343400" cy="369332"/>
          </a:xfrm>
          <a:prstGeom prst="rect">
            <a:avLst/>
          </a:prstGeom>
          <a:noFill/>
        </p:spPr>
        <p:txBody>
          <a:bodyPr wrap="square" rtlCol="0">
            <a:spAutoFit/>
          </a:bodyPr>
          <a:lstStyle/>
          <a:p>
            <a:r>
              <a:rPr lang="en-GB" b="1" dirty="0" smtClean="0"/>
              <a:t>Consumer</a:t>
            </a:r>
            <a:r>
              <a:rPr lang="en-GB" dirty="0" smtClean="0"/>
              <a:t> </a:t>
            </a:r>
            <a:r>
              <a:rPr lang="en-GB" b="1" dirty="0" smtClean="0"/>
              <a:t>capability</a:t>
            </a:r>
            <a:r>
              <a:rPr lang="en-GB" dirty="0" smtClean="0"/>
              <a:t> </a:t>
            </a:r>
            <a:r>
              <a:rPr lang="en-GB" b="1" dirty="0" smtClean="0"/>
              <a:t>advertisement</a:t>
            </a:r>
            <a:endParaRPr lang="en-US" b="1" dirty="0"/>
          </a:p>
        </p:txBody>
      </p:sp>
      <p:sp>
        <p:nvSpPr>
          <p:cNvPr id="14" name="TextBox 13"/>
          <p:cNvSpPr txBox="1"/>
          <p:nvPr/>
        </p:nvSpPr>
        <p:spPr>
          <a:xfrm>
            <a:off x="0" y="3657600"/>
            <a:ext cx="3851920" cy="369332"/>
          </a:xfrm>
          <a:prstGeom prst="rect">
            <a:avLst/>
          </a:prstGeom>
          <a:noFill/>
        </p:spPr>
        <p:txBody>
          <a:bodyPr wrap="square" rtlCol="0">
            <a:spAutoFit/>
          </a:bodyPr>
          <a:lstStyle/>
          <a:p>
            <a:r>
              <a:rPr lang="en-GB" b="1" dirty="0" smtClean="0"/>
              <a:t>Provider’s fixed characteristics</a:t>
            </a:r>
            <a:endParaRPr lang="en-US" b="1" dirty="0"/>
          </a:p>
        </p:txBody>
      </p:sp>
      <p:cxnSp>
        <p:nvCxnSpPr>
          <p:cNvPr id="18" name="Straight Arrow Connector 17"/>
          <p:cNvCxnSpPr/>
          <p:nvPr/>
        </p:nvCxnSpPr>
        <p:spPr>
          <a:xfrm>
            <a:off x="251520" y="558765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1000" y="5105400"/>
            <a:ext cx="2404120" cy="369332"/>
          </a:xfrm>
          <a:prstGeom prst="rect">
            <a:avLst/>
          </a:prstGeom>
          <a:noFill/>
        </p:spPr>
        <p:txBody>
          <a:bodyPr wrap="square" rtlCol="0">
            <a:spAutoFit/>
          </a:bodyPr>
          <a:lstStyle/>
          <a:p>
            <a:r>
              <a:rPr lang="en-GB" b="1" dirty="0" smtClean="0"/>
              <a:t>Dynamic factors</a:t>
            </a:r>
            <a:endParaRPr lang="en-US" b="1" dirty="0"/>
          </a:p>
        </p:txBody>
      </p:sp>
      <p:sp>
        <p:nvSpPr>
          <p:cNvPr id="20" name="TextBox 19"/>
          <p:cNvSpPr txBox="1"/>
          <p:nvPr/>
        </p:nvSpPr>
        <p:spPr>
          <a:xfrm>
            <a:off x="533400" y="4149080"/>
            <a:ext cx="3318520" cy="338554"/>
          </a:xfrm>
          <a:prstGeom prst="rect">
            <a:avLst/>
          </a:prstGeom>
          <a:noFill/>
        </p:spPr>
        <p:txBody>
          <a:bodyPr wrap="square" rtlCol="0">
            <a:spAutoFit/>
          </a:bodyPr>
          <a:lstStyle/>
          <a:p>
            <a:r>
              <a:rPr lang="en-GB" sz="1600" b="1" dirty="0" smtClean="0"/>
              <a:t>e.g. number of cameras</a:t>
            </a:r>
            <a:endParaRPr lang="en-US" sz="1600" b="1" dirty="0"/>
          </a:p>
        </p:txBody>
      </p:sp>
      <p:sp>
        <p:nvSpPr>
          <p:cNvPr id="21" name="TextBox 20"/>
          <p:cNvSpPr txBox="1"/>
          <p:nvPr/>
        </p:nvSpPr>
        <p:spPr>
          <a:xfrm>
            <a:off x="179512" y="5600273"/>
            <a:ext cx="3672408" cy="338554"/>
          </a:xfrm>
          <a:prstGeom prst="rect">
            <a:avLst/>
          </a:prstGeom>
          <a:noFill/>
        </p:spPr>
        <p:txBody>
          <a:bodyPr wrap="square" rtlCol="0">
            <a:spAutoFit/>
          </a:bodyPr>
          <a:lstStyle/>
          <a:p>
            <a:r>
              <a:rPr lang="en-GB" sz="1600" b="1" dirty="0" smtClean="0"/>
              <a:t>e.g. whether presentation source present</a:t>
            </a:r>
            <a:endParaRPr lang="en-US" sz="1600" b="1" dirty="0"/>
          </a:p>
        </p:txBody>
      </p:sp>
      <p:cxnSp>
        <p:nvCxnSpPr>
          <p:cNvPr id="15" name="Straight Arrow Connector 14"/>
          <p:cNvCxnSpPr/>
          <p:nvPr/>
        </p:nvCxnSpPr>
        <p:spPr>
          <a:xfrm>
            <a:off x="5486400" y="3810000"/>
            <a:ext cx="3406080" cy="52636"/>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8686800" cy="868362"/>
          </a:xfrm>
        </p:spPr>
        <p:txBody>
          <a:bodyPr>
            <a:normAutofit/>
          </a:bodyPr>
          <a:lstStyle/>
          <a:p>
            <a:r>
              <a:rPr lang="en-GB" sz="3200" b="1" dirty="0" smtClean="0"/>
              <a:t>  Configure Msg </a:t>
            </a:r>
            <a:r>
              <a:rPr lang="en-GB" sz="3200" dirty="0" smtClean="0"/>
              <a:t>S</a:t>
            </a:r>
            <a:r>
              <a:rPr lang="en-GB" sz="3200" b="1" dirty="0" smtClean="0"/>
              <a:t>ent by Consumer</a:t>
            </a:r>
            <a:endParaRPr lang="en-US" sz="3200" b="1" dirty="0"/>
          </a:p>
        </p:txBody>
      </p:sp>
      <p:sp>
        <p:nvSpPr>
          <p:cNvPr id="4" name="Rounded Rectangle 3"/>
          <p:cNvSpPr/>
          <p:nvPr/>
        </p:nvSpPr>
        <p:spPr>
          <a:xfrm>
            <a:off x="3851920" y="1628800"/>
            <a:ext cx="1440160" cy="468052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consumer</a:t>
            </a:r>
            <a:endParaRPr lang="en-US" b="1" dirty="0"/>
          </a:p>
        </p:txBody>
      </p:sp>
      <p:sp>
        <p:nvSpPr>
          <p:cNvPr id="8" name="TextBox 7"/>
          <p:cNvSpPr txBox="1"/>
          <p:nvPr/>
        </p:nvSpPr>
        <p:spPr>
          <a:xfrm>
            <a:off x="5522640" y="3635732"/>
            <a:ext cx="3240360" cy="369332"/>
          </a:xfrm>
          <a:prstGeom prst="rect">
            <a:avLst/>
          </a:prstGeom>
          <a:noFill/>
        </p:spPr>
        <p:txBody>
          <a:bodyPr wrap="square" rtlCol="0">
            <a:spAutoFit/>
          </a:bodyPr>
          <a:lstStyle/>
          <a:p>
            <a:r>
              <a:rPr lang="en-GB" b="1" dirty="0" smtClean="0"/>
              <a:t>Stream configure message</a:t>
            </a:r>
            <a:endParaRPr lang="en-US" b="1" dirty="0"/>
          </a:p>
        </p:txBody>
      </p:sp>
      <p:cxnSp>
        <p:nvCxnSpPr>
          <p:cNvPr id="10" name="Straight Arrow Connector 9"/>
          <p:cNvCxnSpPr/>
          <p:nvPr/>
        </p:nvCxnSpPr>
        <p:spPr>
          <a:xfrm>
            <a:off x="251520" y="2708920"/>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520" y="414749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04800" y="1905000"/>
            <a:ext cx="3638778" cy="369332"/>
          </a:xfrm>
          <a:prstGeom prst="rect">
            <a:avLst/>
          </a:prstGeom>
          <a:noFill/>
        </p:spPr>
        <p:txBody>
          <a:bodyPr wrap="square" rtlCol="0">
            <a:spAutoFit/>
          </a:bodyPr>
          <a:lstStyle/>
          <a:p>
            <a:r>
              <a:rPr lang="en-GB" b="1" dirty="0" smtClean="0"/>
              <a:t>Provider capture advertisement</a:t>
            </a:r>
            <a:endParaRPr lang="en-US" b="1" dirty="0"/>
          </a:p>
        </p:txBody>
      </p:sp>
      <p:sp>
        <p:nvSpPr>
          <p:cNvPr id="14" name="TextBox 13"/>
          <p:cNvSpPr txBox="1"/>
          <p:nvPr/>
        </p:nvSpPr>
        <p:spPr>
          <a:xfrm>
            <a:off x="0" y="3505200"/>
            <a:ext cx="3851920" cy="369332"/>
          </a:xfrm>
          <a:prstGeom prst="rect">
            <a:avLst/>
          </a:prstGeom>
          <a:noFill/>
        </p:spPr>
        <p:txBody>
          <a:bodyPr wrap="square" rtlCol="0">
            <a:spAutoFit/>
          </a:bodyPr>
          <a:lstStyle/>
          <a:p>
            <a:r>
              <a:rPr lang="en-GB" b="1" dirty="0" smtClean="0"/>
              <a:t>Consumer’s fixed characteristics</a:t>
            </a:r>
            <a:endParaRPr lang="en-US" b="1" dirty="0"/>
          </a:p>
        </p:txBody>
      </p:sp>
      <p:cxnSp>
        <p:nvCxnSpPr>
          <p:cNvPr id="18" name="Straight Arrow Connector 17"/>
          <p:cNvCxnSpPr/>
          <p:nvPr/>
        </p:nvCxnSpPr>
        <p:spPr>
          <a:xfrm>
            <a:off x="251520" y="558765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28600" y="5105400"/>
            <a:ext cx="2937520" cy="369332"/>
          </a:xfrm>
          <a:prstGeom prst="rect">
            <a:avLst/>
          </a:prstGeom>
          <a:noFill/>
        </p:spPr>
        <p:txBody>
          <a:bodyPr wrap="square" rtlCol="0">
            <a:spAutoFit/>
          </a:bodyPr>
          <a:lstStyle/>
          <a:p>
            <a:r>
              <a:rPr lang="en-GB" b="1" dirty="0" smtClean="0"/>
              <a:t>Dynamic factors</a:t>
            </a:r>
            <a:endParaRPr lang="en-US" b="1" dirty="0"/>
          </a:p>
        </p:txBody>
      </p:sp>
      <p:sp>
        <p:nvSpPr>
          <p:cNvPr id="20" name="TextBox 19"/>
          <p:cNvSpPr txBox="1"/>
          <p:nvPr/>
        </p:nvSpPr>
        <p:spPr>
          <a:xfrm>
            <a:off x="533400" y="4160113"/>
            <a:ext cx="3318520" cy="307777"/>
          </a:xfrm>
          <a:prstGeom prst="rect">
            <a:avLst/>
          </a:prstGeom>
          <a:noFill/>
        </p:spPr>
        <p:txBody>
          <a:bodyPr wrap="square" rtlCol="0">
            <a:spAutoFit/>
          </a:bodyPr>
          <a:lstStyle/>
          <a:p>
            <a:r>
              <a:rPr lang="en-GB" sz="1400" b="1" dirty="0" smtClean="0"/>
              <a:t>e.g. number of screens</a:t>
            </a:r>
            <a:endParaRPr lang="en-US" sz="1400" b="1" dirty="0"/>
          </a:p>
        </p:txBody>
      </p:sp>
      <p:sp>
        <p:nvSpPr>
          <p:cNvPr id="21" name="TextBox 20"/>
          <p:cNvSpPr txBox="1"/>
          <p:nvPr/>
        </p:nvSpPr>
        <p:spPr>
          <a:xfrm>
            <a:off x="457200" y="5791200"/>
            <a:ext cx="3394720" cy="307777"/>
          </a:xfrm>
          <a:prstGeom prst="rect">
            <a:avLst/>
          </a:prstGeom>
          <a:noFill/>
        </p:spPr>
        <p:txBody>
          <a:bodyPr wrap="square" rtlCol="0">
            <a:spAutoFit/>
          </a:bodyPr>
          <a:lstStyle/>
          <a:p>
            <a:r>
              <a:rPr lang="en-GB" sz="1400" b="1" dirty="0" smtClean="0"/>
              <a:t>e.g. change of user preferences</a:t>
            </a:r>
            <a:endParaRPr lang="en-US" sz="1400" b="1" dirty="0"/>
          </a:p>
        </p:txBody>
      </p:sp>
      <p:sp>
        <p:nvSpPr>
          <p:cNvPr id="15" name="TextBox 14"/>
          <p:cNvSpPr txBox="1"/>
          <p:nvPr/>
        </p:nvSpPr>
        <p:spPr>
          <a:xfrm>
            <a:off x="0" y="2708920"/>
            <a:ext cx="3887416" cy="307777"/>
          </a:xfrm>
          <a:prstGeom prst="rect">
            <a:avLst/>
          </a:prstGeom>
          <a:noFill/>
        </p:spPr>
        <p:txBody>
          <a:bodyPr wrap="square" rtlCol="0">
            <a:spAutoFit/>
          </a:bodyPr>
          <a:lstStyle/>
          <a:p>
            <a:r>
              <a:rPr lang="en-GB" sz="1400" b="1" dirty="0" smtClean="0"/>
              <a:t>simultaneous transmission set + encoding groups</a:t>
            </a:r>
            <a:endParaRPr lang="en-US" sz="1400" b="1" dirty="0"/>
          </a:p>
        </p:txBody>
      </p:sp>
      <p:cxnSp>
        <p:nvCxnSpPr>
          <p:cNvPr id="24" name="Straight Arrow Connector 23"/>
          <p:cNvCxnSpPr/>
          <p:nvPr/>
        </p:nvCxnSpPr>
        <p:spPr>
          <a:xfrm>
            <a:off x="5292080" y="4005064"/>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9"/>
          <p:cNvPicPr>
            <a:picLocks noChangeAspect="1" noChangeArrowheads="1"/>
          </p:cNvPicPr>
          <p:nvPr/>
        </p:nvPicPr>
        <p:blipFill>
          <a:blip r:embed="rId3" cstate="print">
            <a:clrChange>
              <a:clrFrom>
                <a:srgbClr val="000000"/>
              </a:clrFrom>
              <a:clrTo>
                <a:srgbClr val="000000">
                  <a:alpha val="0"/>
                </a:srgbClr>
              </a:clrTo>
            </a:clrChange>
            <a:duotone>
              <a:prstClr val="black"/>
              <a:schemeClr val="tx2">
                <a:tint val="45000"/>
                <a:satMod val="400000"/>
              </a:schemeClr>
            </a:duotone>
          </a:blip>
          <a:srcRect/>
          <a:stretch>
            <a:fillRect/>
          </a:stretch>
        </p:blipFill>
        <p:spPr bwMode="auto">
          <a:xfrm rot="21444825" flipH="1">
            <a:off x="3288476" y="3906981"/>
            <a:ext cx="1057894" cy="1021278"/>
          </a:xfrm>
          <a:prstGeom prst="rect">
            <a:avLst/>
          </a:prstGeom>
          <a:noFill/>
        </p:spPr>
      </p:pic>
      <p:sp>
        <p:nvSpPr>
          <p:cNvPr id="39" name="Text Box 42"/>
          <p:cNvSpPr txBox="1">
            <a:spLocks noChangeArrowheads="1"/>
          </p:cNvSpPr>
          <p:nvPr/>
        </p:nvSpPr>
        <p:spPr bwMode="auto">
          <a:xfrm rot="185511">
            <a:off x="3793300" y="4350990"/>
            <a:ext cx="284163" cy="359923"/>
          </a:xfrm>
          <a:prstGeom prst="rect">
            <a:avLst/>
          </a:prstGeom>
          <a:noFill/>
          <a:ln w="9525">
            <a:noFill/>
            <a:miter lim="800000"/>
            <a:headEnd/>
            <a:tailEnd/>
          </a:ln>
        </p:spPr>
        <p:txBody>
          <a:bodyPr lIns="82124" tIns="41061" rIns="82124" bIns="41061">
            <a:spAutoFit/>
          </a:bodyPr>
          <a:lstStyle/>
          <a:p>
            <a:pPr algn="ctr" defTabSz="814388"/>
            <a:r>
              <a:rPr lang="en-US" b="1" dirty="0">
                <a:solidFill>
                  <a:srgbClr val="08252E"/>
                </a:solidFill>
                <a:latin typeface="Verdana" pitchFamily="34" charset="0"/>
              </a:rPr>
              <a:t>R</a:t>
            </a:r>
          </a:p>
        </p:txBody>
      </p:sp>
      <p:pic>
        <p:nvPicPr>
          <p:cNvPr id="55" name="Picture 9"/>
          <p:cNvPicPr>
            <a:picLocks noChangeAspect="1" noChangeArrowheads="1"/>
          </p:cNvPicPr>
          <p:nvPr/>
        </p:nvPicPr>
        <p:blipFill>
          <a:blip r:embed="rId3" cstate="print">
            <a:clrChange>
              <a:clrFrom>
                <a:srgbClr val="000000"/>
              </a:clrFrom>
              <a:clrTo>
                <a:srgbClr val="000000">
                  <a:alpha val="0"/>
                </a:srgbClr>
              </a:clrTo>
            </a:clrChange>
            <a:duotone>
              <a:prstClr val="black"/>
              <a:schemeClr val="tx2">
                <a:tint val="45000"/>
                <a:satMod val="400000"/>
              </a:schemeClr>
            </a:duotone>
          </a:blip>
          <a:srcRect/>
          <a:stretch>
            <a:fillRect/>
          </a:stretch>
        </p:blipFill>
        <p:spPr bwMode="auto">
          <a:xfrm rot="21097896" flipH="1">
            <a:off x="2357896" y="4211110"/>
            <a:ext cx="1084035" cy="1155865"/>
          </a:xfrm>
          <a:prstGeom prst="rect">
            <a:avLst/>
          </a:prstGeom>
          <a:noFill/>
        </p:spPr>
      </p:pic>
      <p:pic>
        <p:nvPicPr>
          <p:cNvPr id="45" name="Picture 7"/>
          <p:cNvPicPr>
            <a:picLocks noChangeAspect="1" noChangeArrowheads="1"/>
          </p:cNvPicPr>
          <p:nvPr/>
        </p:nvPicPr>
        <p:blipFill>
          <a:blip r:embed="rId4" cstate="print">
            <a:clrChange>
              <a:clrFrom>
                <a:srgbClr val="000000"/>
              </a:clrFrom>
              <a:clrTo>
                <a:srgbClr val="000000">
                  <a:alpha val="0"/>
                </a:srgbClr>
              </a:clrTo>
            </a:clrChange>
            <a:duotone>
              <a:prstClr val="black"/>
              <a:schemeClr val="accent5">
                <a:tint val="45000"/>
                <a:satMod val="400000"/>
              </a:schemeClr>
            </a:duotone>
          </a:blip>
          <a:srcRect/>
          <a:stretch>
            <a:fillRect/>
          </a:stretch>
        </p:blipFill>
        <p:spPr bwMode="auto">
          <a:xfrm rot="21234998" flipH="1">
            <a:off x="1935678" y="3170711"/>
            <a:ext cx="1686296" cy="1140031"/>
          </a:xfrm>
          <a:prstGeom prst="rect">
            <a:avLst/>
          </a:prstGeom>
          <a:noFill/>
        </p:spPr>
      </p:pic>
      <p:sp>
        <p:nvSpPr>
          <p:cNvPr id="2" name="Title 1"/>
          <p:cNvSpPr>
            <a:spLocks noGrp="1"/>
          </p:cNvSpPr>
          <p:nvPr>
            <p:ph type="title"/>
          </p:nvPr>
        </p:nvSpPr>
        <p:spPr/>
        <p:txBody>
          <a:bodyPr/>
          <a:lstStyle/>
          <a:p>
            <a:r>
              <a:rPr lang="en-US" sz="4400" b="1" dirty="0" smtClean="0">
                <a:solidFill>
                  <a:srgbClr val="08252E"/>
                </a:solidFill>
              </a:rPr>
              <a:t>Multiple Media Streams</a:t>
            </a:r>
            <a:endParaRPr lang="en-US" sz="4400" b="1" dirty="0">
              <a:solidFill>
                <a:srgbClr val="08252E"/>
              </a:solidFill>
            </a:endParaRPr>
          </a:p>
        </p:txBody>
      </p:sp>
      <p:grpSp>
        <p:nvGrpSpPr>
          <p:cNvPr id="3" name="Group 3"/>
          <p:cNvGrpSpPr>
            <a:grpSpLocks/>
          </p:cNvGrpSpPr>
          <p:nvPr/>
        </p:nvGrpSpPr>
        <p:grpSpPr bwMode="auto">
          <a:xfrm>
            <a:off x="1371600" y="1828800"/>
            <a:ext cx="2667000" cy="1676400"/>
            <a:chOff x="816" y="912"/>
            <a:chExt cx="1680" cy="1056"/>
          </a:xfrm>
        </p:grpSpPr>
        <p:pic>
          <p:nvPicPr>
            <p:cNvPr id="5" name="Picture 4"/>
            <p:cNvPicPr>
              <a:picLocks noChangeAspect="1" noChangeArrowheads="1"/>
            </p:cNvPicPr>
            <p:nvPr/>
          </p:nvPicPr>
          <p:blipFill>
            <a:blip r:embed="rId5" cstate="print">
              <a:clrChange>
                <a:clrFrom>
                  <a:srgbClr val="000000"/>
                </a:clrFrom>
                <a:clrTo>
                  <a:srgbClr val="000000">
                    <a:alpha val="0"/>
                  </a:srgbClr>
                </a:clrTo>
              </a:clrChange>
            </a:blip>
            <a:srcRect/>
            <a:stretch>
              <a:fillRect/>
            </a:stretch>
          </p:blipFill>
          <p:spPr bwMode="auto">
            <a:xfrm>
              <a:off x="816" y="912"/>
              <a:ext cx="1680" cy="1056"/>
            </a:xfrm>
            <a:prstGeom prst="rect">
              <a:avLst/>
            </a:prstGeom>
            <a:noFill/>
            <a:ln w="9525">
              <a:noFill/>
              <a:miter lim="800000"/>
              <a:headEnd/>
              <a:tailEnd/>
            </a:ln>
          </p:spPr>
        </p:pic>
        <p:sp>
          <p:nvSpPr>
            <p:cNvPr id="6" name="Text Box 5"/>
            <p:cNvSpPr txBox="1">
              <a:spLocks noChangeArrowheads="1"/>
            </p:cNvSpPr>
            <p:nvPr/>
          </p:nvSpPr>
          <p:spPr bwMode="auto">
            <a:xfrm rot="185511">
              <a:off x="1498" y="1334"/>
              <a:ext cx="209"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C</a:t>
              </a:r>
            </a:p>
          </p:txBody>
        </p:sp>
        <p:sp>
          <p:nvSpPr>
            <p:cNvPr id="7" name="Text Box 6"/>
            <p:cNvSpPr txBox="1">
              <a:spLocks noChangeArrowheads="1"/>
            </p:cNvSpPr>
            <p:nvPr/>
          </p:nvSpPr>
          <p:spPr bwMode="auto">
            <a:xfrm rot="185511">
              <a:off x="1694" y="1261"/>
              <a:ext cx="209"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C</a:t>
              </a:r>
            </a:p>
          </p:txBody>
        </p:sp>
        <p:sp>
          <p:nvSpPr>
            <p:cNvPr id="8" name="Text Box 7"/>
            <p:cNvSpPr txBox="1">
              <a:spLocks noChangeArrowheads="1"/>
            </p:cNvSpPr>
            <p:nvPr/>
          </p:nvSpPr>
          <p:spPr bwMode="auto">
            <a:xfrm rot="185511">
              <a:off x="971" y="1633"/>
              <a:ext cx="197"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
          <p:nvSpPr>
            <p:cNvPr id="9" name="Text Box 8"/>
            <p:cNvSpPr txBox="1">
              <a:spLocks noChangeArrowheads="1"/>
            </p:cNvSpPr>
            <p:nvPr/>
          </p:nvSpPr>
          <p:spPr bwMode="auto">
            <a:xfrm rot="185511">
              <a:off x="1186" y="1489"/>
              <a:ext cx="197"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
          <p:nvSpPr>
            <p:cNvPr id="10" name="Text Box 9"/>
            <p:cNvSpPr txBox="1">
              <a:spLocks noChangeArrowheads="1"/>
            </p:cNvSpPr>
            <p:nvPr/>
          </p:nvSpPr>
          <p:spPr bwMode="auto">
            <a:xfrm rot="185511">
              <a:off x="2046" y="1164"/>
              <a:ext cx="179" cy="227"/>
            </a:xfrm>
            <a:prstGeom prst="rect">
              <a:avLst/>
            </a:prstGeom>
            <a:noFill/>
            <a:ln w="9525">
              <a:noFill/>
              <a:miter lim="800000"/>
              <a:headEnd/>
              <a:tailEnd/>
            </a:ln>
          </p:spPr>
          <p:txBody>
            <a:bodyPr lIns="82124" tIns="41061" rIns="82124" bIns="41061">
              <a:spAutoFit/>
            </a:bodyPr>
            <a:lstStyle/>
            <a:p>
              <a:pPr algn="ctr" defTabSz="814388"/>
              <a:r>
                <a:rPr lang="en-US" b="1" dirty="0">
                  <a:solidFill>
                    <a:srgbClr val="08252E"/>
                  </a:solidFill>
                  <a:latin typeface="Verdana" pitchFamily="34" charset="0"/>
                </a:rPr>
                <a:t>R</a:t>
              </a:r>
            </a:p>
          </p:txBody>
        </p:sp>
        <p:sp>
          <p:nvSpPr>
            <p:cNvPr id="11" name="Text Box 10"/>
            <p:cNvSpPr txBox="1">
              <a:spLocks noChangeArrowheads="1"/>
            </p:cNvSpPr>
            <p:nvPr/>
          </p:nvSpPr>
          <p:spPr bwMode="auto">
            <a:xfrm rot="185511">
              <a:off x="2188" y="1153"/>
              <a:ext cx="219"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R</a:t>
              </a:r>
            </a:p>
          </p:txBody>
        </p:sp>
      </p:grpSp>
      <p:sp>
        <p:nvSpPr>
          <p:cNvPr id="12" name="Line 11"/>
          <p:cNvSpPr>
            <a:spLocks noChangeShapeType="1"/>
          </p:cNvSpPr>
          <p:nvPr/>
        </p:nvSpPr>
        <p:spPr bwMode="auto">
          <a:xfrm flipV="1">
            <a:off x="4275116" y="3770890"/>
            <a:ext cx="2859232" cy="611105"/>
          </a:xfrm>
          <a:prstGeom prst="line">
            <a:avLst/>
          </a:prstGeom>
          <a:noFill/>
          <a:ln w="19050">
            <a:solidFill>
              <a:schemeClr val="tx2"/>
            </a:solidFill>
            <a:prstDash val="dash"/>
            <a:round/>
            <a:headEnd type="triangle"/>
            <a:tailEnd/>
          </a:ln>
        </p:spPr>
        <p:txBody>
          <a:bodyPr wrap="square" lIns="82124" tIns="41061" rIns="82124" bIns="41061" anchor="ctr">
            <a:spAutoFit/>
          </a:bodyPr>
          <a:lstStyle/>
          <a:p>
            <a:endParaRPr lang="en-US" dirty="0">
              <a:solidFill>
                <a:srgbClr val="08252E"/>
              </a:solidFill>
            </a:endParaRPr>
          </a:p>
        </p:txBody>
      </p:sp>
      <p:sp>
        <p:nvSpPr>
          <p:cNvPr id="13" name="Line 12"/>
          <p:cNvSpPr>
            <a:spLocks noChangeShapeType="1"/>
          </p:cNvSpPr>
          <p:nvPr/>
        </p:nvSpPr>
        <p:spPr bwMode="auto">
          <a:xfrm flipH="1">
            <a:off x="3515096" y="3348841"/>
            <a:ext cx="3598223" cy="47501"/>
          </a:xfrm>
          <a:prstGeom prst="line">
            <a:avLst/>
          </a:prstGeom>
          <a:noFill/>
          <a:ln w="28575">
            <a:solidFill>
              <a:schemeClr val="tx2"/>
            </a:solidFill>
            <a:prstDash val="dash"/>
            <a:round/>
            <a:headEnd w="med" len="lg"/>
            <a:tailEnd type="triangle"/>
          </a:ln>
        </p:spPr>
        <p:txBody>
          <a:bodyPr wrap="square" lIns="82124" tIns="41061" rIns="82124" bIns="41061" anchor="ctr">
            <a:spAutoFit/>
          </a:bodyPr>
          <a:lstStyle/>
          <a:p>
            <a:endParaRPr lang="en-US" dirty="0">
              <a:solidFill>
                <a:srgbClr val="08252E"/>
              </a:solidFill>
            </a:endParaRPr>
          </a:p>
        </p:txBody>
      </p:sp>
      <p:sp>
        <p:nvSpPr>
          <p:cNvPr id="14" name="Text Box 14"/>
          <p:cNvSpPr txBox="1">
            <a:spLocks noChangeArrowheads="1"/>
          </p:cNvSpPr>
          <p:nvPr/>
        </p:nvSpPr>
        <p:spPr bwMode="auto">
          <a:xfrm>
            <a:off x="383970" y="2559050"/>
            <a:ext cx="1005443" cy="359923"/>
          </a:xfrm>
          <a:prstGeom prst="rect">
            <a:avLst/>
          </a:prstGeom>
          <a:noFill/>
          <a:ln w="9525">
            <a:noFill/>
            <a:miter lim="800000"/>
            <a:headEnd/>
            <a:tailEnd/>
          </a:ln>
        </p:spPr>
        <p:txBody>
          <a:bodyPr wrap="square" lIns="82124" tIns="41061" rIns="82124" bIns="41061">
            <a:spAutoFit/>
          </a:bodyPr>
          <a:lstStyle/>
          <a:p>
            <a:pPr defTabSz="814388"/>
            <a:r>
              <a:rPr lang="en-US" b="1" dirty="0">
                <a:solidFill>
                  <a:srgbClr val="08252E"/>
                </a:solidFill>
              </a:rPr>
              <a:t>London</a:t>
            </a:r>
          </a:p>
        </p:txBody>
      </p:sp>
      <p:sp>
        <p:nvSpPr>
          <p:cNvPr id="15" name="Text Box 15"/>
          <p:cNvSpPr txBox="1">
            <a:spLocks noChangeArrowheads="1"/>
          </p:cNvSpPr>
          <p:nvPr/>
        </p:nvSpPr>
        <p:spPr bwMode="auto">
          <a:xfrm>
            <a:off x="685800" y="3879850"/>
            <a:ext cx="845525"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Dallas</a:t>
            </a:r>
          </a:p>
        </p:txBody>
      </p:sp>
      <p:sp>
        <p:nvSpPr>
          <p:cNvPr id="16" name="Text Box 16"/>
          <p:cNvSpPr txBox="1">
            <a:spLocks noChangeArrowheads="1"/>
          </p:cNvSpPr>
          <p:nvPr/>
        </p:nvSpPr>
        <p:spPr bwMode="auto">
          <a:xfrm>
            <a:off x="1063625" y="5124450"/>
            <a:ext cx="730109"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Paris</a:t>
            </a:r>
          </a:p>
        </p:txBody>
      </p:sp>
      <p:sp>
        <p:nvSpPr>
          <p:cNvPr id="18" name="Text Box 18"/>
          <p:cNvSpPr txBox="1">
            <a:spLocks noChangeArrowheads="1"/>
          </p:cNvSpPr>
          <p:nvPr/>
        </p:nvSpPr>
        <p:spPr bwMode="auto">
          <a:xfrm>
            <a:off x="4729163" y="3144838"/>
            <a:ext cx="1974104"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Video and Audio</a:t>
            </a:r>
          </a:p>
        </p:txBody>
      </p:sp>
      <p:sp>
        <p:nvSpPr>
          <p:cNvPr id="19" name="Text Box 19"/>
          <p:cNvSpPr txBox="1">
            <a:spLocks noChangeArrowheads="1"/>
          </p:cNvSpPr>
          <p:nvPr/>
        </p:nvSpPr>
        <p:spPr bwMode="auto">
          <a:xfrm>
            <a:off x="5137150" y="4376738"/>
            <a:ext cx="1974104"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Video and Audio</a:t>
            </a:r>
          </a:p>
        </p:txBody>
      </p:sp>
      <p:sp>
        <p:nvSpPr>
          <p:cNvPr id="22" name="Line 24"/>
          <p:cNvSpPr>
            <a:spLocks noChangeShapeType="1"/>
          </p:cNvSpPr>
          <p:nvPr/>
        </p:nvSpPr>
        <p:spPr bwMode="auto">
          <a:xfrm>
            <a:off x="3562598" y="3495806"/>
            <a:ext cx="3618428" cy="45719"/>
          </a:xfrm>
          <a:prstGeom prst="line">
            <a:avLst/>
          </a:prstGeom>
          <a:noFill/>
          <a:ln w="28575">
            <a:solidFill>
              <a:schemeClr val="tx2"/>
            </a:solidFill>
            <a:prstDash val="dash"/>
            <a:round/>
            <a:headEnd/>
            <a:tailEnd type="triangle" w="med" len="med"/>
          </a:ln>
        </p:spPr>
        <p:txBody>
          <a:bodyPr wrap="square" lIns="82124" tIns="41061" rIns="82124" bIns="41061" anchor="ctr">
            <a:spAutoFit/>
          </a:bodyPr>
          <a:lstStyle/>
          <a:p>
            <a:endParaRPr lang="en-US" dirty="0">
              <a:solidFill>
                <a:srgbClr val="08252E"/>
              </a:solidFill>
            </a:endParaRPr>
          </a:p>
        </p:txBody>
      </p:sp>
      <p:sp>
        <p:nvSpPr>
          <p:cNvPr id="23" name="Line 25"/>
          <p:cNvSpPr>
            <a:spLocks noChangeShapeType="1"/>
          </p:cNvSpPr>
          <p:nvPr/>
        </p:nvSpPr>
        <p:spPr bwMode="auto">
          <a:xfrm flipV="1">
            <a:off x="4334494" y="3636508"/>
            <a:ext cx="2933535" cy="626733"/>
          </a:xfrm>
          <a:prstGeom prst="line">
            <a:avLst/>
          </a:prstGeom>
          <a:noFill/>
          <a:ln w="19050">
            <a:solidFill>
              <a:schemeClr val="tx2"/>
            </a:solidFill>
            <a:prstDash val="dash"/>
            <a:round/>
            <a:headEnd/>
            <a:tailEnd type="triangle" w="med" len="med"/>
          </a:ln>
        </p:spPr>
        <p:txBody>
          <a:bodyPr wrap="square" lIns="82124" tIns="41061" rIns="82124" bIns="41061" anchor="ctr">
            <a:spAutoFit/>
          </a:bodyPr>
          <a:lstStyle/>
          <a:p>
            <a:endParaRPr lang="en-US" dirty="0">
              <a:solidFill>
                <a:srgbClr val="08252E"/>
              </a:solidFill>
            </a:endParaRPr>
          </a:p>
        </p:txBody>
      </p:sp>
      <p:pic>
        <p:nvPicPr>
          <p:cNvPr id="24" name="Picture 27" descr="TP_MCU"/>
          <p:cNvPicPr>
            <a:picLocks noChangeAspect="1" noChangeArrowheads="1"/>
          </p:cNvPicPr>
          <p:nvPr/>
        </p:nvPicPr>
        <p:blipFill>
          <a:blip r:embed="rId6" cstate="print"/>
          <a:srcRect/>
          <a:stretch>
            <a:fillRect/>
          </a:stretch>
        </p:blipFill>
        <p:spPr bwMode="auto">
          <a:xfrm>
            <a:off x="7086600" y="2971800"/>
            <a:ext cx="823913" cy="1066800"/>
          </a:xfrm>
          <a:prstGeom prst="rect">
            <a:avLst/>
          </a:prstGeom>
          <a:noFill/>
          <a:ln w="9525">
            <a:noFill/>
            <a:miter lim="800000"/>
            <a:headEnd/>
            <a:tailEnd/>
          </a:ln>
        </p:spPr>
      </p:pic>
      <p:sp>
        <p:nvSpPr>
          <p:cNvPr id="32" name="Text Box 35"/>
          <p:cNvSpPr txBox="1">
            <a:spLocks noChangeArrowheads="1"/>
          </p:cNvSpPr>
          <p:nvPr/>
        </p:nvSpPr>
        <p:spPr bwMode="auto">
          <a:xfrm rot="185511">
            <a:off x="2942366" y="3674449"/>
            <a:ext cx="346992" cy="359923"/>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R</a:t>
            </a:r>
          </a:p>
        </p:txBody>
      </p:sp>
      <p:sp>
        <p:nvSpPr>
          <p:cNvPr id="38" name="Text Box 41"/>
          <p:cNvSpPr txBox="1">
            <a:spLocks noChangeArrowheads="1"/>
          </p:cNvSpPr>
          <p:nvPr/>
        </p:nvSpPr>
        <p:spPr bwMode="auto">
          <a:xfrm rot="185511">
            <a:off x="2831515" y="4795676"/>
            <a:ext cx="313329" cy="359923"/>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
        <p:nvSpPr>
          <p:cNvPr id="42" name="Line 46"/>
          <p:cNvSpPr>
            <a:spLocks noChangeShapeType="1"/>
          </p:cNvSpPr>
          <p:nvPr/>
        </p:nvSpPr>
        <p:spPr bwMode="auto">
          <a:xfrm>
            <a:off x="3941763" y="2320925"/>
            <a:ext cx="3222625" cy="868363"/>
          </a:xfrm>
          <a:prstGeom prst="line">
            <a:avLst/>
          </a:prstGeom>
          <a:noFill/>
          <a:ln w="19050">
            <a:solidFill>
              <a:schemeClr val="tx2"/>
            </a:solidFill>
            <a:prstDash val="dash"/>
            <a:round/>
            <a:headEnd/>
            <a:tailEnd type="triangle" w="med" len="med"/>
          </a:ln>
        </p:spPr>
        <p:txBody>
          <a:bodyPr wrap="none" lIns="82124" tIns="41061" rIns="82124" bIns="41061" anchor="ctr">
            <a:spAutoFit/>
          </a:bodyPr>
          <a:lstStyle/>
          <a:p>
            <a:endParaRPr lang="en-US" dirty="0">
              <a:solidFill>
                <a:srgbClr val="08252E"/>
              </a:solidFill>
            </a:endParaRPr>
          </a:p>
        </p:txBody>
      </p:sp>
      <p:sp>
        <p:nvSpPr>
          <p:cNvPr id="43" name="Line 47"/>
          <p:cNvSpPr>
            <a:spLocks noChangeShapeType="1"/>
          </p:cNvSpPr>
          <p:nvPr/>
        </p:nvSpPr>
        <p:spPr bwMode="auto">
          <a:xfrm>
            <a:off x="4035425" y="2297113"/>
            <a:ext cx="3186113" cy="868362"/>
          </a:xfrm>
          <a:prstGeom prst="line">
            <a:avLst/>
          </a:prstGeom>
          <a:noFill/>
          <a:ln w="19050">
            <a:solidFill>
              <a:schemeClr val="tx2"/>
            </a:solidFill>
            <a:prstDash val="dash"/>
            <a:round/>
            <a:headEnd type="triangle" w="med" len="med"/>
            <a:tailEnd/>
          </a:ln>
        </p:spPr>
        <p:txBody>
          <a:bodyPr lIns="82124" tIns="41061" rIns="82124" bIns="41061" anchor="ctr">
            <a:spAutoFit/>
          </a:bodyPr>
          <a:lstStyle/>
          <a:p>
            <a:endParaRPr lang="en-US" dirty="0">
              <a:solidFill>
                <a:srgbClr val="08252E"/>
              </a:solidFill>
            </a:endParaRPr>
          </a:p>
        </p:txBody>
      </p:sp>
      <p:sp>
        <p:nvSpPr>
          <p:cNvPr id="47" name="Text Box 18"/>
          <p:cNvSpPr txBox="1">
            <a:spLocks noChangeArrowheads="1"/>
          </p:cNvSpPr>
          <p:nvPr/>
        </p:nvSpPr>
        <p:spPr bwMode="auto">
          <a:xfrm>
            <a:off x="5297199" y="2335337"/>
            <a:ext cx="1974104"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Video and Audio</a:t>
            </a:r>
          </a:p>
        </p:txBody>
      </p:sp>
      <p:sp>
        <p:nvSpPr>
          <p:cNvPr id="46" name="Text Box 8"/>
          <p:cNvSpPr txBox="1">
            <a:spLocks noChangeArrowheads="1"/>
          </p:cNvSpPr>
          <p:nvPr/>
        </p:nvSpPr>
        <p:spPr bwMode="auto">
          <a:xfrm rot="185511">
            <a:off x="2479215" y="3811014"/>
            <a:ext cx="313329" cy="359923"/>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7315200" cy="944562"/>
          </a:xfrm>
        </p:spPr>
        <p:txBody>
          <a:bodyPr/>
          <a:lstStyle/>
          <a:p>
            <a:r>
              <a:rPr lang="en-US" sz="3600" b="1" dirty="0" smtClean="0"/>
              <a:t>Provider Capture Advertisement</a:t>
            </a:r>
            <a:endParaRPr lang="en-US" sz="3600" b="1" dirty="0"/>
          </a:p>
        </p:txBody>
      </p:sp>
      <p:sp>
        <p:nvSpPr>
          <p:cNvPr id="4" name="Rounded Rectangle 3"/>
          <p:cNvSpPr/>
          <p:nvPr/>
        </p:nvSpPr>
        <p:spPr>
          <a:xfrm>
            <a:off x="785786" y="1571612"/>
            <a:ext cx="7572428" cy="464347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1714480" y="2143116"/>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Captures and attributes</a:t>
            </a:r>
            <a:endParaRPr lang="en-US" sz="2400" b="1" dirty="0"/>
          </a:p>
        </p:txBody>
      </p:sp>
      <p:sp>
        <p:nvSpPr>
          <p:cNvPr id="6" name="Rectangle 5"/>
          <p:cNvSpPr/>
          <p:nvPr/>
        </p:nvSpPr>
        <p:spPr>
          <a:xfrm>
            <a:off x="1714480" y="3071810"/>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Simultaneous transmission sets</a:t>
            </a:r>
            <a:endParaRPr lang="en-US" sz="2400" b="1" dirty="0"/>
          </a:p>
        </p:txBody>
      </p:sp>
      <p:sp>
        <p:nvSpPr>
          <p:cNvPr id="7" name="Rectangle 6"/>
          <p:cNvSpPr/>
          <p:nvPr/>
        </p:nvSpPr>
        <p:spPr>
          <a:xfrm>
            <a:off x="1714480" y="4000504"/>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Capture sets</a:t>
            </a:r>
            <a:endParaRPr lang="en-US" sz="2400" b="1" dirty="0"/>
          </a:p>
        </p:txBody>
      </p:sp>
      <p:sp>
        <p:nvSpPr>
          <p:cNvPr id="9" name="Rectangle 8"/>
          <p:cNvSpPr/>
          <p:nvPr/>
        </p:nvSpPr>
        <p:spPr>
          <a:xfrm>
            <a:off x="1714480" y="4929198"/>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Encoding groups</a:t>
            </a:r>
            <a:endParaRPr lang="en-US" sz="24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2940968" y="1794520"/>
            <a:ext cx="609600" cy="4191000"/>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b="1" dirty="0"/>
          </a:p>
        </p:txBody>
      </p:sp>
      <p:sp>
        <p:nvSpPr>
          <p:cNvPr id="2" name="Title 1"/>
          <p:cNvSpPr>
            <a:spLocks noGrp="1"/>
          </p:cNvSpPr>
          <p:nvPr>
            <p:ph type="title"/>
          </p:nvPr>
        </p:nvSpPr>
        <p:spPr>
          <a:xfrm>
            <a:off x="0" y="122238"/>
            <a:ext cx="7772400" cy="944562"/>
          </a:xfrm>
        </p:spPr>
        <p:txBody>
          <a:bodyPr/>
          <a:lstStyle/>
          <a:p>
            <a:r>
              <a:rPr lang="en-US" sz="3600" b="1" dirty="0" smtClean="0"/>
              <a:t>Simultaneous Transmission Sets</a:t>
            </a:r>
            <a:endParaRPr lang="en-US" sz="3600" b="1" dirty="0"/>
          </a:p>
        </p:txBody>
      </p:sp>
      <p:sp>
        <p:nvSpPr>
          <p:cNvPr id="4" name="Oval 3"/>
          <p:cNvSpPr/>
          <p:nvPr/>
        </p:nvSpPr>
        <p:spPr>
          <a:xfrm>
            <a:off x="2483768" y="20231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5" name="Oval 4"/>
          <p:cNvSpPr/>
          <p:nvPr/>
        </p:nvSpPr>
        <p:spPr>
          <a:xfrm>
            <a:off x="2483768" y="27089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6" name="Oval 5"/>
          <p:cNvSpPr/>
          <p:nvPr/>
        </p:nvSpPr>
        <p:spPr>
          <a:xfrm>
            <a:off x="2483768" y="33947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 name="Oval 6"/>
          <p:cNvSpPr/>
          <p:nvPr/>
        </p:nvSpPr>
        <p:spPr>
          <a:xfrm>
            <a:off x="2483768" y="40805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Rectangle 7"/>
          <p:cNvSpPr/>
          <p:nvPr/>
        </p:nvSpPr>
        <p:spPr>
          <a:xfrm>
            <a:off x="4541169" y="240412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9" name="Straight Connector 8"/>
          <p:cNvCxnSpPr/>
          <p:nvPr/>
        </p:nvCxnSpPr>
        <p:spPr>
          <a:xfrm rot="10800000">
            <a:off x="2864769" y="18707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flipV="1">
            <a:off x="2864769" y="24803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541169" y="377572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2" name="Straight Connector 11"/>
          <p:cNvCxnSpPr/>
          <p:nvPr/>
        </p:nvCxnSpPr>
        <p:spPr>
          <a:xfrm rot="10800000">
            <a:off x="2864769" y="32423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2864769" y="38519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91200" y="3352800"/>
            <a:ext cx="3352800" cy="646331"/>
          </a:xfrm>
          <a:prstGeom prst="rect">
            <a:avLst/>
          </a:prstGeom>
          <a:noFill/>
        </p:spPr>
        <p:txBody>
          <a:bodyPr wrap="square" rtlCol="0">
            <a:spAutoFit/>
          </a:bodyPr>
          <a:lstStyle/>
          <a:p>
            <a:r>
              <a:rPr lang="en-US" b="1" dirty="0" smtClean="0">
                <a:solidFill>
                  <a:srgbClr val="0070C0"/>
                </a:solidFill>
              </a:rPr>
              <a:t>Center camera can do either </a:t>
            </a:r>
          </a:p>
          <a:p>
            <a:r>
              <a:rPr lang="en-US" b="1" dirty="0" smtClean="0">
                <a:solidFill>
                  <a:srgbClr val="0070C0"/>
                </a:solidFill>
              </a:rPr>
              <a:t>Regular or zoomed</a:t>
            </a:r>
            <a:endParaRPr lang="en-US" b="1" dirty="0">
              <a:solidFill>
                <a:srgbClr val="0070C0"/>
              </a:solidFill>
            </a:endParaRPr>
          </a:p>
        </p:txBody>
      </p:sp>
      <p:sp>
        <p:nvSpPr>
          <p:cNvPr id="15" name="TextBox 14"/>
          <p:cNvSpPr txBox="1"/>
          <p:nvPr/>
        </p:nvSpPr>
        <p:spPr>
          <a:xfrm>
            <a:off x="1187624" y="3717032"/>
            <a:ext cx="833883" cy="369332"/>
          </a:xfrm>
          <a:prstGeom prst="rect">
            <a:avLst/>
          </a:prstGeom>
          <a:noFill/>
        </p:spPr>
        <p:txBody>
          <a:bodyPr wrap="none" rtlCol="0">
            <a:spAutoFit/>
          </a:bodyPr>
          <a:lstStyle/>
          <a:p>
            <a:r>
              <a:rPr lang="en-US" b="1" dirty="0" smtClean="0"/>
              <a:t>people</a:t>
            </a:r>
            <a:endParaRPr lang="en-US" b="1" dirty="0"/>
          </a:p>
        </p:txBody>
      </p:sp>
      <p:sp>
        <p:nvSpPr>
          <p:cNvPr id="16" name="TextBox 15"/>
          <p:cNvSpPr txBox="1"/>
          <p:nvPr/>
        </p:nvSpPr>
        <p:spPr>
          <a:xfrm>
            <a:off x="4769769" y="2327920"/>
            <a:ext cx="632994" cy="369332"/>
          </a:xfrm>
          <a:prstGeom prst="rect">
            <a:avLst/>
          </a:prstGeom>
          <a:noFill/>
        </p:spPr>
        <p:txBody>
          <a:bodyPr wrap="none" rtlCol="0">
            <a:spAutoFit/>
          </a:bodyPr>
          <a:lstStyle/>
          <a:p>
            <a:r>
              <a:rPr lang="en-US" b="1" dirty="0" smtClean="0"/>
              <a:t>right</a:t>
            </a:r>
            <a:endParaRPr lang="en-US" b="1" dirty="0"/>
          </a:p>
        </p:txBody>
      </p:sp>
      <p:sp>
        <p:nvSpPr>
          <p:cNvPr id="17" name="TextBox 16"/>
          <p:cNvSpPr txBox="1"/>
          <p:nvPr/>
        </p:nvSpPr>
        <p:spPr>
          <a:xfrm>
            <a:off x="4769769" y="3699520"/>
            <a:ext cx="787588" cy="369332"/>
          </a:xfrm>
          <a:prstGeom prst="rect">
            <a:avLst/>
          </a:prstGeom>
          <a:noFill/>
        </p:spPr>
        <p:txBody>
          <a:bodyPr wrap="none" rtlCol="0">
            <a:spAutoFit/>
          </a:bodyPr>
          <a:lstStyle/>
          <a:p>
            <a:r>
              <a:rPr lang="en-US" b="1" dirty="0" smtClean="0"/>
              <a:t>center</a:t>
            </a:r>
            <a:endParaRPr lang="en-US" b="1" dirty="0"/>
          </a:p>
        </p:txBody>
      </p:sp>
      <p:sp>
        <p:nvSpPr>
          <p:cNvPr id="18" name="TextBox 17"/>
          <p:cNvSpPr txBox="1"/>
          <p:nvPr/>
        </p:nvSpPr>
        <p:spPr>
          <a:xfrm>
            <a:off x="3626768" y="3699520"/>
            <a:ext cx="869032" cy="369332"/>
          </a:xfrm>
          <a:prstGeom prst="rect">
            <a:avLst/>
          </a:prstGeom>
          <a:noFill/>
        </p:spPr>
        <p:txBody>
          <a:bodyPr wrap="square" rtlCol="0">
            <a:spAutoFit/>
          </a:bodyPr>
          <a:lstStyle/>
          <a:p>
            <a:r>
              <a:rPr lang="en-US" b="1" dirty="0" smtClean="0"/>
              <a:t>VC1</a:t>
            </a:r>
            <a:endParaRPr lang="en-US" b="1" dirty="0"/>
          </a:p>
        </p:txBody>
      </p:sp>
      <p:sp>
        <p:nvSpPr>
          <p:cNvPr id="19" name="TextBox 18"/>
          <p:cNvSpPr txBox="1"/>
          <p:nvPr/>
        </p:nvSpPr>
        <p:spPr>
          <a:xfrm>
            <a:off x="3626768" y="2339588"/>
            <a:ext cx="869032" cy="369332"/>
          </a:xfrm>
          <a:prstGeom prst="rect">
            <a:avLst/>
          </a:prstGeom>
          <a:noFill/>
        </p:spPr>
        <p:txBody>
          <a:bodyPr wrap="square" rtlCol="0">
            <a:spAutoFit/>
          </a:bodyPr>
          <a:lstStyle/>
          <a:p>
            <a:r>
              <a:rPr lang="en-US" b="1" dirty="0" smtClean="0"/>
              <a:t>VC2</a:t>
            </a:r>
            <a:endParaRPr lang="en-US" b="1" dirty="0"/>
          </a:p>
        </p:txBody>
      </p:sp>
      <p:sp>
        <p:nvSpPr>
          <p:cNvPr id="20" name="Oval 19"/>
          <p:cNvSpPr/>
          <p:nvPr/>
        </p:nvSpPr>
        <p:spPr>
          <a:xfrm>
            <a:off x="2483768" y="47663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1" name="Oval 20"/>
          <p:cNvSpPr/>
          <p:nvPr/>
        </p:nvSpPr>
        <p:spPr>
          <a:xfrm>
            <a:off x="2483768" y="54521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2" name="Rectangle 21"/>
          <p:cNvSpPr/>
          <p:nvPr/>
        </p:nvSpPr>
        <p:spPr>
          <a:xfrm>
            <a:off x="4541169" y="514732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23" name="Straight Connector 22"/>
          <p:cNvCxnSpPr/>
          <p:nvPr/>
        </p:nvCxnSpPr>
        <p:spPr>
          <a:xfrm rot="10800000">
            <a:off x="2864769" y="46139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0800000" flipV="1">
            <a:off x="2864769" y="52235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769769" y="5071120"/>
            <a:ext cx="508409" cy="369332"/>
          </a:xfrm>
          <a:prstGeom prst="rect">
            <a:avLst/>
          </a:prstGeom>
          <a:noFill/>
        </p:spPr>
        <p:txBody>
          <a:bodyPr wrap="none" rtlCol="0">
            <a:spAutoFit/>
          </a:bodyPr>
          <a:lstStyle/>
          <a:p>
            <a:r>
              <a:rPr lang="en-US" b="1" dirty="0" smtClean="0"/>
              <a:t>left</a:t>
            </a:r>
            <a:endParaRPr lang="en-US" b="1" dirty="0"/>
          </a:p>
        </p:txBody>
      </p:sp>
      <p:sp>
        <p:nvSpPr>
          <p:cNvPr id="26" name="TextBox 25"/>
          <p:cNvSpPr txBox="1"/>
          <p:nvPr/>
        </p:nvSpPr>
        <p:spPr>
          <a:xfrm>
            <a:off x="3550568" y="5071120"/>
            <a:ext cx="1021432" cy="369332"/>
          </a:xfrm>
          <a:prstGeom prst="rect">
            <a:avLst/>
          </a:prstGeom>
          <a:noFill/>
        </p:spPr>
        <p:txBody>
          <a:bodyPr wrap="square" rtlCol="0">
            <a:spAutoFit/>
          </a:bodyPr>
          <a:lstStyle/>
          <a:p>
            <a:r>
              <a:rPr lang="en-US" b="1" dirty="0" smtClean="0"/>
              <a:t>VC0</a:t>
            </a:r>
            <a:endParaRPr lang="en-US" b="1" dirty="0"/>
          </a:p>
        </p:txBody>
      </p:sp>
      <p:sp>
        <p:nvSpPr>
          <p:cNvPr id="28" name="Oval 27"/>
          <p:cNvSpPr/>
          <p:nvPr/>
        </p:nvSpPr>
        <p:spPr>
          <a:xfrm>
            <a:off x="2102768" y="1489720"/>
            <a:ext cx="1066800" cy="4800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33" name="Straight Connector 32"/>
          <p:cNvCxnSpPr>
            <a:stCxn id="11" idx="1"/>
          </p:cNvCxnSpPr>
          <p:nvPr/>
        </p:nvCxnSpPr>
        <p:spPr>
          <a:xfrm rot="10800000">
            <a:off x="2843809" y="1916832"/>
            <a:ext cx="1697361" cy="1935088"/>
          </a:xfrm>
          <a:prstGeom prst="line">
            <a:avLst/>
          </a:prstGeom>
          <a:ln w="5715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1" idx="1"/>
          </p:cNvCxnSpPr>
          <p:nvPr/>
        </p:nvCxnSpPr>
        <p:spPr>
          <a:xfrm rot="10800000" flipV="1">
            <a:off x="2915817" y="3851920"/>
            <a:ext cx="1625353" cy="2097360"/>
          </a:xfrm>
          <a:prstGeom prst="line">
            <a:avLst/>
          </a:prstGeom>
          <a:ln w="571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638800" y="5257800"/>
            <a:ext cx="2880320" cy="646331"/>
          </a:xfrm>
          <a:prstGeom prst="rect">
            <a:avLst/>
          </a:prstGeom>
          <a:noFill/>
        </p:spPr>
        <p:txBody>
          <a:bodyPr wrap="square" rtlCol="0">
            <a:spAutoFit/>
          </a:bodyPr>
          <a:lstStyle/>
          <a:p>
            <a:r>
              <a:rPr lang="en-US" b="1" dirty="0" smtClean="0"/>
              <a:t>(</a:t>
            </a:r>
            <a:r>
              <a:rPr lang="en-US" b="1" dirty="0" smtClean="0">
                <a:solidFill>
                  <a:srgbClr val="0070C0"/>
                </a:solidFill>
              </a:rPr>
              <a:t>VC0, VC1, VC2)</a:t>
            </a:r>
          </a:p>
          <a:p>
            <a:r>
              <a:rPr lang="en-US" b="1" dirty="0" smtClean="0">
                <a:solidFill>
                  <a:srgbClr val="0070C0"/>
                </a:solidFill>
              </a:rPr>
              <a:t>(VC0, VC3, VC2)</a:t>
            </a:r>
            <a:endParaRPr lang="en-US" b="1" dirty="0">
              <a:solidFill>
                <a:srgbClr val="0070C0"/>
              </a:solidFill>
            </a:endParaRPr>
          </a:p>
        </p:txBody>
      </p:sp>
      <p:sp>
        <p:nvSpPr>
          <p:cNvPr id="37" name="TextBox 36"/>
          <p:cNvSpPr txBox="1"/>
          <p:nvPr/>
        </p:nvSpPr>
        <p:spPr>
          <a:xfrm>
            <a:off x="4211960" y="3140968"/>
            <a:ext cx="609600" cy="369332"/>
          </a:xfrm>
          <a:prstGeom prst="rect">
            <a:avLst/>
          </a:prstGeom>
          <a:noFill/>
        </p:spPr>
        <p:txBody>
          <a:bodyPr wrap="square" rtlCol="0">
            <a:spAutoFit/>
          </a:bodyPr>
          <a:lstStyle/>
          <a:p>
            <a:r>
              <a:rPr lang="en-US" b="1" dirty="0" smtClean="0"/>
              <a:t>VC3</a:t>
            </a:r>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792162"/>
          </a:xfrm>
        </p:spPr>
        <p:txBody>
          <a:bodyPr/>
          <a:lstStyle/>
          <a:p>
            <a:r>
              <a:rPr lang="en-GB" b="1" dirty="0" smtClean="0"/>
              <a:t>Encoding </a:t>
            </a:r>
            <a:r>
              <a:rPr lang="en-GB" dirty="0" smtClean="0"/>
              <a:t>G</a:t>
            </a:r>
            <a:r>
              <a:rPr lang="en-GB" b="1" dirty="0" smtClean="0"/>
              <a:t>roups</a:t>
            </a:r>
            <a:endParaRPr lang="en-US" b="1" dirty="0"/>
          </a:p>
        </p:txBody>
      </p:sp>
      <p:sp>
        <p:nvSpPr>
          <p:cNvPr id="5" name="Rounded Rectangle 4"/>
          <p:cNvSpPr/>
          <p:nvPr/>
        </p:nvSpPr>
        <p:spPr>
          <a:xfrm>
            <a:off x="609600" y="1268760"/>
            <a:ext cx="1802160" cy="504056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provider</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6" name="Rectangle 5"/>
          <p:cNvSpPr/>
          <p:nvPr/>
        </p:nvSpPr>
        <p:spPr>
          <a:xfrm>
            <a:off x="689992" y="3589784"/>
            <a:ext cx="1451992" cy="100811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Encoding group</a:t>
            </a:r>
            <a:endParaRPr lang="en-US" dirty="0"/>
          </a:p>
        </p:txBody>
      </p:sp>
      <p:sp>
        <p:nvSpPr>
          <p:cNvPr id="8" name="Rectangle 7"/>
          <p:cNvSpPr/>
          <p:nvPr/>
        </p:nvSpPr>
        <p:spPr>
          <a:xfrm>
            <a:off x="762000" y="3661792"/>
            <a:ext cx="1451992" cy="100811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Encoding group</a:t>
            </a:r>
            <a:endParaRPr lang="en-US" dirty="0"/>
          </a:p>
        </p:txBody>
      </p:sp>
      <p:sp>
        <p:nvSpPr>
          <p:cNvPr id="9" name="Rectangle 8"/>
          <p:cNvSpPr/>
          <p:nvPr/>
        </p:nvSpPr>
        <p:spPr>
          <a:xfrm>
            <a:off x="834008" y="3733800"/>
            <a:ext cx="1451992" cy="100811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Encoding group</a:t>
            </a:r>
            <a:endParaRPr lang="en-US" dirty="0"/>
          </a:p>
        </p:txBody>
      </p:sp>
      <p:graphicFrame>
        <p:nvGraphicFramePr>
          <p:cNvPr id="18" name="Table 17"/>
          <p:cNvGraphicFramePr>
            <a:graphicFrameLocks noGrp="1"/>
          </p:cNvGraphicFramePr>
          <p:nvPr/>
        </p:nvGraphicFramePr>
        <p:xfrm>
          <a:off x="2971800" y="1285860"/>
          <a:ext cx="5672166" cy="5594324"/>
        </p:xfrm>
        <a:graphic>
          <a:graphicData uri="http://schemas.openxmlformats.org/drawingml/2006/table">
            <a:tbl>
              <a:tblPr firstRow="1" bandRow="1">
                <a:tableStyleId>{5C22544A-7EE6-4342-B048-85BDC9FD1C3A}</a:tableStyleId>
              </a:tblPr>
              <a:tblGrid>
                <a:gridCol w="1966351"/>
                <a:gridCol w="3705815"/>
              </a:tblGrid>
              <a:tr h="592556">
                <a:tc>
                  <a:txBody>
                    <a:bodyPr/>
                    <a:lstStyle/>
                    <a:p>
                      <a:r>
                        <a:rPr lang="en-US" dirty="0" smtClean="0"/>
                        <a:t>Attribute name</a:t>
                      </a:r>
                      <a:endParaRPr lang="en-US" dirty="0"/>
                    </a:p>
                  </a:txBody>
                  <a:tcPr>
                    <a:solidFill>
                      <a:srgbClr val="0070C0"/>
                    </a:solidFill>
                  </a:tcPr>
                </a:tc>
                <a:tc>
                  <a:txBody>
                    <a:bodyPr/>
                    <a:lstStyle/>
                    <a:p>
                      <a:r>
                        <a:rPr lang="en-US" dirty="0" smtClean="0"/>
                        <a:t>Description</a:t>
                      </a:r>
                      <a:endParaRPr lang="en-US" dirty="0"/>
                    </a:p>
                  </a:txBody>
                  <a:tcPr>
                    <a:solidFill>
                      <a:srgbClr val="0070C0"/>
                    </a:solidFill>
                  </a:tcPr>
                </a:tc>
              </a:tr>
              <a:tr h="11297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latin typeface="+mn-lt"/>
                          <a:ea typeface="Calibri"/>
                          <a:cs typeface="Times New Roman"/>
                        </a:rPr>
                        <a:t>maxBandwidth</a:t>
                      </a:r>
                      <a:endParaRPr lang="en-US" sz="1800" b="1" dirty="0" smtClean="0">
                        <a:latin typeface="+mn-lt"/>
                        <a:ea typeface="Calibri"/>
                        <a:cs typeface="Times New Roman"/>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latin typeface="+mn-lt"/>
                          <a:ea typeface="Calibri"/>
                          <a:cs typeface="Times New Roman"/>
                        </a:rPr>
                        <a:t>Maximum number of bits per second relating to all encodes combined</a:t>
                      </a:r>
                      <a:endParaRPr lang="en-US" sz="1800" b="1" dirty="0" smtClean="0">
                        <a:latin typeface="+mn-lt"/>
                        <a:ea typeface="Calibri"/>
                        <a:cs typeface="Times New Roman"/>
                      </a:endParaRPr>
                    </a:p>
                    <a:p>
                      <a:endParaRPr lang="en-US" dirty="0"/>
                    </a:p>
                  </a:txBody>
                  <a:tcPr/>
                </a:tc>
              </a:tr>
              <a:tr h="1846696">
                <a:tc>
                  <a:txBody>
                    <a:bodyPr/>
                    <a:lstStyle/>
                    <a:p>
                      <a:r>
                        <a:rPr lang="en-US" b="1" dirty="0" smtClean="0"/>
                        <a:t>maxVideoMbps</a:t>
                      </a:r>
                      <a:endParaRPr lang="en-US" b="1" dirty="0"/>
                    </a:p>
                  </a:txBody>
                  <a:tcPr/>
                </a:tc>
                <a:tc>
                  <a:txBody>
                    <a:bodyPr/>
                    <a:lstStyle/>
                    <a:p>
                      <a:pPr marL="0" marR="0">
                        <a:lnSpc>
                          <a:spcPct val="115000"/>
                        </a:lnSpc>
                        <a:spcBef>
                          <a:spcPts val="0"/>
                        </a:spcBef>
                        <a:spcAft>
                          <a:spcPts val="0"/>
                        </a:spcAft>
                      </a:pPr>
                      <a:r>
                        <a:rPr lang="en-GB" sz="1800" b="1" dirty="0" smtClean="0">
                          <a:latin typeface="+mn-lt"/>
                          <a:ea typeface="Calibri"/>
                          <a:cs typeface="Times New Roman"/>
                        </a:rPr>
                        <a:t>Maximum number of macroblocks per second relating to all</a:t>
                      </a:r>
                      <a:r>
                        <a:rPr lang="en-GB" sz="1800" b="1" baseline="0" dirty="0" smtClean="0">
                          <a:latin typeface="+mn-lt"/>
                          <a:ea typeface="Calibri"/>
                          <a:cs typeface="Times New Roman"/>
                        </a:rPr>
                        <a:t> </a:t>
                      </a:r>
                      <a:r>
                        <a:rPr lang="en-GB" sz="1800" b="1" dirty="0" smtClean="0">
                          <a:latin typeface="+mn-lt"/>
                          <a:ea typeface="Calibri"/>
                          <a:cs typeface="Times New Roman"/>
                        </a:rPr>
                        <a:t>video encodes combined:</a:t>
                      </a:r>
                      <a:endParaRPr lang="en-US" sz="1800" b="1" dirty="0" smtClean="0">
                        <a:latin typeface="+mn-lt"/>
                        <a:ea typeface="Calibri"/>
                        <a:cs typeface="Times New Roman"/>
                      </a:endParaRPr>
                    </a:p>
                    <a:p>
                      <a:pPr marL="0" marR="0">
                        <a:lnSpc>
                          <a:spcPct val="115000"/>
                        </a:lnSpc>
                        <a:spcBef>
                          <a:spcPts val="0"/>
                        </a:spcBef>
                        <a:spcAft>
                          <a:spcPts val="0"/>
                        </a:spcAft>
                      </a:pPr>
                      <a:r>
                        <a:rPr lang="en-GB" sz="1800" b="1" dirty="0" smtClean="0">
                          <a:latin typeface="+mn-lt"/>
                          <a:ea typeface="Calibri"/>
                          <a:cs typeface="Times New Roman"/>
                        </a:rPr>
                        <a:t>((width + 15) / 16) * ((height + 15) / 16) * framesPerSecond</a:t>
                      </a:r>
                      <a:endParaRPr lang="en-US" sz="1800" b="1" dirty="0" smtClean="0">
                        <a:latin typeface="+mn-lt"/>
                        <a:ea typeface="Calibri"/>
                        <a:cs typeface="Times New Roman"/>
                      </a:endParaRPr>
                    </a:p>
                    <a:p>
                      <a:endParaRPr lang="en-US" dirty="0"/>
                    </a:p>
                  </a:txBody>
                  <a:tcPr/>
                </a:tc>
              </a:tr>
              <a:tr h="608323">
                <a:tc>
                  <a:txBody>
                    <a:bodyPr/>
                    <a:lstStyle/>
                    <a:p>
                      <a:r>
                        <a:rPr lang="en-US" b="1" dirty="0" smtClean="0"/>
                        <a:t>videoEncodes[]</a:t>
                      </a:r>
                      <a:endParaRPr lang="en-US" b="1" dirty="0"/>
                    </a:p>
                  </a:txBody>
                  <a:tcPr/>
                </a:tc>
                <a:tc>
                  <a:txBody>
                    <a:bodyPr/>
                    <a:lstStyle/>
                    <a:p>
                      <a:r>
                        <a:rPr lang="en-US" b="1" dirty="0" smtClean="0"/>
                        <a:t>Set of potential video encodes can be generated</a:t>
                      </a:r>
                      <a:endParaRPr lang="en-US" b="1" dirty="0"/>
                    </a:p>
                  </a:txBody>
                  <a:tcPr/>
                </a:tc>
              </a:tr>
              <a:tr h="869033">
                <a:tc>
                  <a:txBody>
                    <a:bodyPr/>
                    <a:lstStyle/>
                    <a:p>
                      <a:r>
                        <a:rPr lang="en-US" b="1" dirty="0" smtClean="0"/>
                        <a:t>audioEncodes[]</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latin typeface="+mn-lt"/>
                          <a:ea typeface="Calibri"/>
                          <a:cs typeface="Times New Roman"/>
                        </a:rPr>
                        <a:t>Set of potential audio encodes that can be generated</a:t>
                      </a:r>
                      <a:endParaRPr lang="en-US" sz="1800" b="1" dirty="0" smtClean="0">
                        <a:latin typeface="+mn-lt"/>
                        <a:ea typeface="Calibri"/>
                        <a:cs typeface="Times New Roman"/>
                      </a:endParaRPr>
                    </a:p>
                    <a:p>
                      <a:endParaRPr lang="en-US"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971600" y="1556792"/>
            <a:ext cx="7200800" cy="468052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t>Media stream provider</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9" name="Rectangle 8"/>
          <p:cNvSpPr/>
          <p:nvPr/>
        </p:nvSpPr>
        <p:spPr>
          <a:xfrm>
            <a:off x="1428728" y="2406068"/>
            <a:ext cx="5760640" cy="288032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Encoding group</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24" name="Rectangle 23"/>
          <p:cNvSpPr/>
          <p:nvPr/>
        </p:nvSpPr>
        <p:spPr>
          <a:xfrm>
            <a:off x="1547664" y="2564904"/>
            <a:ext cx="5760640" cy="288032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Encoding group</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2" name="Title 1"/>
          <p:cNvSpPr>
            <a:spLocks noGrp="1"/>
          </p:cNvSpPr>
          <p:nvPr>
            <p:ph type="title"/>
          </p:nvPr>
        </p:nvSpPr>
        <p:spPr>
          <a:xfrm>
            <a:off x="0" y="122238"/>
            <a:ext cx="7315200" cy="944562"/>
          </a:xfrm>
        </p:spPr>
        <p:txBody>
          <a:bodyPr/>
          <a:lstStyle/>
          <a:p>
            <a:r>
              <a:rPr lang="en-GB" b="1" dirty="0" smtClean="0"/>
              <a:t>Encoding Group </a:t>
            </a:r>
            <a:r>
              <a:rPr lang="en-GB" dirty="0" smtClean="0"/>
              <a:t>S</a:t>
            </a:r>
            <a:r>
              <a:rPr lang="en-GB" b="1" dirty="0" smtClean="0"/>
              <a:t>tructure</a:t>
            </a:r>
            <a:endParaRPr lang="en-US" b="1" dirty="0"/>
          </a:p>
        </p:txBody>
      </p:sp>
      <p:sp>
        <p:nvSpPr>
          <p:cNvPr id="6" name="Rectangle 5"/>
          <p:cNvSpPr/>
          <p:nvPr/>
        </p:nvSpPr>
        <p:spPr>
          <a:xfrm>
            <a:off x="1691680" y="2708920"/>
            <a:ext cx="5760640" cy="288032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Encoding group</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18" name="Rounded Rectangle 17"/>
          <p:cNvSpPr/>
          <p:nvPr/>
        </p:nvSpPr>
        <p:spPr>
          <a:xfrm>
            <a:off x="2267744" y="3429000"/>
            <a:ext cx="1440160" cy="144016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solidFill>
                  <a:schemeClr val="tx1"/>
                </a:solidFill>
              </a:rPr>
              <a:t>Encode 1</a:t>
            </a:r>
          </a:p>
        </p:txBody>
      </p:sp>
      <p:sp>
        <p:nvSpPr>
          <p:cNvPr id="22" name="Rounded Rectangle 21"/>
          <p:cNvSpPr/>
          <p:nvPr/>
        </p:nvSpPr>
        <p:spPr>
          <a:xfrm>
            <a:off x="5436096" y="3645024"/>
            <a:ext cx="1440160" cy="10081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t>Encode 3</a:t>
            </a:r>
            <a:endParaRPr lang="en-US" b="1" dirty="0"/>
          </a:p>
        </p:txBody>
      </p:sp>
      <p:sp>
        <p:nvSpPr>
          <p:cNvPr id="23" name="Rounded Rectangle 22"/>
          <p:cNvSpPr/>
          <p:nvPr/>
        </p:nvSpPr>
        <p:spPr>
          <a:xfrm>
            <a:off x="3851920" y="3501008"/>
            <a:ext cx="1440160" cy="129614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t>Encode 2</a:t>
            </a:r>
            <a:endParaRPr lang="en-US"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Video Encode </a:t>
            </a:r>
            <a:r>
              <a:rPr lang="en-GB" dirty="0" smtClean="0"/>
              <a:t>A</a:t>
            </a:r>
            <a:r>
              <a:rPr lang="en-GB" b="1" dirty="0" smtClean="0"/>
              <a:t>ttributes</a:t>
            </a:r>
            <a:endParaRPr lang="en-US" b="1" dirty="0"/>
          </a:p>
        </p:txBody>
      </p:sp>
      <p:graphicFrame>
        <p:nvGraphicFramePr>
          <p:cNvPr id="5" name="Table 4"/>
          <p:cNvGraphicFramePr>
            <a:graphicFrameLocks noGrp="1"/>
          </p:cNvGraphicFramePr>
          <p:nvPr/>
        </p:nvGraphicFramePr>
        <p:xfrm>
          <a:off x="251520" y="1805550"/>
          <a:ext cx="8640959" cy="4215738"/>
        </p:xfrm>
        <a:graphic>
          <a:graphicData uri="http://schemas.openxmlformats.org/drawingml/2006/table">
            <a:tbl>
              <a:tblPr/>
              <a:tblGrid>
                <a:gridCol w="1883770"/>
                <a:gridCol w="6757189"/>
              </a:tblGrid>
              <a:tr h="583542">
                <a:tc>
                  <a:txBody>
                    <a:bodyPr/>
                    <a:lstStyle/>
                    <a:p>
                      <a:pPr marL="0" marR="0">
                        <a:lnSpc>
                          <a:spcPct val="115000"/>
                        </a:lnSpc>
                        <a:spcBef>
                          <a:spcPts val="0"/>
                        </a:spcBef>
                        <a:spcAft>
                          <a:spcPts val="0"/>
                        </a:spcAft>
                      </a:pPr>
                      <a:r>
                        <a:rPr lang="en-GB" sz="2800" b="1" dirty="0">
                          <a:latin typeface="Calibri"/>
                          <a:ea typeface="Calibri"/>
                          <a:cs typeface="Times New Roman"/>
                        </a:rPr>
                        <a:t>Name</a:t>
                      </a:r>
                      <a:endParaRPr lang="en-US"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nSpc>
                          <a:spcPct val="115000"/>
                        </a:lnSpc>
                        <a:spcBef>
                          <a:spcPts val="0"/>
                        </a:spcBef>
                        <a:spcAft>
                          <a:spcPts val="0"/>
                        </a:spcAft>
                      </a:pPr>
                      <a:r>
                        <a:rPr lang="en-GB" sz="2800" b="1" dirty="0">
                          <a:latin typeface="Calibri"/>
                          <a:ea typeface="Calibri"/>
                          <a:cs typeface="Times New Roman"/>
                        </a:rPr>
                        <a:t>Description</a:t>
                      </a:r>
                      <a:endParaRPr lang="en-US"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r h="714486">
                <a:tc>
                  <a:txBody>
                    <a:bodyPr/>
                    <a:lstStyle/>
                    <a:p>
                      <a:pPr marL="0" marR="0">
                        <a:lnSpc>
                          <a:spcPct val="115000"/>
                        </a:lnSpc>
                        <a:spcBef>
                          <a:spcPts val="0"/>
                        </a:spcBef>
                        <a:spcAft>
                          <a:spcPts val="0"/>
                        </a:spcAft>
                      </a:pPr>
                      <a:r>
                        <a:rPr lang="en-GB" sz="1800" b="1" dirty="0">
                          <a:latin typeface="Calibri"/>
                          <a:ea typeface="Calibri"/>
                          <a:cs typeface="Times New Roman"/>
                        </a:rPr>
                        <a:t>maxBandwidth</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nSpc>
                          <a:spcPct val="115000"/>
                        </a:lnSpc>
                        <a:spcBef>
                          <a:spcPts val="0"/>
                        </a:spcBef>
                        <a:spcAft>
                          <a:spcPts val="0"/>
                        </a:spcAft>
                      </a:pPr>
                      <a:r>
                        <a:rPr lang="en-GB" sz="1800" b="1" dirty="0">
                          <a:latin typeface="Calibri"/>
                          <a:ea typeface="Calibri"/>
                          <a:cs typeface="Times New Roman"/>
                        </a:rPr>
                        <a:t>Maximum number of bits per second relating to </a:t>
                      </a:r>
                      <a:r>
                        <a:rPr lang="en-GB" sz="1800" b="1" dirty="0" smtClean="0">
                          <a:latin typeface="Calibri"/>
                          <a:ea typeface="Calibri"/>
                          <a:cs typeface="Times New Roman"/>
                        </a:rPr>
                        <a:t>the video encode</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r h="1167084">
                <a:tc>
                  <a:txBody>
                    <a:bodyPr/>
                    <a:lstStyle/>
                    <a:p>
                      <a:pPr marL="0" marR="0">
                        <a:lnSpc>
                          <a:spcPct val="115000"/>
                        </a:lnSpc>
                        <a:spcBef>
                          <a:spcPts val="0"/>
                        </a:spcBef>
                        <a:spcAft>
                          <a:spcPts val="0"/>
                        </a:spcAft>
                      </a:pPr>
                      <a:r>
                        <a:rPr lang="en-GB" sz="1800" b="1" dirty="0">
                          <a:latin typeface="Calibri"/>
                          <a:ea typeface="Calibri"/>
                          <a:cs typeface="Times New Roman"/>
                        </a:rPr>
                        <a:t>maxMbps</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nSpc>
                          <a:spcPct val="115000"/>
                        </a:lnSpc>
                        <a:spcBef>
                          <a:spcPts val="0"/>
                        </a:spcBef>
                        <a:spcAft>
                          <a:spcPts val="0"/>
                        </a:spcAft>
                      </a:pPr>
                      <a:r>
                        <a:rPr lang="en-GB" sz="1800" b="1" dirty="0">
                          <a:latin typeface="Calibri"/>
                          <a:ea typeface="Calibri"/>
                          <a:cs typeface="Times New Roman"/>
                        </a:rPr>
                        <a:t>Maximum number of macroblocks per second relating to </a:t>
                      </a:r>
                      <a:r>
                        <a:rPr lang="en-GB" sz="1800" b="1" dirty="0" smtClean="0">
                          <a:latin typeface="Calibri"/>
                          <a:ea typeface="Calibri"/>
                          <a:cs typeface="Times New Roman"/>
                        </a:rPr>
                        <a:t>the</a:t>
                      </a:r>
                      <a:r>
                        <a:rPr lang="en-GB" sz="1800" b="1" baseline="0" dirty="0" smtClean="0">
                          <a:latin typeface="Calibri"/>
                          <a:ea typeface="Calibri"/>
                          <a:cs typeface="Times New Roman"/>
                        </a:rPr>
                        <a:t> video encode</a:t>
                      </a:r>
                      <a:r>
                        <a:rPr lang="en-GB" sz="1800" b="1" dirty="0" smtClean="0">
                          <a:latin typeface="Calibri"/>
                          <a:ea typeface="Calibri"/>
                          <a:cs typeface="Times New Roman"/>
                        </a:rPr>
                        <a:t>:</a:t>
                      </a:r>
                      <a:endParaRPr lang="en-US" sz="1800" b="1" dirty="0">
                        <a:latin typeface="Calibri"/>
                        <a:ea typeface="Calibri"/>
                        <a:cs typeface="Times New Roman"/>
                      </a:endParaRPr>
                    </a:p>
                    <a:p>
                      <a:pPr marL="0" marR="0">
                        <a:lnSpc>
                          <a:spcPct val="115000"/>
                        </a:lnSpc>
                        <a:spcBef>
                          <a:spcPts val="0"/>
                        </a:spcBef>
                        <a:spcAft>
                          <a:spcPts val="0"/>
                        </a:spcAft>
                      </a:pPr>
                      <a:r>
                        <a:rPr lang="en-GB" sz="1800" b="1" dirty="0">
                          <a:latin typeface="Calibri"/>
                          <a:ea typeface="Calibri"/>
                          <a:cs typeface="Times New Roman"/>
                        </a:rPr>
                        <a:t>((width + 15) / 16) * ((height + 15) / 16) * framesPerSecond</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r h="583542">
                <a:tc>
                  <a:txBody>
                    <a:bodyPr/>
                    <a:lstStyle/>
                    <a:p>
                      <a:pPr marL="0" marR="0">
                        <a:lnSpc>
                          <a:spcPct val="115000"/>
                        </a:lnSpc>
                        <a:spcBef>
                          <a:spcPts val="0"/>
                        </a:spcBef>
                        <a:spcAft>
                          <a:spcPts val="0"/>
                        </a:spcAft>
                      </a:pPr>
                      <a:r>
                        <a:rPr lang="en-GB" sz="1800" b="1" dirty="0">
                          <a:latin typeface="Calibri"/>
                          <a:ea typeface="Calibri"/>
                          <a:cs typeface="Times New Roman"/>
                        </a:rPr>
                        <a:t>maxWidth</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nSpc>
                          <a:spcPct val="115000"/>
                        </a:lnSpc>
                        <a:spcBef>
                          <a:spcPts val="0"/>
                        </a:spcBef>
                        <a:spcAft>
                          <a:spcPts val="0"/>
                        </a:spcAft>
                      </a:pPr>
                      <a:r>
                        <a:rPr lang="en-GB" sz="1800" b="1" dirty="0">
                          <a:latin typeface="Calibri"/>
                          <a:ea typeface="Calibri"/>
                          <a:cs typeface="Times New Roman"/>
                        </a:rPr>
                        <a:t>Video resolution’s maximum </a:t>
                      </a:r>
                      <a:r>
                        <a:rPr lang="en-GB" sz="1800" b="1" dirty="0" smtClean="0">
                          <a:latin typeface="Calibri"/>
                          <a:ea typeface="Calibri"/>
                          <a:cs typeface="Times New Roman"/>
                        </a:rPr>
                        <a:t>width</a:t>
                      </a:r>
                      <a:r>
                        <a:rPr lang="en-GB" sz="1800" b="1" dirty="0">
                          <a:latin typeface="Calibri"/>
                          <a:ea typeface="Calibri"/>
                          <a:cs typeface="Times New Roman"/>
                        </a:rPr>
                        <a:t>, expressed in pixels</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r h="583542">
                <a:tc>
                  <a:txBody>
                    <a:bodyPr/>
                    <a:lstStyle/>
                    <a:p>
                      <a:pPr marL="0" marR="0">
                        <a:lnSpc>
                          <a:spcPct val="115000"/>
                        </a:lnSpc>
                        <a:spcBef>
                          <a:spcPts val="0"/>
                        </a:spcBef>
                        <a:spcAft>
                          <a:spcPts val="0"/>
                        </a:spcAft>
                      </a:pPr>
                      <a:r>
                        <a:rPr lang="en-GB" sz="1800" b="1" dirty="0">
                          <a:latin typeface="Calibri"/>
                          <a:ea typeface="Calibri"/>
                          <a:cs typeface="Times New Roman"/>
                        </a:rPr>
                        <a:t>maxHeight</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nSpc>
                          <a:spcPct val="115000"/>
                        </a:lnSpc>
                        <a:spcBef>
                          <a:spcPts val="0"/>
                        </a:spcBef>
                        <a:spcAft>
                          <a:spcPts val="0"/>
                        </a:spcAft>
                      </a:pPr>
                      <a:r>
                        <a:rPr lang="en-GB" sz="1800" b="1" dirty="0">
                          <a:latin typeface="Calibri"/>
                          <a:ea typeface="Calibri"/>
                          <a:cs typeface="Times New Roman"/>
                        </a:rPr>
                        <a:t>Video resolution’s maximum </a:t>
                      </a:r>
                      <a:r>
                        <a:rPr lang="en-GB" sz="1800" b="1" dirty="0" smtClean="0">
                          <a:latin typeface="Calibri"/>
                          <a:ea typeface="Calibri"/>
                          <a:cs typeface="Times New Roman"/>
                        </a:rPr>
                        <a:t>height</a:t>
                      </a:r>
                      <a:r>
                        <a:rPr lang="en-GB" sz="1800" b="1" dirty="0">
                          <a:latin typeface="Calibri"/>
                          <a:ea typeface="Calibri"/>
                          <a:cs typeface="Times New Roman"/>
                        </a:rPr>
                        <a:t>, expressed in pixels</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r h="583542">
                <a:tc>
                  <a:txBody>
                    <a:bodyPr/>
                    <a:lstStyle/>
                    <a:p>
                      <a:pPr marL="0" marR="0">
                        <a:lnSpc>
                          <a:spcPct val="115000"/>
                        </a:lnSpc>
                        <a:spcBef>
                          <a:spcPts val="0"/>
                        </a:spcBef>
                        <a:spcAft>
                          <a:spcPts val="0"/>
                        </a:spcAft>
                      </a:pPr>
                      <a:r>
                        <a:rPr lang="en-GB" sz="1800" b="1" dirty="0">
                          <a:latin typeface="Calibri"/>
                          <a:ea typeface="Calibri"/>
                          <a:cs typeface="Times New Roman"/>
                        </a:rPr>
                        <a:t>maxFrameRate</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nSpc>
                          <a:spcPct val="115000"/>
                        </a:lnSpc>
                        <a:spcBef>
                          <a:spcPts val="0"/>
                        </a:spcBef>
                        <a:spcAft>
                          <a:spcPts val="0"/>
                        </a:spcAft>
                      </a:pPr>
                      <a:r>
                        <a:rPr lang="en-GB" sz="1800" b="1" dirty="0">
                          <a:latin typeface="Calibri"/>
                          <a:ea typeface="Calibri"/>
                          <a:cs typeface="Times New Roman"/>
                        </a:rPr>
                        <a:t>Maximum </a:t>
                      </a:r>
                      <a:r>
                        <a:rPr lang="en-GB" sz="1800" b="1" dirty="0" smtClean="0">
                          <a:latin typeface="Calibri"/>
                          <a:ea typeface="Calibri"/>
                          <a:cs typeface="Times New Roman"/>
                        </a:rPr>
                        <a:t>frame </a:t>
                      </a:r>
                      <a:r>
                        <a:rPr lang="en-GB" sz="1800" b="1" dirty="0">
                          <a:latin typeface="Calibri"/>
                          <a:ea typeface="Calibri"/>
                          <a:cs typeface="Times New Roman"/>
                        </a:rPr>
                        <a:t>rate</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Sample Encoding </a:t>
            </a:r>
            <a:r>
              <a:rPr lang="en-GB" dirty="0" smtClean="0"/>
              <a:t>G</a:t>
            </a:r>
            <a:r>
              <a:rPr lang="en-GB" b="1" dirty="0" smtClean="0"/>
              <a:t>roup</a:t>
            </a:r>
            <a:endParaRPr lang="en-US" b="1" dirty="0"/>
          </a:p>
        </p:txBody>
      </p:sp>
      <p:sp>
        <p:nvSpPr>
          <p:cNvPr id="3" name="Content Placeholder 2"/>
          <p:cNvSpPr>
            <a:spLocks noGrp="1"/>
          </p:cNvSpPr>
          <p:nvPr>
            <p:ph idx="1"/>
          </p:nvPr>
        </p:nvSpPr>
        <p:spPr/>
        <p:txBody>
          <a:bodyPr>
            <a:normAutofit fontScale="92500"/>
          </a:bodyPr>
          <a:lstStyle/>
          <a:p>
            <a:pPr>
              <a:buNone/>
            </a:pPr>
            <a:r>
              <a:rPr lang="en-GB" sz="2400" b="1" dirty="0" smtClean="0"/>
              <a:t>&lt;=2 encodes, &lt;= 1080p30</a:t>
            </a:r>
          </a:p>
          <a:p>
            <a:pPr>
              <a:buNone/>
            </a:pPr>
            <a:r>
              <a:rPr lang="en-GB" sz="2400" b="1" dirty="0" smtClean="0"/>
              <a:t> Bandwidth </a:t>
            </a:r>
            <a:r>
              <a:rPr lang="en-GB" sz="2400" b="1" dirty="0" smtClean="0"/>
              <a:t>trade-off </a:t>
            </a:r>
            <a:r>
              <a:rPr lang="en-GB" sz="2400" b="1" dirty="0" smtClean="0"/>
              <a:t>between encodes &amp; group as a whole</a:t>
            </a:r>
          </a:p>
          <a:p>
            <a:pPr>
              <a:buNone/>
            </a:pPr>
            <a:endParaRPr lang="en-GB" sz="2800" b="1" dirty="0" smtClean="0"/>
          </a:p>
          <a:p>
            <a:pPr>
              <a:buNone/>
            </a:pPr>
            <a:r>
              <a:rPr lang="en-GB" sz="2800" b="1" dirty="0" smtClean="0">
                <a:solidFill>
                  <a:srgbClr val="0070C0"/>
                </a:solidFill>
              </a:rPr>
              <a:t>EG0:  maxMbps = 489600, maxBandwidth=6000000</a:t>
            </a:r>
            <a:endParaRPr lang="en-US" sz="2800" b="1" dirty="0" smtClean="0">
              <a:solidFill>
                <a:srgbClr val="0070C0"/>
              </a:solidFill>
            </a:endParaRPr>
          </a:p>
          <a:p>
            <a:pPr lvl="1">
              <a:buFont typeface="Wingdings" pitchFamily="2" charset="2"/>
              <a:buChar char="§"/>
            </a:pPr>
            <a:r>
              <a:rPr lang="en-GB" b="1" dirty="0" smtClean="0">
                <a:solidFill>
                  <a:srgbClr val="0070C0"/>
                </a:solidFill>
              </a:rPr>
              <a:t>ENC0: </a:t>
            </a:r>
            <a:r>
              <a:rPr lang="en-GB" sz="3000" b="1" dirty="0" smtClean="0">
                <a:solidFill>
                  <a:srgbClr val="0070C0"/>
                </a:solidFill>
              </a:rPr>
              <a:t>maxWidth=1920</a:t>
            </a:r>
            <a:r>
              <a:rPr lang="en-GB" b="1" dirty="0" smtClean="0">
                <a:solidFill>
                  <a:srgbClr val="0070C0"/>
                </a:solidFill>
              </a:rPr>
              <a:t>, maxHeight=1088, maxFrameRate=60, maxMbps=244800, maxBandwidth=4000000</a:t>
            </a:r>
            <a:endParaRPr lang="en-US" b="1" dirty="0" smtClean="0">
              <a:solidFill>
                <a:srgbClr val="0070C0"/>
              </a:solidFill>
            </a:endParaRPr>
          </a:p>
          <a:p>
            <a:pPr lvl="1">
              <a:buFont typeface="Wingdings" pitchFamily="2" charset="2"/>
              <a:buChar char="§"/>
            </a:pPr>
            <a:r>
              <a:rPr lang="en-GB" b="1" dirty="0" smtClean="0">
                <a:solidFill>
                  <a:srgbClr val="0070C0"/>
                </a:solidFill>
              </a:rPr>
              <a:t>ENC1: maxWidth=1920, maxHeight=1088, maxFrameRate</a:t>
            </a:r>
            <a:r>
              <a:rPr lang="en-GB" b="1" i="1" dirty="0" smtClean="0">
                <a:solidFill>
                  <a:srgbClr val="0070C0"/>
                </a:solidFill>
              </a:rPr>
              <a:t>=</a:t>
            </a:r>
            <a:r>
              <a:rPr lang="en-GB" b="1" dirty="0" smtClean="0">
                <a:solidFill>
                  <a:srgbClr val="0070C0"/>
                </a:solidFill>
              </a:rPr>
              <a:t>60, maxMbps=244800, maxBandwidth=4000000</a:t>
            </a:r>
            <a:endParaRPr lang="en-US" b="1" dirty="0" smtClean="0">
              <a:solidFill>
                <a:srgbClr val="0070C0"/>
              </a:solidFill>
            </a:endParaRPr>
          </a:p>
          <a:p>
            <a:pPr>
              <a:buNone/>
            </a:pPr>
            <a:endParaRPr lang="en-US" dirty="0"/>
          </a:p>
        </p:txBody>
      </p:sp>
      <p:sp>
        <p:nvSpPr>
          <p:cNvPr id="4" name="Rectangle 3"/>
          <p:cNvSpPr/>
          <p:nvPr/>
        </p:nvSpPr>
        <p:spPr bwMode="auto">
          <a:xfrm>
            <a:off x="533400" y="2971800"/>
            <a:ext cx="8077200" cy="3048000"/>
          </a:xfrm>
          <a:prstGeom prst="rect">
            <a:avLst/>
          </a:prstGeom>
          <a:noFill/>
          <a:ln w="25400" cap="flat" cmpd="sng" algn="ctr">
            <a:solidFill>
              <a:schemeClr val="tx1"/>
            </a:solidFill>
            <a:prstDash val="solid"/>
            <a:round/>
            <a:headEnd type="none" w="lg" len="med"/>
            <a:tailEnd type="triangle" w="lg"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4886"/>
            <a:ext cx="8697144" cy="778098"/>
          </a:xfrm>
        </p:spPr>
        <p:txBody>
          <a:bodyPr/>
          <a:lstStyle/>
          <a:p>
            <a:r>
              <a:rPr lang="en-GB" sz="3600" b="1" dirty="0" smtClean="0"/>
              <a:t> Second Sample </a:t>
            </a:r>
            <a:r>
              <a:rPr lang="en-GB" sz="3600" dirty="0" smtClean="0"/>
              <a:t>E</a:t>
            </a:r>
            <a:r>
              <a:rPr lang="en-GB" sz="3600" b="1" dirty="0" smtClean="0"/>
              <a:t>ncoding </a:t>
            </a:r>
            <a:r>
              <a:rPr lang="en-GB" sz="3600" dirty="0" smtClean="0"/>
              <a:t>G</a:t>
            </a:r>
            <a:r>
              <a:rPr lang="en-GB" sz="3600" b="1" dirty="0" smtClean="0"/>
              <a:t>roup</a:t>
            </a:r>
            <a:endParaRPr lang="en-US" sz="3600" b="1" dirty="0"/>
          </a:p>
        </p:txBody>
      </p:sp>
      <p:sp>
        <p:nvSpPr>
          <p:cNvPr id="3" name="Content Placeholder 2"/>
          <p:cNvSpPr>
            <a:spLocks noGrp="1"/>
          </p:cNvSpPr>
          <p:nvPr>
            <p:ph idx="1"/>
          </p:nvPr>
        </p:nvSpPr>
        <p:spPr>
          <a:xfrm>
            <a:off x="0" y="1785926"/>
            <a:ext cx="9144000" cy="4739418"/>
          </a:xfrm>
        </p:spPr>
        <p:txBody>
          <a:bodyPr>
            <a:normAutofit/>
          </a:bodyPr>
          <a:lstStyle/>
          <a:p>
            <a:pPr>
              <a:buNone/>
            </a:pPr>
            <a:r>
              <a:rPr lang="en-GB" sz="2600" b="1" dirty="0" smtClean="0"/>
              <a:t>  3 encodes, one &lt;= 1080p60,  two of lower specification</a:t>
            </a:r>
          </a:p>
          <a:p>
            <a:pPr>
              <a:buNone/>
            </a:pPr>
            <a:endParaRPr lang="en-GB" sz="1500" b="1" dirty="0" smtClean="0"/>
          </a:p>
          <a:p>
            <a:pPr>
              <a:buNone/>
            </a:pPr>
            <a:r>
              <a:rPr lang="en-GB" sz="2400" b="1" dirty="0" smtClean="0">
                <a:solidFill>
                  <a:srgbClr val="0070C0"/>
                </a:solidFill>
              </a:rPr>
              <a:t>     </a:t>
            </a:r>
          </a:p>
          <a:p>
            <a:pPr>
              <a:buNone/>
            </a:pPr>
            <a:r>
              <a:rPr lang="en-GB" sz="2400" b="1" dirty="0" smtClean="0">
                <a:solidFill>
                  <a:srgbClr val="0070C0"/>
                </a:solidFill>
              </a:rPr>
              <a:t>    EG0</a:t>
            </a:r>
            <a:r>
              <a:rPr lang="en-GB" sz="1900" b="1" dirty="0" smtClean="0">
                <a:solidFill>
                  <a:srgbClr val="0070C0"/>
                </a:solidFill>
              </a:rPr>
              <a:t>:  maxMbps = 489600, maxBandwidth=6000000</a:t>
            </a:r>
            <a:endParaRPr lang="en-US" sz="1900" b="1" dirty="0" smtClean="0">
              <a:solidFill>
                <a:srgbClr val="0070C0"/>
              </a:solidFill>
            </a:endParaRPr>
          </a:p>
          <a:p>
            <a:pPr lvl="1">
              <a:buFont typeface="Arial" pitchFamily="34" charset="0"/>
              <a:buChar char="•"/>
            </a:pPr>
            <a:r>
              <a:rPr lang="en-GB" sz="1900" b="1" dirty="0" smtClean="0">
                <a:solidFill>
                  <a:srgbClr val="0070C0"/>
                </a:solidFill>
              </a:rPr>
              <a:t>ENC0: maxWidth=1920, maxHeight=1088, maxFrameRate=60, maxMbps=489600, maxBandwidth=4000000</a:t>
            </a:r>
            <a:endParaRPr lang="en-US" sz="1900" b="1" dirty="0" smtClean="0">
              <a:solidFill>
                <a:srgbClr val="0070C0"/>
              </a:solidFill>
            </a:endParaRPr>
          </a:p>
          <a:p>
            <a:pPr lvl="1">
              <a:buFont typeface="Arial" pitchFamily="34" charset="0"/>
              <a:buChar char="•"/>
            </a:pPr>
            <a:r>
              <a:rPr lang="en-GB" sz="1900" b="1" dirty="0" smtClean="0">
                <a:solidFill>
                  <a:srgbClr val="0070C0"/>
                </a:solidFill>
              </a:rPr>
              <a:t>ENC1: maxWidth=1280, maxHeight=720, maxFrameRate</a:t>
            </a:r>
            <a:r>
              <a:rPr lang="en-GB" sz="1900" b="1" i="1" dirty="0" smtClean="0">
                <a:solidFill>
                  <a:srgbClr val="0070C0"/>
                </a:solidFill>
              </a:rPr>
              <a:t>=</a:t>
            </a:r>
            <a:r>
              <a:rPr lang="en-GB" sz="1900" b="1" dirty="0" smtClean="0">
                <a:solidFill>
                  <a:srgbClr val="0070C0"/>
                </a:solidFill>
              </a:rPr>
              <a:t>30, maxMbps=108000, maxBandwidth=4000000</a:t>
            </a:r>
            <a:endParaRPr lang="en-US" sz="1900" b="1" dirty="0" smtClean="0">
              <a:solidFill>
                <a:srgbClr val="0070C0"/>
              </a:solidFill>
            </a:endParaRPr>
          </a:p>
          <a:p>
            <a:pPr lvl="1">
              <a:buFont typeface="Arial" pitchFamily="34" charset="0"/>
              <a:buChar char="•"/>
            </a:pPr>
            <a:r>
              <a:rPr lang="en-GB" sz="1900" b="1" dirty="0" smtClean="0">
                <a:solidFill>
                  <a:srgbClr val="0070C0"/>
                </a:solidFill>
              </a:rPr>
              <a:t>ENC2: maxWidth=960, maxHeight=544, maxFrameRate=30, maxMbps=61200, maxBandwidth=4000000</a:t>
            </a:r>
            <a:endParaRPr lang="en-US" sz="1900" b="1" dirty="0" smtClean="0">
              <a:solidFill>
                <a:srgbClr val="0070C0"/>
              </a:solidFill>
            </a:endParaRPr>
          </a:p>
          <a:p>
            <a:endParaRPr lang="en-US" dirty="0" smtClean="0"/>
          </a:p>
          <a:p>
            <a:endParaRPr lang="en-US" dirty="0"/>
          </a:p>
        </p:txBody>
      </p:sp>
      <p:sp>
        <p:nvSpPr>
          <p:cNvPr id="4" name="Rectangle 3"/>
          <p:cNvSpPr/>
          <p:nvPr/>
        </p:nvSpPr>
        <p:spPr bwMode="auto">
          <a:xfrm>
            <a:off x="304800" y="2819400"/>
            <a:ext cx="8458200" cy="3276600"/>
          </a:xfrm>
          <a:prstGeom prst="rect">
            <a:avLst/>
          </a:prstGeom>
          <a:noFill/>
          <a:ln w="25400" cap="flat" cmpd="sng" algn="ctr">
            <a:solidFill>
              <a:schemeClr val="tx1"/>
            </a:solidFill>
            <a:prstDash val="solid"/>
            <a:round/>
            <a:headEnd type="none" w="lg" len="med"/>
            <a:tailEnd type="triangle" w="lg"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a:t>
            </a:r>
            <a:endParaRPr lang="en-US" dirty="0"/>
          </a:p>
        </p:txBody>
      </p:sp>
      <p:sp>
        <p:nvSpPr>
          <p:cNvPr id="3" name="Subtitle 2"/>
          <p:cNvSpPr>
            <a:spLocks noGrp="1"/>
          </p:cNvSpPr>
          <p:nvPr>
            <p:ph type="subTitle" idx="1"/>
          </p:nvPr>
        </p:nvSpPr>
        <p:spPr/>
        <p:txBody>
          <a:bodyPr/>
          <a:lstStyle/>
          <a:p>
            <a:r>
              <a:rPr lang="en-US" dirty="0" smtClean="0"/>
              <a:t>Brian Baldino</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Camera Endpoint</a:t>
            </a:r>
            <a:endParaRPr lang="en-US" dirty="0"/>
          </a:p>
        </p:txBody>
      </p:sp>
      <p:pic>
        <p:nvPicPr>
          <p:cNvPr id="1030" name="Picture 6"/>
          <p:cNvPicPr>
            <a:picLocks noChangeAspect="1" noChangeArrowheads="1"/>
          </p:cNvPicPr>
          <p:nvPr/>
        </p:nvPicPr>
        <p:blipFill>
          <a:blip r:embed="rId3"/>
          <a:srcRect/>
          <a:stretch>
            <a:fillRect/>
          </a:stretch>
        </p:blipFill>
        <p:spPr bwMode="auto">
          <a:xfrm>
            <a:off x="2438400" y="1447800"/>
            <a:ext cx="3724275" cy="477831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7315200" cy="868362"/>
          </a:xfrm>
        </p:spPr>
        <p:txBody>
          <a:bodyPr/>
          <a:lstStyle/>
          <a:p>
            <a:r>
              <a:rPr lang="en-US" sz="4000" dirty="0" smtClean="0"/>
              <a:t>    Single Camera Endpoint</a:t>
            </a:r>
            <a:endParaRPr lang="en-US" sz="4000" dirty="0"/>
          </a:p>
        </p:txBody>
      </p:sp>
      <p:pic>
        <p:nvPicPr>
          <p:cNvPr id="2053" name="Picture 5"/>
          <p:cNvPicPr>
            <a:picLocks noChangeAspect="1" noChangeArrowheads="1"/>
          </p:cNvPicPr>
          <p:nvPr/>
        </p:nvPicPr>
        <p:blipFill>
          <a:blip r:embed="rId3"/>
          <a:srcRect/>
          <a:stretch>
            <a:fillRect/>
          </a:stretch>
        </p:blipFill>
        <p:spPr bwMode="auto">
          <a:xfrm>
            <a:off x="2462213" y="1514475"/>
            <a:ext cx="3633787" cy="463740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0"/>
            <a:ext cx="8588861" cy="838200"/>
          </a:xfrm>
        </p:spPr>
        <p:txBody>
          <a:bodyPr/>
          <a:lstStyle/>
          <a:p>
            <a:r>
              <a:rPr lang="en-US" sz="4400" b="1" dirty="0" smtClean="0">
                <a:solidFill>
                  <a:srgbClr val="08252E"/>
                </a:solidFill>
              </a:rPr>
              <a:t>Challenges</a:t>
            </a:r>
            <a:endParaRPr lang="en-US" sz="4400" b="1" dirty="0">
              <a:solidFill>
                <a:srgbClr val="08252E"/>
              </a:solidFill>
            </a:endParaRPr>
          </a:p>
        </p:txBody>
      </p:sp>
      <p:grpSp>
        <p:nvGrpSpPr>
          <p:cNvPr id="3" name="Group 3"/>
          <p:cNvGrpSpPr/>
          <p:nvPr/>
        </p:nvGrpSpPr>
        <p:grpSpPr>
          <a:xfrm>
            <a:off x="1119117" y="2090056"/>
            <a:ext cx="2072900" cy="796583"/>
            <a:chOff x="2671" y="16464"/>
            <a:chExt cx="2605161" cy="1042064"/>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5" name="Rectangle 4"/>
            <p:cNvSpPr/>
            <p:nvPr/>
          </p:nvSpPr>
          <p:spPr>
            <a:xfrm>
              <a:off x="2671" y="16464"/>
              <a:ext cx="2605161" cy="1042064"/>
            </a:xfrm>
            <a:prstGeom prst="rect">
              <a:avLst/>
            </a:prstGeom>
            <a:grpFill/>
            <a:sp3d prstMaterial="plastic">
              <a:bevelT w="120900" h="88900"/>
              <a:bevelB w="88900" h="31750" prst="angle"/>
            </a:sp3d>
          </p:spPr>
          <p:style>
            <a:lnRef idx="1">
              <a:schemeClr val="accent2">
                <a:shade val="80000"/>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6" name="Rectangle 5"/>
            <p:cNvSpPr/>
            <p:nvPr/>
          </p:nvSpPr>
          <p:spPr>
            <a:xfrm>
              <a:off x="2671" y="16464"/>
              <a:ext cx="2605161" cy="104206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nb-NO" sz="2400" b="1" kern="1200" dirty="0" smtClean="0"/>
                <a:t>Usable now</a:t>
              </a:r>
              <a:endParaRPr lang="nb-NO" sz="2400" b="1" kern="1200" dirty="0"/>
            </a:p>
          </p:txBody>
        </p:sp>
      </p:grpSp>
      <p:grpSp>
        <p:nvGrpSpPr>
          <p:cNvPr id="4" name="Group 6"/>
          <p:cNvGrpSpPr/>
          <p:nvPr/>
        </p:nvGrpSpPr>
        <p:grpSpPr>
          <a:xfrm>
            <a:off x="1128493" y="2888772"/>
            <a:ext cx="2054094" cy="1968236"/>
            <a:chOff x="2671" y="1058529"/>
            <a:chExt cx="2605161" cy="2574782"/>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8" name="Rectangle 7"/>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sp>
        <p:sp>
          <p:nvSpPr>
            <p:cNvPr id="9" name="Rectangle 8"/>
            <p:cNvSpPr/>
            <p:nvPr/>
          </p:nvSpPr>
          <p:spPr>
            <a:xfrm>
              <a:off x="2671" y="1058529"/>
              <a:ext cx="2605161" cy="2574782"/>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b-NO" sz="2000" b="1" dirty="0" smtClean="0">
                  <a:solidFill>
                    <a:srgbClr val="002060"/>
                  </a:solidFill>
                </a:rPr>
                <a:t> Current functionality</a:t>
              </a:r>
            </a:p>
            <a:p>
              <a:pPr marL="228600" lvl="1" indent="-228600" algn="l" defTabSz="889000">
                <a:lnSpc>
                  <a:spcPct val="90000"/>
                </a:lnSpc>
                <a:spcBef>
                  <a:spcPct val="0"/>
                </a:spcBef>
                <a:spcAft>
                  <a:spcPct val="15000"/>
                </a:spcAft>
                <a:buChar char="••"/>
              </a:pPr>
              <a:endParaRPr lang="nb-NO" sz="2000" kern="1200" dirty="0">
                <a:solidFill>
                  <a:srgbClr val="002060"/>
                </a:solidFill>
              </a:endParaRPr>
            </a:p>
          </p:txBody>
        </p:sp>
      </p:grpSp>
      <p:grpSp>
        <p:nvGrpSpPr>
          <p:cNvPr id="7" name="Group 3"/>
          <p:cNvGrpSpPr/>
          <p:nvPr/>
        </p:nvGrpSpPr>
        <p:grpSpPr>
          <a:xfrm>
            <a:off x="6107224" y="2125838"/>
            <a:ext cx="2091706" cy="796583"/>
            <a:chOff x="-20964" y="16464"/>
            <a:chExt cx="2628796" cy="1042064"/>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23" name="Rectangle 22"/>
            <p:cNvSpPr/>
            <p:nvPr/>
          </p:nvSpPr>
          <p:spPr>
            <a:xfrm>
              <a:off x="2671" y="16464"/>
              <a:ext cx="2605161" cy="1042064"/>
            </a:xfrm>
            <a:prstGeom prst="rect">
              <a:avLst/>
            </a:prstGeom>
            <a:grpFill/>
            <a:sp3d prstMaterial="plastic">
              <a:bevelT w="120900" h="88900"/>
              <a:bevelB w="88900" h="31750" prst="angle"/>
            </a:sp3d>
          </p:spPr>
          <p:style>
            <a:lnRef idx="1">
              <a:schemeClr val="accent2">
                <a:shade val="80000"/>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24" name="Rectangle 23"/>
            <p:cNvSpPr/>
            <p:nvPr/>
          </p:nvSpPr>
          <p:spPr>
            <a:xfrm>
              <a:off x="-20964" y="16464"/>
              <a:ext cx="2605161" cy="104206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nb-NO" sz="2800" b="1" kern="1200" dirty="0" smtClean="0"/>
                <a:t>Simple</a:t>
              </a:r>
              <a:endParaRPr lang="nb-NO" sz="2800" b="1" kern="1200" dirty="0"/>
            </a:p>
          </p:txBody>
        </p:sp>
      </p:grpSp>
      <p:grpSp>
        <p:nvGrpSpPr>
          <p:cNvPr id="10" name="Group 6"/>
          <p:cNvGrpSpPr/>
          <p:nvPr/>
        </p:nvGrpSpPr>
        <p:grpSpPr>
          <a:xfrm>
            <a:off x="6126030" y="2922421"/>
            <a:ext cx="2054094" cy="1934587"/>
            <a:chOff x="2671" y="1058529"/>
            <a:chExt cx="2605161" cy="1844640"/>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26" name="Rectangle 25"/>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sp>
        <p:sp>
          <p:nvSpPr>
            <p:cNvPr id="27" name="Rectangle 26"/>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itchFamily="34" charset="0"/>
                <a:buChar char="•"/>
              </a:pPr>
              <a:r>
                <a:rPr lang="nb-NO" sz="2000" b="1" dirty="0" smtClean="0">
                  <a:solidFill>
                    <a:srgbClr val="002060"/>
                  </a:solidFill>
                </a:rPr>
                <a:t>Practical to implement</a:t>
              </a:r>
            </a:p>
            <a:p>
              <a:pPr marL="228600" lvl="1" indent="-228600" algn="l" defTabSz="889000">
                <a:lnSpc>
                  <a:spcPct val="90000"/>
                </a:lnSpc>
                <a:spcBef>
                  <a:spcPct val="0"/>
                </a:spcBef>
                <a:spcAft>
                  <a:spcPct val="15000"/>
                </a:spcAft>
              </a:pPr>
              <a:endParaRPr lang="nb-NO" sz="2000" b="1" dirty="0" smtClean="0">
                <a:solidFill>
                  <a:srgbClr val="002060"/>
                </a:solidFill>
              </a:endParaRPr>
            </a:p>
          </p:txBody>
        </p:sp>
      </p:grpSp>
      <p:grpSp>
        <p:nvGrpSpPr>
          <p:cNvPr id="11" name="Group 3"/>
          <p:cNvGrpSpPr/>
          <p:nvPr/>
        </p:nvGrpSpPr>
        <p:grpSpPr>
          <a:xfrm>
            <a:off x="3538847" y="2088080"/>
            <a:ext cx="2204386" cy="796583"/>
            <a:chOff x="-162577" y="16464"/>
            <a:chExt cx="2770409" cy="1042064"/>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29" name="Rectangle 28"/>
            <p:cNvSpPr/>
            <p:nvPr/>
          </p:nvSpPr>
          <p:spPr>
            <a:xfrm>
              <a:off x="2671" y="16464"/>
              <a:ext cx="2605161" cy="1042064"/>
            </a:xfrm>
            <a:prstGeom prst="rect">
              <a:avLst/>
            </a:prstGeom>
            <a:grpFill/>
            <a:sp3d prstMaterial="plastic">
              <a:bevelT w="120900" h="88900"/>
              <a:bevelB w="88900" h="31750" prst="angle"/>
            </a:sp3d>
          </p:spPr>
          <p:style>
            <a:lnRef idx="1">
              <a:schemeClr val="accent2">
                <a:shade val="80000"/>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30" name="Rectangle 29"/>
            <p:cNvSpPr/>
            <p:nvPr/>
          </p:nvSpPr>
          <p:spPr>
            <a:xfrm>
              <a:off x="-162577" y="16464"/>
              <a:ext cx="2770409" cy="104206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nb-NO" sz="2800" b="1" kern="1200" dirty="0" smtClean="0"/>
                <a:t>Extensible</a:t>
              </a:r>
              <a:endParaRPr lang="nb-NO" sz="2800" b="1" kern="1200" dirty="0"/>
            </a:p>
          </p:txBody>
        </p:sp>
      </p:grpSp>
      <p:grpSp>
        <p:nvGrpSpPr>
          <p:cNvPr id="12" name="Group 6"/>
          <p:cNvGrpSpPr/>
          <p:nvPr/>
        </p:nvGrpSpPr>
        <p:grpSpPr>
          <a:xfrm>
            <a:off x="3537205" y="2851170"/>
            <a:ext cx="2210452" cy="1982087"/>
            <a:chOff x="2671" y="1058529"/>
            <a:chExt cx="2605161" cy="1844640"/>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32" name="Rectangle 31"/>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sp>
        <p:sp>
          <p:nvSpPr>
            <p:cNvPr id="33" name="Rectangle 32"/>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b-NO" sz="2000" b="1" dirty="0" smtClean="0">
                  <a:solidFill>
                    <a:srgbClr val="002060"/>
                  </a:solidFill>
                </a:rPr>
                <a:t>Future functionality</a:t>
              </a:r>
              <a:endParaRPr lang="nb-NO" sz="2000" b="1" kern="1200" dirty="0">
                <a:solidFill>
                  <a:srgbClr val="002060"/>
                </a:solidFill>
              </a:endParaRPr>
            </a:p>
          </p:txBody>
        </p:sp>
      </p:gr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944562"/>
          </a:xfrm>
        </p:spPr>
        <p:txBody>
          <a:bodyPr/>
          <a:lstStyle/>
          <a:p>
            <a:r>
              <a:rPr lang="en-US" dirty="0" smtClean="0"/>
              <a:t> Single Camera Endpoint</a:t>
            </a:r>
            <a:endParaRPr lang="en-US" dirty="0"/>
          </a:p>
        </p:txBody>
      </p:sp>
      <p:pic>
        <p:nvPicPr>
          <p:cNvPr id="3076" name="Picture 4"/>
          <p:cNvPicPr>
            <a:picLocks noChangeAspect="1" noChangeArrowheads="1"/>
          </p:cNvPicPr>
          <p:nvPr/>
        </p:nvPicPr>
        <p:blipFill>
          <a:blip r:embed="rId3"/>
          <a:srcRect/>
          <a:stretch>
            <a:fillRect/>
          </a:stretch>
        </p:blipFill>
        <p:spPr bwMode="auto">
          <a:xfrm>
            <a:off x="6096000" y="1219200"/>
            <a:ext cx="2514600" cy="2650191"/>
          </a:xfrm>
          <a:prstGeom prst="rect">
            <a:avLst/>
          </a:prstGeom>
          <a:noFill/>
          <a:ln w="9525">
            <a:noFill/>
            <a:miter lim="800000"/>
            <a:headEnd/>
            <a:tailEnd/>
          </a:ln>
        </p:spPr>
      </p:pic>
      <p:pic>
        <p:nvPicPr>
          <p:cNvPr id="3075" name="Picture 3"/>
          <p:cNvPicPr>
            <a:picLocks noChangeAspect="1" noChangeArrowheads="1"/>
          </p:cNvPicPr>
          <p:nvPr/>
        </p:nvPicPr>
        <p:blipFill>
          <a:blip r:embed="rId4"/>
          <a:srcRect/>
          <a:stretch>
            <a:fillRect/>
          </a:stretch>
        </p:blipFill>
        <p:spPr bwMode="auto">
          <a:xfrm>
            <a:off x="533400" y="1219200"/>
            <a:ext cx="1828800" cy="2581835"/>
          </a:xfrm>
          <a:prstGeom prst="rect">
            <a:avLst/>
          </a:prstGeom>
          <a:noFill/>
          <a:ln w="9525">
            <a:noFill/>
            <a:miter lim="800000"/>
            <a:headEnd/>
            <a:tailEnd/>
          </a:ln>
        </p:spPr>
      </p:pic>
      <p:pic>
        <p:nvPicPr>
          <p:cNvPr id="3078" name="Picture 6"/>
          <p:cNvPicPr>
            <a:picLocks noChangeAspect="1" noChangeArrowheads="1"/>
          </p:cNvPicPr>
          <p:nvPr/>
        </p:nvPicPr>
        <p:blipFill>
          <a:blip r:embed="rId5"/>
          <a:srcRect/>
          <a:stretch>
            <a:fillRect/>
          </a:stretch>
        </p:blipFill>
        <p:spPr bwMode="auto">
          <a:xfrm>
            <a:off x="2438400" y="3429000"/>
            <a:ext cx="4118679" cy="2624137"/>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Camera Endpoint</a:t>
            </a:r>
            <a:endParaRPr lang="en-US" dirty="0"/>
          </a:p>
        </p:txBody>
      </p:sp>
      <p:pic>
        <p:nvPicPr>
          <p:cNvPr id="4101" name="Picture 5"/>
          <p:cNvPicPr>
            <a:picLocks noChangeAspect="1" noChangeArrowheads="1"/>
          </p:cNvPicPr>
          <p:nvPr/>
        </p:nvPicPr>
        <p:blipFill>
          <a:blip r:embed="rId3"/>
          <a:srcRect/>
          <a:stretch>
            <a:fillRect/>
          </a:stretch>
        </p:blipFill>
        <p:spPr bwMode="auto">
          <a:xfrm>
            <a:off x="0" y="2057400"/>
            <a:ext cx="9142821" cy="29908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Camera Endpoint</a:t>
            </a:r>
            <a:endParaRPr lang="en-US" dirty="0"/>
          </a:p>
        </p:txBody>
      </p:sp>
      <p:pic>
        <p:nvPicPr>
          <p:cNvPr id="5124" name="Picture 4"/>
          <p:cNvPicPr>
            <a:picLocks noChangeAspect="1" noChangeArrowheads="1"/>
          </p:cNvPicPr>
          <p:nvPr/>
        </p:nvPicPr>
        <p:blipFill>
          <a:blip r:embed="rId3"/>
          <a:srcRect/>
          <a:stretch>
            <a:fillRect/>
          </a:stretch>
        </p:blipFill>
        <p:spPr bwMode="auto">
          <a:xfrm>
            <a:off x="0" y="2186841"/>
            <a:ext cx="8991600" cy="2994759"/>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Camera Endpoint</a:t>
            </a:r>
            <a:endParaRPr lang="en-US" dirty="0"/>
          </a:p>
        </p:txBody>
      </p:sp>
      <p:pic>
        <p:nvPicPr>
          <p:cNvPr id="6150" name="Picture 6"/>
          <p:cNvPicPr>
            <a:picLocks noChangeAspect="1" noChangeArrowheads="1"/>
          </p:cNvPicPr>
          <p:nvPr/>
        </p:nvPicPr>
        <p:blipFill>
          <a:blip r:embed="rId3"/>
          <a:srcRect/>
          <a:stretch>
            <a:fillRect/>
          </a:stretch>
        </p:blipFill>
        <p:spPr bwMode="auto">
          <a:xfrm>
            <a:off x="4419600" y="1447801"/>
            <a:ext cx="4648200" cy="1388752"/>
          </a:xfrm>
          <a:prstGeom prst="rect">
            <a:avLst/>
          </a:prstGeom>
          <a:noFill/>
          <a:ln w="9525">
            <a:noFill/>
            <a:miter lim="800000"/>
            <a:headEnd/>
            <a:tailEnd/>
          </a:ln>
        </p:spPr>
      </p:pic>
      <p:pic>
        <p:nvPicPr>
          <p:cNvPr id="6149" name="Picture 5"/>
          <p:cNvPicPr>
            <a:picLocks noChangeAspect="1" noChangeArrowheads="1"/>
          </p:cNvPicPr>
          <p:nvPr/>
        </p:nvPicPr>
        <p:blipFill>
          <a:blip r:embed="rId4"/>
          <a:srcRect/>
          <a:stretch>
            <a:fillRect/>
          </a:stretch>
        </p:blipFill>
        <p:spPr bwMode="auto">
          <a:xfrm>
            <a:off x="533401" y="1371601"/>
            <a:ext cx="3812099" cy="1447800"/>
          </a:xfrm>
          <a:prstGeom prst="rect">
            <a:avLst/>
          </a:prstGeom>
          <a:noFill/>
          <a:ln w="9525">
            <a:noFill/>
            <a:miter lim="800000"/>
            <a:headEnd/>
            <a:tailEnd/>
          </a:ln>
        </p:spPr>
      </p:pic>
      <p:pic>
        <p:nvPicPr>
          <p:cNvPr id="6151" name="Picture 7"/>
          <p:cNvPicPr>
            <a:picLocks noChangeAspect="1" noChangeArrowheads="1"/>
          </p:cNvPicPr>
          <p:nvPr/>
        </p:nvPicPr>
        <p:blipFill>
          <a:blip r:embed="rId5"/>
          <a:srcRect/>
          <a:stretch>
            <a:fillRect/>
          </a:stretch>
        </p:blipFill>
        <p:spPr bwMode="auto">
          <a:xfrm>
            <a:off x="2438400" y="3048000"/>
            <a:ext cx="3781989" cy="3367087"/>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MCU Scenarios</a:t>
            </a:r>
            <a:endParaRPr lang="en-US" dirty="0"/>
          </a:p>
        </p:txBody>
      </p:sp>
      <p:pic>
        <p:nvPicPr>
          <p:cNvPr id="6150" name="Picture 6"/>
          <p:cNvPicPr>
            <a:picLocks noChangeAspect="1" noChangeArrowheads="1"/>
          </p:cNvPicPr>
          <p:nvPr/>
        </p:nvPicPr>
        <p:blipFill>
          <a:blip r:embed="rId3"/>
          <a:srcRect/>
          <a:stretch>
            <a:fillRect/>
          </a:stretch>
        </p:blipFill>
        <p:spPr bwMode="auto">
          <a:xfrm>
            <a:off x="4419600" y="1447801"/>
            <a:ext cx="4648200" cy="1388752"/>
          </a:xfrm>
          <a:prstGeom prst="rect">
            <a:avLst/>
          </a:prstGeom>
          <a:noFill/>
          <a:ln w="9525">
            <a:noFill/>
            <a:miter lim="800000"/>
            <a:headEnd/>
            <a:tailEnd/>
          </a:ln>
        </p:spPr>
      </p:pic>
      <p:pic>
        <p:nvPicPr>
          <p:cNvPr id="6149" name="Picture 5"/>
          <p:cNvPicPr>
            <a:picLocks noChangeAspect="1" noChangeArrowheads="1"/>
          </p:cNvPicPr>
          <p:nvPr/>
        </p:nvPicPr>
        <p:blipFill>
          <a:blip r:embed="rId4"/>
          <a:srcRect/>
          <a:stretch>
            <a:fillRect/>
          </a:stretch>
        </p:blipFill>
        <p:spPr bwMode="auto">
          <a:xfrm>
            <a:off x="533401" y="1371601"/>
            <a:ext cx="3812099" cy="1447800"/>
          </a:xfrm>
          <a:prstGeom prst="rect">
            <a:avLst/>
          </a:prstGeom>
          <a:noFill/>
          <a:ln w="9525">
            <a:noFill/>
            <a:miter lim="800000"/>
            <a:headEnd/>
            <a:tailEnd/>
          </a:ln>
        </p:spPr>
      </p:pic>
      <p:pic>
        <p:nvPicPr>
          <p:cNvPr id="6" name="Picture 7"/>
          <p:cNvPicPr>
            <a:picLocks noChangeAspect="1" noChangeArrowheads="1"/>
          </p:cNvPicPr>
          <p:nvPr/>
        </p:nvPicPr>
        <p:blipFill>
          <a:blip r:embed="rId5"/>
          <a:srcRect/>
          <a:stretch>
            <a:fillRect/>
          </a:stretch>
        </p:blipFill>
        <p:spPr bwMode="auto">
          <a:xfrm>
            <a:off x="2438400" y="3048000"/>
            <a:ext cx="3781989" cy="3367087"/>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Camera Endpoint with Presentation</a:t>
            </a:r>
            <a:endParaRPr lang="en-US" dirty="0"/>
          </a:p>
        </p:txBody>
      </p:sp>
      <p:pic>
        <p:nvPicPr>
          <p:cNvPr id="7173" name="Picture 5"/>
          <p:cNvPicPr>
            <a:picLocks noChangeAspect="1" noChangeArrowheads="1"/>
          </p:cNvPicPr>
          <p:nvPr/>
        </p:nvPicPr>
        <p:blipFill>
          <a:blip r:embed="rId3"/>
          <a:srcRect/>
          <a:stretch>
            <a:fillRect/>
          </a:stretch>
        </p:blipFill>
        <p:spPr bwMode="auto">
          <a:xfrm>
            <a:off x="76200" y="1523179"/>
            <a:ext cx="8991599" cy="1296221"/>
          </a:xfrm>
          <a:prstGeom prst="rect">
            <a:avLst/>
          </a:prstGeom>
          <a:noFill/>
          <a:ln w="9525">
            <a:noFill/>
            <a:miter lim="800000"/>
            <a:headEnd/>
            <a:tailEnd/>
          </a:ln>
        </p:spPr>
      </p:pic>
      <p:pic>
        <p:nvPicPr>
          <p:cNvPr id="7174" name="Picture 6"/>
          <p:cNvPicPr>
            <a:picLocks noChangeAspect="1" noChangeArrowheads="1"/>
          </p:cNvPicPr>
          <p:nvPr/>
        </p:nvPicPr>
        <p:blipFill>
          <a:blip r:embed="rId4"/>
          <a:srcRect/>
          <a:stretch>
            <a:fillRect/>
          </a:stretch>
        </p:blipFill>
        <p:spPr bwMode="auto">
          <a:xfrm>
            <a:off x="959026" y="3276600"/>
            <a:ext cx="7041974" cy="31623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en-US" sz="4800" b="1" dirty="0" smtClean="0"/>
          </a:p>
          <a:p>
            <a:pPr algn="ctr">
              <a:buNone/>
            </a:pPr>
            <a:r>
              <a:rPr lang="en-US" sz="4800" b="1" dirty="0" smtClean="0"/>
              <a:t>END</a:t>
            </a:r>
            <a:endParaRPr lang="en-US" sz="4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520" y="0"/>
            <a:ext cx="8463922" cy="838200"/>
          </a:xfrm>
        </p:spPr>
        <p:txBody>
          <a:bodyPr/>
          <a:lstStyle/>
          <a:p>
            <a:r>
              <a:rPr lang="en-US" sz="4400" b="1" dirty="0" smtClean="0">
                <a:solidFill>
                  <a:srgbClr val="08252E"/>
                </a:solidFill>
              </a:rPr>
              <a:t>What’s Needed?</a:t>
            </a:r>
            <a:endParaRPr lang="en-US" sz="4400" b="1" dirty="0">
              <a:solidFill>
                <a:srgbClr val="08252E"/>
              </a:solidFill>
            </a:endParaRPr>
          </a:p>
        </p:txBody>
      </p:sp>
      <p:sp>
        <p:nvSpPr>
          <p:cNvPr id="3" name="Text Placeholder 2"/>
          <p:cNvSpPr>
            <a:spLocks noGrp="1"/>
          </p:cNvSpPr>
          <p:nvPr>
            <p:ph type="body" sz="quarter" idx="10"/>
          </p:nvPr>
        </p:nvSpPr>
        <p:spPr>
          <a:xfrm>
            <a:off x="215962" y="1531917"/>
            <a:ext cx="8713218" cy="5050576"/>
          </a:xfrm>
        </p:spPr>
        <p:txBody>
          <a:bodyPr/>
          <a:lstStyle/>
          <a:p>
            <a:r>
              <a:rPr lang="en-US" sz="2800" b="1" dirty="0" smtClean="0">
                <a:ln w="1905"/>
                <a:solidFill>
                  <a:srgbClr val="0070C0"/>
                </a:solidFill>
                <a:effectLst>
                  <a:innerShdw blurRad="69850" dist="43180" dir="5400000">
                    <a:srgbClr val="000000">
                      <a:alpha val="65000"/>
                    </a:srgbClr>
                  </a:innerShdw>
                </a:effectLst>
              </a:rPr>
              <a:t>MEDIA CAPTURE DESCRIPTION</a:t>
            </a:r>
          </a:p>
          <a:p>
            <a:pPr>
              <a:buNone/>
            </a:pPr>
            <a:endParaRPr lang="en-US" sz="2800" b="1" dirty="0" smtClean="0">
              <a:ln w="1905"/>
              <a:solidFill>
                <a:srgbClr val="0070C0"/>
              </a:solidFill>
              <a:effectLst>
                <a:innerShdw blurRad="69850" dist="43180" dir="5400000">
                  <a:srgbClr val="000000">
                    <a:alpha val="65000"/>
                  </a:srgbClr>
                </a:innerShdw>
              </a:effectLst>
            </a:endParaRPr>
          </a:p>
          <a:p>
            <a:r>
              <a:rPr lang="en-US" sz="2800" b="1" dirty="0" smtClean="0">
                <a:ln w="1905"/>
                <a:solidFill>
                  <a:srgbClr val="0070C0"/>
                </a:solidFill>
                <a:effectLst>
                  <a:innerShdw blurRad="69850" dist="43180" dir="5400000">
                    <a:srgbClr val="000000">
                      <a:alpha val="65000"/>
                    </a:srgbClr>
                  </a:innerShdw>
                </a:effectLst>
              </a:rPr>
              <a:t>CHOOSING STREAMS</a:t>
            </a:r>
          </a:p>
          <a:p>
            <a:pPr>
              <a:buNone/>
            </a:pPr>
            <a:endParaRPr lang="en-US" b="1" dirty="0" smtClean="0">
              <a:solidFill>
                <a:srgbClr val="000000"/>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rgbClr val="08252E"/>
                </a:solidFill>
              </a:rPr>
              <a:t>Process</a:t>
            </a:r>
            <a:endParaRPr lang="en-US" sz="4400" b="1" dirty="0">
              <a:solidFill>
                <a:srgbClr val="08252E"/>
              </a:solidFill>
            </a:endParaRPr>
          </a:p>
        </p:txBody>
      </p:sp>
      <p:sp>
        <p:nvSpPr>
          <p:cNvPr id="3" name="Text Placeholder 2"/>
          <p:cNvSpPr>
            <a:spLocks noGrp="1"/>
          </p:cNvSpPr>
          <p:nvPr>
            <p:ph type="body" sz="quarter" idx="10"/>
          </p:nvPr>
        </p:nvSpPr>
        <p:spPr>
          <a:xfrm>
            <a:off x="239713" y="1484416"/>
            <a:ext cx="8578850" cy="4824944"/>
          </a:xfrm>
        </p:spPr>
        <p:txBody>
          <a:bodyPr/>
          <a:lstStyle/>
          <a:p>
            <a:r>
              <a:rPr lang="en-US" sz="2800" b="1" dirty="0" smtClean="0"/>
              <a:t>Provider sends capabilities</a:t>
            </a:r>
          </a:p>
          <a:p>
            <a:r>
              <a:rPr lang="en-US" sz="2800" b="1" dirty="0" smtClean="0"/>
              <a:t>Consumer chooses streams </a:t>
            </a:r>
          </a:p>
          <a:p>
            <a:pPr lvl="1">
              <a:buFont typeface="Wingdings" pitchFamily="2" charset="2"/>
              <a:buChar char="§"/>
            </a:pPr>
            <a:r>
              <a:rPr lang="en-US" sz="2800" b="1" dirty="0" smtClean="0"/>
              <a:t> Not negotiated, 2 one-way) </a:t>
            </a:r>
          </a:p>
          <a:p>
            <a:endParaRPr lang="en-US" b="1"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57200" y="1650670"/>
            <a:ext cx="8305800" cy="431074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smtClean="0">
              <a:solidFill>
                <a:srgbClr val="000000"/>
              </a:solidFill>
            </a:endParaRPr>
          </a:p>
        </p:txBody>
      </p:sp>
      <p:sp>
        <p:nvSpPr>
          <p:cNvPr id="2" name="Title 1"/>
          <p:cNvSpPr>
            <a:spLocks noGrp="1"/>
          </p:cNvSpPr>
          <p:nvPr>
            <p:ph type="title"/>
          </p:nvPr>
        </p:nvSpPr>
        <p:spPr>
          <a:xfrm>
            <a:off x="229702" y="182834"/>
            <a:ext cx="8588861" cy="838200"/>
          </a:xfrm>
        </p:spPr>
        <p:txBody>
          <a:bodyPr/>
          <a:lstStyle/>
          <a:p>
            <a:r>
              <a:rPr lang="en-US" sz="4400" b="1" dirty="0" smtClean="0">
                <a:solidFill>
                  <a:srgbClr val="08252E"/>
                </a:solidFill>
              </a:rPr>
              <a:t>Structure of Information </a:t>
            </a:r>
            <a:endParaRPr lang="en-US" sz="4400" b="1" dirty="0">
              <a:solidFill>
                <a:srgbClr val="08252E"/>
              </a:solidFill>
            </a:endParaRPr>
          </a:p>
        </p:txBody>
      </p:sp>
      <p:sp>
        <p:nvSpPr>
          <p:cNvPr id="206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22" name="Straight Connector 21"/>
          <p:cNvCxnSpPr/>
          <p:nvPr/>
        </p:nvCxnSpPr>
        <p:spPr>
          <a:xfrm rot="5400000">
            <a:off x="2945081" y="2576946"/>
            <a:ext cx="843148" cy="79564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71408" y="2422569"/>
            <a:ext cx="1292433" cy="1007422"/>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flipV="1">
            <a:off x="1676400" y="4191000"/>
            <a:ext cx="490850" cy="412665"/>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33" idx="1"/>
          </p:cNvCxnSpPr>
          <p:nvPr/>
        </p:nvCxnSpPr>
        <p:spPr>
          <a:xfrm rot="16200000" flipH="1">
            <a:off x="3212002" y="4142788"/>
            <a:ext cx="737100" cy="63758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4588052" y="3195001"/>
            <a:ext cx="426057" cy="6286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32" name="Rectangle 13"/>
          <p:cNvSpPr>
            <a:spLocks noChangeArrowheads="1"/>
          </p:cNvSpPr>
          <p:nvPr/>
        </p:nvSpPr>
        <p:spPr bwMode="auto">
          <a:xfrm>
            <a:off x="1903023" y="3465193"/>
            <a:ext cx="1491738" cy="70759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33" name="Oval 12"/>
          <p:cNvSpPr>
            <a:spLocks noChangeArrowheads="1"/>
          </p:cNvSpPr>
          <p:nvPr/>
        </p:nvSpPr>
        <p:spPr bwMode="auto">
          <a:xfrm>
            <a:off x="3657600" y="4724400"/>
            <a:ext cx="1650745" cy="721983"/>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8252E"/>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Attributes</a:t>
            </a:r>
            <a:endParaRPr kumimoji="0" lang="en-US" sz="1600" b="1" i="0" u="none" strike="noStrike" cap="none" normalizeH="0" baseline="0" dirty="0" smtClean="0">
              <a:ln>
                <a:noFill/>
              </a:ln>
              <a:solidFill>
                <a:srgbClr val="000000"/>
              </a:solidFill>
              <a:effectLst/>
              <a:latin typeface="Arial" pitchFamily="34" charset="0"/>
              <a:cs typeface="Arial" pitchFamily="34" charset="0"/>
            </a:endParaRPr>
          </a:p>
        </p:txBody>
      </p:sp>
      <p:sp>
        <p:nvSpPr>
          <p:cNvPr id="34" name="Oval 11"/>
          <p:cNvSpPr>
            <a:spLocks noChangeArrowheads="1"/>
          </p:cNvSpPr>
          <p:nvPr/>
        </p:nvSpPr>
        <p:spPr bwMode="auto">
          <a:xfrm>
            <a:off x="2438400" y="5181600"/>
            <a:ext cx="1222891" cy="732777"/>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Encode</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Group</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35" name="Rectangle 9"/>
          <p:cNvSpPr>
            <a:spLocks noChangeArrowheads="1"/>
          </p:cNvSpPr>
          <p:nvPr/>
        </p:nvSpPr>
        <p:spPr bwMode="auto">
          <a:xfrm>
            <a:off x="6573858" y="3465193"/>
            <a:ext cx="1461401" cy="70759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pitchFamily="34" charset="0"/>
              <a:cs typeface="Arial" pitchFamily="34" charset="0"/>
            </a:endParaRPr>
          </a:p>
        </p:txBody>
      </p:sp>
      <p:sp>
        <p:nvSpPr>
          <p:cNvPr id="42" name="Rectangle 9"/>
          <p:cNvSpPr>
            <a:spLocks noChangeArrowheads="1"/>
          </p:cNvSpPr>
          <p:nvPr/>
        </p:nvSpPr>
        <p:spPr bwMode="auto">
          <a:xfrm>
            <a:off x="4125563" y="3475091"/>
            <a:ext cx="1461401" cy="70759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pitchFamily="34" charset="0"/>
              <a:cs typeface="Arial" pitchFamily="34" charset="0"/>
            </a:endParaRPr>
          </a:p>
        </p:txBody>
      </p:sp>
      <p:sp>
        <p:nvSpPr>
          <p:cNvPr id="17" name="Oval 11"/>
          <p:cNvSpPr>
            <a:spLocks noChangeArrowheads="1"/>
          </p:cNvSpPr>
          <p:nvPr/>
        </p:nvSpPr>
        <p:spPr bwMode="auto">
          <a:xfrm>
            <a:off x="609600" y="4572000"/>
            <a:ext cx="1905000" cy="9906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Simultaneous</a:t>
            </a:r>
            <a:r>
              <a:rPr kumimoji="0" lang="en-US" sz="1400" b="1" i="0" u="none" strike="noStrike" cap="none" normalizeH="0" dirty="0" smtClean="0">
                <a:ln>
                  <a:noFill/>
                </a:ln>
                <a:solidFill>
                  <a:srgbClr val="000000"/>
                </a:solidFill>
                <a:effectLst/>
                <a:latin typeface="Arial" pitchFamily="34" charset="0"/>
                <a:ea typeface="Calibri" pitchFamily="34" charset="0"/>
                <a:cs typeface="Times New Roman" pitchFamily="18" charset="0"/>
              </a:rPr>
              <a:t> Transmission Set</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cxnSp>
        <p:nvCxnSpPr>
          <p:cNvPr id="20" name="Straight Connector 19"/>
          <p:cNvCxnSpPr/>
          <p:nvPr/>
        </p:nvCxnSpPr>
        <p:spPr>
          <a:xfrm rot="16200000" flipH="1">
            <a:off x="2286000" y="4572000"/>
            <a:ext cx="990600" cy="228600"/>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27" name="AutoShape 14"/>
          <p:cNvSpPr>
            <a:spLocks noChangeArrowheads="1"/>
          </p:cNvSpPr>
          <p:nvPr/>
        </p:nvSpPr>
        <p:spPr bwMode="auto">
          <a:xfrm>
            <a:off x="3962400" y="19089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p:txBody>
      </p:sp>
      <p:sp>
        <p:nvSpPr>
          <p:cNvPr id="29" name="AutoShape 14"/>
          <p:cNvSpPr>
            <a:spLocks noChangeArrowheads="1"/>
          </p:cNvSpPr>
          <p:nvPr/>
        </p:nvSpPr>
        <p:spPr bwMode="auto">
          <a:xfrm>
            <a:off x="3810000" y="20613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Capture Sets</a:t>
            </a:r>
            <a:endParaRPr kumimoji="0" lang="en-US" sz="3600" b="1" i="0" u="none" strike="noStrike" cap="none" normalizeH="0" baseline="0" dirty="0" smtClean="0">
              <a:ln>
                <a:noFill/>
              </a:ln>
              <a:solidFill>
                <a:srgbClr val="000000"/>
              </a:solidFill>
              <a:effectLst/>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Media Capture Description</a:t>
            </a:r>
            <a:endParaRPr lang="en-US" b="1" dirty="0"/>
          </a:p>
        </p:txBody>
      </p:sp>
      <p:sp>
        <p:nvSpPr>
          <p:cNvPr id="3" name="Subtitle 2"/>
          <p:cNvSpPr>
            <a:spLocks noGrp="1"/>
          </p:cNvSpPr>
          <p:nvPr>
            <p:ph type="subTitle" idx="1"/>
          </p:nvPr>
        </p:nvSpPr>
        <p:spPr/>
        <p:txBody>
          <a:bodyPr/>
          <a:lstStyle/>
          <a:p>
            <a:r>
              <a:rPr lang="en-US" dirty="0" smtClean="0"/>
              <a:t>Mark Duckworth</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57200" y="1650670"/>
            <a:ext cx="8305800" cy="431074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smtClean="0">
              <a:solidFill>
                <a:srgbClr val="000000"/>
              </a:solidFill>
            </a:endParaRPr>
          </a:p>
        </p:txBody>
      </p:sp>
      <p:sp>
        <p:nvSpPr>
          <p:cNvPr id="19" name="AutoShape 14"/>
          <p:cNvSpPr>
            <a:spLocks noChangeArrowheads="1"/>
          </p:cNvSpPr>
          <p:nvPr/>
        </p:nvSpPr>
        <p:spPr bwMode="auto">
          <a:xfrm>
            <a:off x="4257064" y="19089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p:txBody>
      </p:sp>
      <p:sp>
        <p:nvSpPr>
          <p:cNvPr id="2" name="Title 1"/>
          <p:cNvSpPr>
            <a:spLocks noGrp="1"/>
          </p:cNvSpPr>
          <p:nvPr>
            <p:ph type="title"/>
          </p:nvPr>
        </p:nvSpPr>
        <p:spPr/>
        <p:txBody>
          <a:bodyPr>
            <a:noAutofit/>
          </a:bodyPr>
          <a:lstStyle/>
          <a:p>
            <a:r>
              <a:rPr lang="en-US" b="1" dirty="0" smtClean="0"/>
              <a:t>Media Capture &amp; Attributes</a:t>
            </a:r>
            <a:endParaRPr lang="en-US" b="1" dirty="0"/>
          </a:p>
        </p:txBody>
      </p:sp>
      <p:cxnSp>
        <p:nvCxnSpPr>
          <p:cNvPr id="5" name="Straight Connector 4"/>
          <p:cNvCxnSpPr/>
          <p:nvPr/>
        </p:nvCxnSpPr>
        <p:spPr>
          <a:xfrm rot="5400000">
            <a:off x="3215622" y="2500746"/>
            <a:ext cx="843148" cy="79564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366541" y="2670960"/>
            <a:ext cx="967841" cy="68283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794542" y="4014852"/>
            <a:ext cx="346364" cy="33053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13" idx="1"/>
          </p:cNvCxnSpPr>
          <p:nvPr/>
        </p:nvCxnSpPr>
        <p:spPr>
          <a:xfrm>
            <a:off x="3699542" y="4038600"/>
            <a:ext cx="698945" cy="51491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858593" y="3118801"/>
            <a:ext cx="426057" cy="6286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11" name="AutoShape 14"/>
          <p:cNvSpPr>
            <a:spLocks noChangeArrowheads="1"/>
          </p:cNvSpPr>
          <p:nvPr/>
        </p:nvSpPr>
        <p:spPr bwMode="auto">
          <a:xfrm>
            <a:off x="4104664" y="20613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Capture Sets</a:t>
            </a:r>
            <a:endParaRPr kumimoji="0" lang="en-US" sz="3600" b="1" i="0" u="none" strike="noStrike" cap="none" normalizeH="0" baseline="0" dirty="0" smtClean="0">
              <a:ln>
                <a:noFill/>
              </a:ln>
              <a:solidFill>
                <a:srgbClr val="000000"/>
              </a:solidFill>
              <a:effectLst/>
              <a:latin typeface="Arial" pitchFamily="34" charset="0"/>
              <a:cs typeface="Arial" pitchFamily="34" charset="0"/>
            </a:endParaRPr>
          </a:p>
        </p:txBody>
      </p:sp>
      <p:sp>
        <p:nvSpPr>
          <p:cNvPr id="12" name="Rectangle 13"/>
          <p:cNvSpPr>
            <a:spLocks noChangeArrowheads="1"/>
          </p:cNvSpPr>
          <p:nvPr/>
        </p:nvSpPr>
        <p:spPr bwMode="auto">
          <a:xfrm>
            <a:off x="2173564" y="3388993"/>
            <a:ext cx="1491738" cy="707591"/>
          </a:xfrm>
          <a:prstGeom prst="rect">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13" name="Oval 12"/>
          <p:cNvSpPr>
            <a:spLocks noChangeArrowheads="1"/>
          </p:cNvSpPr>
          <p:nvPr/>
        </p:nvSpPr>
        <p:spPr bwMode="auto">
          <a:xfrm>
            <a:off x="4156741" y="4419600"/>
            <a:ext cx="1650745" cy="914400"/>
          </a:xfrm>
          <a:prstGeom prst="ellipse">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Attributes</a:t>
            </a:r>
            <a:endParaRPr kumimoji="0" lang="en-US" sz="1600" b="1" i="0" u="none" strike="noStrike" cap="none" normalizeH="0" baseline="0" dirty="0" smtClean="0">
              <a:ln>
                <a:noFill/>
              </a:ln>
              <a:solidFill>
                <a:srgbClr val="000000"/>
              </a:solidFill>
              <a:effectLst/>
              <a:latin typeface="Arial" pitchFamily="34" charset="0"/>
              <a:cs typeface="Arial" pitchFamily="34" charset="0"/>
            </a:endParaRPr>
          </a:p>
        </p:txBody>
      </p:sp>
      <p:sp>
        <p:nvSpPr>
          <p:cNvPr id="14" name="Oval 11"/>
          <p:cNvSpPr>
            <a:spLocks noChangeArrowheads="1"/>
          </p:cNvSpPr>
          <p:nvPr/>
        </p:nvSpPr>
        <p:spPr bwMode="auto">
          <a:xfrm>
            <a:off x="2480341" y="4419600"/>
            <a:ext cx="1447800" cy="9144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Encoding</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Group</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15" name="Rectangle 9"/>
          <p:cNvSpPr>
            <a:spLocks noChangeArrowheads="1"/>
          </p:cNvSpPr>
          <p:nvPr/>
        </p:nvSpPr>
        <p:spPr bwMode="auto">
          <a:xfrm>
            <a:off x="6844399" y="3388993"/>
            <a:ext cx="1461401" cy="707591"/>
          </a:xfrm>
          <a:prstGeom prst="rect">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pitchFamily="34" charset="0"/>
              <a:cs typeface="Arial" pitchFamily="34" charset="0"/>
            </a:endParaRPr>
          </a:p>
        </p:txBody>
      </p:sp>
      <p:sp>
        <p:nvSpPr>
          <p:cNvPr id="16" name="Rectangle 9"/>
          <p:cNvSpPr>
            <a:spLocks noChangeArrowheads="1"/>
          </p:cNvSpPr>
          <p:nvPr/>
        </p:nvSpPr>
        <p:spPr bwMode="auto">
          <a:xfrm>
            <a:off x="4396104" y="3398891"/>
            <a:ext cx="1461401" cy="707591"/>
          </a:xfrm>
          <a:prstGeom prst="rect">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pitchFamily="34" charset="0"/>
              <a:cs typeface="Arial" pitchFamily="34" charset="0"/>
            </a:endParaRPr>
          </a:p>
        </p:txBody>
      </p:sp>
      <p:sp>
        <p:nvSpPr>
          <p:cNvPr id="17" name="Oval 11"/>
          <p:cNvSpPr>
            <a:spLocks noChangeArrowheads="1"/>
          </p:cNvSpPr>
          <p:nvPr/>
        </p:nvSpPr>
        <p:spPr bwMode="auto">
          <a:xfrm>
            <a:off x="499141" y="4419600"/>
            <a:ext cx="1905000" cy="9906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Simultaneous</a:t>
            </a:r>
            <a:r>
              <a:rPr kumimoji="0" lang="en-US" sz="1400" b="1" i="0" u="none" strike="noStrike" cap="none" normalizeH="0" dirty="0" smtClean="0">
                <a:ln>
                  <a:noFill/>
                </a:ln>
                <a:solidFill>
                  <a:srgbClr val="000000"/>
                </a:solidFill>
                <a:effectLst/>
                <a:latin typeface="Arial" pitchFamily="34" charset="0"/>
                <a:ea typeface="Calibri" pitchFamily="34" charset="0"/>
                <a:cs typeface="Times New Roman" pitchFamily="18" charset="0"/>
              </a:rPr>
              <a:t> Transmission Set</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cxnSp>
        <p:nvCxnSpPr>
          <p:cNvPr id="18" name="Straight Connector 17"/>
          <p:cNvCxnSpPr/>
          <p:nvPr/>
        </p:nvCxnSpPr>
        <p:spPr>
          <a:xfrm rot="16200000" flipH="1">
            <a:off x="2823240" y="4229099"/>
            <a:ext cx="304804" cy="7620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944562"/>
          </a:xfrm>
        </p:spPr>
        <p:txBody>
          <a:bodyPr/>
          <a:lstStyle/>
          <a:p>
            <a:r>
              <a:rPr lang="en-US" sz="4400" b="1" dirty="0" smtClean="0">
                <a:solidFill>
                  <a:schemeClr val="tx1"/>
                </a:solidFill>
              </a:rPr>
              <a:t>Attributes</a:t>
            </a:r>
            <a:endParaRPr lang="en-US" sz="4400" b="1" dirty="0">
              <a:solidFill>
                <a:schemeClr val="tx1"/>
              </a:solidFill>
            </a:endParaRPr>
          </a:p>
        </p:txBody>
      </p:sp>
      <p:sp>
        <p:nvSpPr>
          <p:cNvPr id="3" name="Content Placeholder 2"/>
          <p:cNvSpPr>
            <a:spLocks noGrp="1"/>
          </p:cNvSpPr>
          <p:nvPr>
            <p:ph idx="1"/>
          </p:nvPr>
        </p:nvSpPr>
        <p:spPr>
          <a:xfrm>
            <a:off x="457200" y="5638800"/>
            <a:ext cx="8229600" cy="1066800"/>
          </a:xfrm>
        </p:spPr>
        <p:txBody>
          <a:bodyPr>
            <a:normAutofit/>
          </a:bodyPr>
          <a:lstStyle/>
          <a:p>
            <a:pPr>
              <a:buNone/>
            </a:pPr>
            <a:r>
              <a:rPr lang="en-US" b="1" i="1" dirty="0" smtClean="0">
                <a:solidFill>
                  <a:srgbClr val="0070C0"/>
                </a:solidFill>
              </a:rPr>
              <a:t>EXTENSIBILITY</a:t>
            </a:r>
          </a:p>
        </p:txBody>
      </p:sp>
      <p:sp>
        <p:nvSpPr>
          <p:cNvPr id="4" name="Content Placeholder 2"/>
          <p:cNvSpPr txBox="1">
            <a:spLocks/>
          </p:cNvSpPr>
          <p:nvPr/>
        </p:nvSpPr>
        <p:spPr>
          <a:xfrm>
            <a:off x="457200" y="1600200"/>
            <a:ext cx="3733800" cy="3733800"/>
          </a:xfrm>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4000" b="1" i="0" u="none" strike="noStrike" kern="1200" cap="none" spc="0" normalizeH="0" baseline="0" noProof="0" dirty="0" smtClean="0">
                <a:ln>
                  <a:noFill/>
                </a:ln>
                <a:solidFill>
                  <a:schemeClr val="tx1"/>
                </a:solidFill>
                <a:effectLst/>
                <a:uLnTx/>
                <a:uFillTx/>
                <a:latin typeface="+mn-lt"/>
                <a:ea typeface="+mn-ea"/>
                <a:cs typeface="+mn-cs"/>
              </a:rPr>
              <a:t>Audio attributes</a:t>
            </a:r>
          </a:p>
          <a:p>
            <a:pPr marL="342900" indent="-342900">
              <a:spcBef>
                <a:spcPct val="20000"/>
              </a:spcBef>
              <a:buFont typeface="Arial" pitchFamily="34" charset="0"/>
              <a:buChar char="•"/>
            </a:pPr>
            <a:r>
              <a:rPr lang="en-US" sz="3200" b="1" dirty="0" smtClean="0"/>
              <a:t>Purpose (role)</a:t>
            </a:r>
          </a:p>
          <a:p>
            <a:pPr marL="800100" lvl="1" indent="-342900">
              <a:spcBef>
                <a:spcPct val="20000"/>
              </a:spcBef>
              <a:buFont typeface="Wingdings" pitchFamily="2" charset="2"/>
              <a:buChar char="§"/>
            </a:pPr>
            <a:r>
              <a:rPr lang="en-US" sz="2800" b="1" dirty="0" smtClean="0"/>
              <a:t>Main</a:t>
            </a:r>
          </a:p>
          <a:p>
            <a:pPr marL="800100" lvl="1" indent="-342900">
              <a:spcBef>
                <a:spcPct val="20000"/>
              </a:spcBef>
              <a:buFont typeface="Wingdings" pitchFamily="2" charset="2"/>
              <a:buChar char="§"/>
            </a:pPr>
            <a:r>
              <a:rPr lang="en-US" sz="2800" b="1" dirty="0" smtClean="0"/>
              <a:t>Presentation</a:t>
            </a:r>
          </a:p>
          <a:p>
            <a:pPr marL="342900" indent="-342900">
              <a:spcBef>
                <a:spcPct val="20000"/>
              </a:spcBef>
              <a:buFont typeface="Arial" pitchFamily="34" charset="0"/>
              <a:buChar char="•"/>
            </a:pPr>
            <a:r>
              <a:rPr lang="en-US" sz="3200" b="1" dirty="0" smtClean="0"/>
              <a:t>Mixed – true/false</a:t>
            </a:r>
          </a:p>
          <a:p>
            <a:pPr marL="342900" indent="-342900">
              <a:spcBef>
                <a:spcPct val="20000"/>
              </a:spcBef>
              <a:buFont typeface="Arial" pitchFamily="34" charset="0"/>
              <a:buChar cha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Channel Format</a:t>
            </a:r>
          </a:p>
          <a:p>
            <a:pPr marL="800100" lvl="1" indent="-342900">
              <a:spcBef>
                <a:spcPct val="20000"/>
              </a:spcBef>
              <a:buFont typeface="Wingdings" pitchFamily="2" charset="2"/>
              <a:buChar char="§"/>
            </a:pPr>
            <a:r>
              <a:rPr lang="en-US" sz="2800" b="1" dirty="0" smtClean="0"/>
              <a:t>Linear array</a:t>
            </a:r>
          </a:p>
          <a:p>
            <a:pPr marL="800100" lvl="1" indent="-342900">
              <a:spcBef>
                <a:spcPct val="20000"/>
              </a:spcBef>
              <a:buFont typeface="Wingdings" pitchFamily="2" charset="2"/>
              <a:buChar char="§"/>
            </a:pPr>
            <a:r>
              <a:rPr lang="en-US" sz="2800" b="1" noProof="0" dirty="0" smtClean="0"/>
              <a:t>S</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tereo</a:t>
            </a:r>
          </a:p>
          <a:p>
            <a:pPr marL="800100" lvl="1" indent="-342900">
              <a:spcBef>
                <a:spcPct val="20000"/>
              </a:spcBef>
              <a:buFont typeface="Wingdings" pitchFamily="2" charset="2"/>
              <a:buChar char="§"/>
            </a:pPr>
            <a:r>
              <a:rPr lang="en-US" sz="2800" b="1" dirty="0" smtClean="0"/>
              <a:t>Mono</a:t>
            </a:r>
            <a:endParaRPr kumimoji="0" lang="en-US" sz="2800" b="1" i="0"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pPr>
            <a:r>
              <a:rPr lang="en-US" sz="3200" b="1" dirty="0" smtClean="0"/>
              <a:t>Linear position</a:t>
            </a:r>
          </a:p>
          <a:p>
            <a:pPr marL="800100" lvl="1" indent="-342900">
              <a:spcBef>
                <a:spcPct val="20000"/>
              </a:spcBef>
              <a:buFont typeface="Wingdings" pitchFamily="2" charset="2"/>
              <a:buChar char="§"/>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0 to 100</a:t>
            </a:r>
          </a:p>
        </p:txBody>
      </p:sp>
      <p:sp>
        <p:nvSpPr>
          <p:cNvPr id="5" name="Content Placeholder 2"/>
          <p:cNvSpPr txBox="1">
            <a:spLocks/>
          </p:cNvSpPr>
          <p:nvPr/>
        </p:nvSpPr>
        <p:spPr>
          <a:xfrm>
            <a:off x="4953000" y="1600200"/>
            <a:ext cx="3581400" cy="3733800"/>
          </a:xfrm>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chemeClr val="tx1"/>
                </a:solidFill>
                <a:effectLst/>
                <a:uLnTx/>
                <a:uFillTx/>
                <a:latin typeface="+mn-lt"/>
                <a:ea typeface="+mn-ea"/>
                <a:cs typeface="+mn-cs"/>
              </a:rPr>
              <a:t>Video attributes</a:t>
            </a:r>
          </a:p>
          <a:p>
            <a:pPr marL="342900" indent="-342900">
              <a:spcBef>
                <a:spcPct val="20000"/>
              </a:spcBef>
              <a:buFont typeface="Arial" pitchFamily="34" charset="0"/>
              <a:buChar char="•"/>
            </a:pPr>
            <a:r>
              <a:rPr lang="en-US" sz="2900" b="1" dirty="0" smtClean="0"/>
              <a:t>Purpose (role)</a:t>
            </a:r>
          </a:p>
          <a:p>
            <a:pPr marL="800100" lvl="1" indent="-342900">
              <a:spcBef>
                <a:spcPct val="20000"/>
              </a:spcBef>
              <a:buFont typeface="Wingdings" pitchFamily="2" charset="2"/>
              <a:buChar char="§"/>
            </a:pPr>
            <a:r>
              <a:rPr lang="en-US" sz="2300" b="1" dirty="0" smtClean="0"/>
              <a:t>Main</a:t>
            </a:r>
          </a:p>
          <a:p>
            <a:pPr marL="800100" lvl="1" indent="-342900">
              <a:spcBef>
                <a:spcPct val="20000"/>
              </a:spcBef>
              <a:buFont typeface="Wingdings" pitchFamily="2" charset="2"/>
              <a:buChar char="§"/>
            </a:pPr>
            <a:r>
              <a:rPr lang="en-US" sz="2300" b="1" dirty="0" smtClean="0"/>
              <a:t>Presentation</a:t>
            </a:r>
          </a:p>
          <a:p>
            <a:pPr marL="342900" indent="-342900">
              <a:spcBef>
                <a:spcPct val="20000"/>
              </a:spcBef>
              <a:buFont typeface="Arial" pitchFamily="34" charset="0"/>
              <a:buChar char="•"/>
            </a:pPr>
            <a:r>
              <a:rPr lang="en-US" sz="2900" b="1" dirty="0" smtClean="0"/>
              <a:t>Composed – true/false</a:t>
            </a:r>
          </a:p>
          <a:p>
            <a:pPr marL="342900" indent="-342900">
              <a:spcBef>
                <a:spcPct val="20000"/>
              </a:spcBef>
              <a:buFont typeface="Arial" pitchFamily="34" charset="0"/>
              <a:buChar char="•"/>
            </a:pPr>
            <a:r>
              <a:rPr lang="en-US" sz="2900" b="1" dirty="0" smtClean="0"/>
              <a:t>Auto switched</a:t>
            </a:r>
          </a:p>
          <a:p>
            <a:pPr marL="800100" lvl="1" indent="-342900">
              <a:spcBef>
                <a:spcPct val="20000"/>
              </a:spcBef>
              <a:buFont typeface="Wingdings" pitchFamily="2" charset="2"/>
              <a:buChar char="§"/>
            </a:pPr>
            <a:r>
              <a:rPr lang="en-US" sz="2300" b="1" dirty="0" smtClean="0"/>
              <a:t>True/false</a:t>
            </a:r>
          </a:p>
          <a:p>
            <a:pPr marL="342900" indent="-342900">
              <a:spcBef>
                <a:spcPct val="20000"/>
              </a:spcBef>
              <a:buFont typeface="Arial" pitchFamily="34" charset="0"/>
              <a:buChar char="•"/>
            </a:pPr>
            <a:r>
              <a:rPr lang="en-US" sz="2900" b="1" dirty="0" smtClean="0"/>
              <a:t>Spatial scale</a:t>
            </a:r>
          </a:p>
          <a:p>
            <a:pPr marL="800100" lvl="1" indent="-342900">
              <a:spcBef>
                <a:spcPct val="20000"/>
              </a:spcBef>
              <a:buFont typeface="Wingdings" pitchFamily="2" charset="2"/>
              <a:buChar char="§"/>
            </a:pPr>
            <a:r>
              <a:rPr lang="en-US" sz="2300" b="1" dirty="0" smtClean="0"/>
              <a:t>Image width</a:t>
            </a:r>
            <a:endParaRPr kumimoji="0" lang="en-US" sz="23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theme/theme1.xml><?xml version="1.0" encoding="utf-8"?>
<a:theme xmlns:a="http://schemas.openxmlformats.org/drawingml/2006/main" name="Theme IETF">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lg" len="med"/>
          <a:tailEnd type="triangle" w="lg"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lg" len="med"/>
          <a:tailEnd type="triangle" w="lg"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3189</TotalTime>
  <Words>2881</Words>
  <Application>Microsoft Office PowerPoint</Application>
  <PresentationFormat>On-screen Show (4:3)</PresentationFormat>
  <Paragraphs>465</Paragraphs>
  <Slides>36</Slides>
  <Notes>32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Theme IETF</vt:lpstr>
      <vt:lpstr> CLUE Framework</vt:lpstr>
      <vt:lpstr>Multiple Media Streams</vt:lpstr>
      <vt:lpstr>Challenges</vt:lpstr>
      <vt:lpstr>What’s Needed?</vt:lpstr>
      <vt:lpstr>Process</vt:lpstr>
      <vt:lpstr>Structure of Information </vt:lpstr>
      <vt:lpstr>Media Capture Description</vt:lpstr>
      <vt:lpstr>Media Capture &amp; Attributes</vt:lpstr>
      <vt:lpstr>Attributes</vt:lpstr>
      <vt:lpstr>Capture Scene</vt:lpstr>
      <vt:lpstr>Capture Set</vt:lpstr>
      <vt:lpstr>Video Capture Adjacency</vt:lpstr>
      <vt:lpstr>Matching Audio with Video</vt:lpstr>
      <vt:lpstr>Matching Audio with Video</vt:lpstr>
      <vt:lpstr>Choosing Streams</vt:lpstr>
      <vt:lpstr>Basic message flow</vt:lpstr>
      <vt:lpstr>Capabilities Sent by Consumer</vt:lpstr>
      <vt:lpstr> Advertisement Sent by Provider</vt:lpstr>
      <vt:lpstr>  Configure Msg Sent by Consumer</vt:lpstr>
      <vt:lpstr>Provider Capture Advertisement</vt:lpstr>
      <vt:lpstr>Simultaneous Transmission Sets</vt:lpstr>
      <vt:lpstr>Encoding Groups</vt:lpstr>
      <vt:lpstr>Encoding Group Structure</vt:lpstr>
      <vt:lpstr>Video Encode Attributes</vt:lpstr>
      <vt:lpstr>Sample Encoding Group</vt:lpstr>
      <vt:lpstr> Second Sample Encoding Group</vt:lpstr>
      <vt:lpstr>Examples</vt:lpstr>
      <vt:lpstr>Single Camera Endpoint</vt:lpstr>
      <vt:lpstr>    Single Camera Endpoint</vt:lpstr>
      <vt:lpstr> Single Camera Endpoint</vt:lpstr>
      <vt:lpstr>Three Camera Endpoint</vt:lpstr>
      <vt:lpstr>Three Camera Endpoint</vt:lpstr>
      <vt:lpstr>Three Camera Endpoint</vt:lpstr>
      <vt:lpstr>MCU Scenarios</vt:lpstr>
      <vt:lpstr>Three Camera Endpoint with Presentation</vt:lpstr>
      <vt:lpstr>Slide 36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Stream Description</dc:title>
  <dc:creator>markd</dc:creator>
  <cp:lastModifiedBy>allyn</cp:lastModifiedBy>
  <cp:revision>221</cp:revision>
  <dcterms:created xsi:type="dcterms:W3CDTF">2011-07-18T17:01:24Z</dcterms:created>
  <dcterms:modified xsi:type="dcterms:W3CDTF">2011-07-22T22:21:34Z</dcterms:modified>
</cp:coreProperties>
</file>