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tags/tag4.xml" ContentType="application/vnd.openxmlformats-officedocument.presentationml.tags+xml"/>
  <Override PartName="/ppt/theme/themeOverride5.xml" ContentType="application/vnd.openxmlformats-officedocument.themeOverr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54.xml" ContentType="application/vnd.openxmlformats-officedocument.presentationml.tags+xml"/>
  <Override PartName="/ppt/tags/tag63.xml" ContentType="application/vnd.openxmlformats-officedocument.presentationml.tags+xml"/>
  <Override PartName="/ppt/tags/tag65.xml" ContentType="application/vnd.openxmlformats-officedocument.presentationml.tags+xml"/>
  <Override PartName="/ppt/tags/tag74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tags/tag79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tags/tag39.xml" ContentType="application/vnd.openxmlformats-officedocument.presentationml.tags+xml"/>
  <Override PartName="/ppt/theme/themeOverride4.xml" ContentType="application/vnd.openxmlformats-officedocument.themeOverride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heme/themeOverride2.xml" ContentType="application/vnd.openxmlformats-officedocument.themeOverride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heme/themeOverride3.xml" ContentType="application/vnd.openxmlformats-officedocument.themeOverride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3" r:id="rId3"/>
    <p:sldId id="266" r:id="rId4"/>
    <p:sldId id="306" r:id="rId5"/>
    <p:sldId id="305" r:id="rId6"/>
    <p:sldId id="309" r:id="rId7"/>
    <p:sldId id="312" r:id="rId8"/>
    <p:sldId id="310" r:id="rId9"/>
    <p:sldId id="311" r:id="rId10"/>
  </p:sldIdLst>
  <p:sldSz cx="9144000" cy="6858000" type="screen4x3"/>
  <p:notesSz cx="6794500" cy="9906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AC0098"/>
    <a:srgbClr val="FF0000"/>
    <a:srgbClr val="FF6600"/>
    <a:srgbClr val="5DBA00"/>
    <a:srgbClr val="008080"/>
    <a:srgbClr val="DB8BD5"/>
    <a:srgbClr val="FED998"/>
    <a:srgbClr val="B6DD6F"/>
    <a:srgbClr val="090000"/>
    <a:srgbClr val="0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7" autoAdjust="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00" y="-72"/>
      </p:cViewPr>
      <p:guideLst>
        <p:guide orient="horz" pos="3120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1A81BF8-5F4F-47FD-AD60-FE75053E5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4D54C19-B2AB-4BD5-B706-536B1524C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F0BD46-B463-4F64-9315-DC94F1A8D07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00100" y="3690938"/>
            <a:ext cx="7543800" cy="1866900"/>
          </a:xfrm>
        </p:spPr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82" name="Rectangle 14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00100" y="4762500"/>
            <a:ext cx="7543800" cy="304800"/>
          </a:xfrm>
        </p:spPr>
        <p:txBody>
          <a:bodyPr/>
          <a:lstStyle>
            <a:lvl1pPr marL="0" indent="0">
              <a:spcBef>
                <a:spcPct val="0"/>
              </a:spcBef>
              <a:defRPr sz="1900" noProof="1">
                <a:solidFill>
                  <a:srgbClr val="FFFFFF"/>
                </a:solidFill>
              </a:defRPr>
            </a:lvl1pPr>
          </a:lstStyle>
          <a:p>
            <a:r>
              <a:rPr lang="en-US" noProof="1" smtClean="0"/>
              <a:t>Click to edit Master subtitle style</a:t>
            </a:r>
            <a:endParaRPr lang="de-DE" noProof="1"/>
          </a:p>
        </p:txBody>
      </p:sp>
      <p:sp>
        <p:nvSpPr>
          <p:cNvPr id="4" name="Rectangle 15" hidden="1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 bwMode="auto">
          <a:xfrm>
            <a:off x="2032000" y="6578600"/>
            <a:ext cx="5080000" cy="152400"/>
          </a:xfrm>
          <a:prstGeom prst="rect">
            <a:avLst/>
          </a:prstGeom>
          <a:ln w="0"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>
              <a:defRPr sz="800" noProof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6" hidden="1"/>
          <p:cNvSpPr>
            <a:spLocks noGrp="1" noChangeArrowheads="1"/>
          </p:cNvSpPr>
          <p:nvPr>
            <p:ph type="dt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7" hidden="1"/>
          <p:cNvSpPr>
            <a:spLocks noGrp="1" noChangeArrowheads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2481F0C-B3A5-47C6-9D2C-740956219AC3}" type="slidenum">
              <a:rPr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40666-82E0-4C81-9E7B-107FA41C87E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A2BA4-7623-42CF-9C1C-8286DEB6E61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11" Type="http://schemas.openxmlformats.org/officeDocument/2006/relationships/image" Target="../media/image1.png"/><Relationship Id="rId5" Type="http://schemas.openxmlformats.org/officeDocument/2006/relationships/tags" Target="../tags/tag2.xml"/><Relationship Id="rId10" Type="http://schemas.openxmlformats.org/officeDocument/2006/relationships/tags" Target="../tags/tag7.xml"/><Relationship Id="rId4" Type="http://schemas.openxmlformats.org/officeDocument/2006/relationships/theme" Target="../theme/theme1.xml"/><Relationship Id="rId9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SHLBG2C_CO"/>
          <p:cNvPicPr>
            <a:picLocks noChangeArrowheads="1"/>
          </p:cNvPicPr>
          <p:nvPr>
            <p:custDataLst>
              <p:tags r:id="rId5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144000" cy="4572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  <p:custDataLst>
              <p:tags r:id="rId6"/>
            </p:custDataLst>
          </p:nvPr>
        </p:nvSpPr>
        <p:spPr bwMode="auto">
          <a:xfrm>
            <a:off x="392113" y="565150"/>
            <a:ext cx="8359775" cy="914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  <p:custDataLst>
              <p:tags r:id="rId7"/>
            </p:custDataLst>
          </p:nvPr>
        </p:nvSpPr>
        <p:spPr bwMode="auto">
          <a:xfrm>
            <a:off x="8578850" y="6578600"/>
            <a:ext cx="3175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noProof="1"/>
            </a:lvl1pPr>
          </a:lstStyle>
          <a:p>
            <a:pPr>
              <a:defRPr/>
            </a:pPr>
            <a:fld id="{F769270D-3BD2-4673-9998-EDBB4F85F581}" type="slidenum">
              <a:rPr/>
              <a:pPr>
                <a:defRPr/>
              </a:pPr>
              <a:t>‹#›</a:t>
            </a:fld>
            <a:endParaRPr lang="de-DE"/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body" idx="1"/>
            <p:custDataLst>
              <p:tags r:id="rId8"/>
            </p:custDataLst>
          </p:nvPr>
        </p:nvSpPr>
        <p:spPr bwMode="auto">
          <a:xfrm>
            <a:off x="392113" y="1714500"/>
            <a:ext cx="8359775" cy="43815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500063" y="6572250"/>
            <a:ext cx="6611937" cy="1238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ctr">
              <a:defRPr/>
            </a:pPr>
            <a:r>
              <a:rPr lang="en-US" sz="800" noProof="1" smtClean="0"/>
              <a:t>July 27, 2011, Reference</a:t>
            </a:r>
            <a:endParaRPr lang="de-DE" sz="800" noProof="1"/>
          </a:p>
        </p:txBody>
      </p:sp>
      <p:sp>
        <p:nvSpPr>
          <p:cNvPr id="1040" name="Rectangle 16" hidden="1"/>
          <p:cNvSpPr>
            <a:spLocks noGrp="1" noChangeArrowheads="1"/>
          </p:cNvSpPr>
          <p:nvPr>
            <p:ph type="dt" sz="half" idx="2"/>
            <p:custDataLst>
              <p:tags r:id="rId10"/>
            </p:custDataLst>
          </p:nvPr>
        </p:nvSpPr>
        <p:spPr bwMode="auto">
          <a:xfrm>
            <a:off x="800100" y="5715000"/>
            <a:ext cx="7543800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900" noProof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9pPr>
    </p:titleStyle>
    <p:bodyStyle>
      <a:lvl1pPr marL="254000" indent="-2540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000000"/>
          </a:solidFill>
          <a:latin typeface="+mn-lt"/>
        </a:defRPr>
      </a:lvl2pPr>
      <a:lvl3pPr marL="1168400" indent="-2540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SzPct val="100000"/>
        <a:buChar char="•"/>
        <a:defRPr>
          <a:solidFill>
            <a:srgbClr val="000000"/>
          </a:solidFill>
          <a:latin typeface="+mn-lt"/>
        </a:defRPr>
      </a:lvl3pPr>
      <a:lvl4pPr marL="1625600" indent="-2540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4pPr>
      <a:lvl5pPr marL="2082800" indent="-2540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5pPr>
      <a:lvl6pPr marL="25400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6pPr>
      <a:lvl7pPr marL="29972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7pPr>
      <a:lvl8pPr marL="34544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8pPr>
      <a:lvl9pPr marL="39116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hemeOverride" Target="../theme/themeOverride1.xml"/><Relationship Id="rId6" Type="http://schemas.openxmlformats.org/officeDocument/2006/relationships/tags" Target="../tags/tag15.xml"/><Relationship Id="rId11" Type="http://schemas.openxmlformats.org/officeDocument/2006/relationships/image" Target="../media/image2.png"/><Relationship Id="rId5" Type="http://schemas.openxmlformats.org/officeDocument/2006/relationships/tags" Target="../tags/tag14.xml"/><Relationship Id="rId10" Type="http://schemas.openxmlformats.org/officeDocument/2006/relationships/notesSlide" Target="../notesSlides/notesSlide1.xml"/><Relationship Id="rId4" Type="http://schemas.openxmlformats.org/officeDocument/2006/relationships/tags" Target="../tags/tag13.xml"/><Relationship Id="rId9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tags" Target="../tags/tag31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tags" Target="../tags/tag30.xml"/><Relationship Id="rId17" Type="http://schemas.openxmlformats.org/officeDocument/2006/relationships/image" Target="../media/image3.jpeg"/><Relationship Id="rId2" Type="http://schemas.openxmlformats.org/officeDocument/2006/relationships/tags" Target="../tags/tag20.xml"/><Relationship Id="rId16" Type="http://schemas.openxmlformats.org/officeDocument/2006/relationships/hyperlink" Target="http://www.shareasale.com/m-pr.cfm?merchantID=11035&amp;userID=252672&amp;productID=474341164" TargetMode="External"/><Relationship Id="rId1" Type="http://schemas.openxmlformats.org/officeDocument/2006/relationships/themeOverride" Target="../theme/themeOverride2.xml"/><Relationship Id="rId6" Type="http://schemas.openxmlformats.org/officeDocument/2006/relationships/tags" Target="../tags/tag24.xml"/><Relationship Id="rId11" Type="http://schemas.openxmlformats.org/officeDocument/2006/relationships/tags" Target="../tags/tag29.xml"/><Relationship Id="rId5" Type="http://schemas.openxmlformats.org/officeDocument/2006/relationships/tags" Target="../tags/tag23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28.xml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tags" Target="../tags/tag3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tags" Target="../tags/tag44.xml"/><Relationship Id="rId18" Type="http://schemas.openxmlformats.org/officeDocument/2006/relationships/tags" Target="../tags/tag49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17" Type="http://schemas.openxmlformats.org/officeDocument/2006/relationships/tags" Target="../tags/tag48.xml"/><Relationship Id="rId2" Type="http://schemas.openxmlformats.org/officeDocument/2006/relationships/tags" Target="../tags/tag33.xml"/><Relationship Id="rId16" Type="http://schemas.openxmlformats.org/officeDocument/2006/relationships/tags" Target="../tags/tag47.xml"/><Relationship Id="rId1" Type="http://schemas.openxmlformats.org/officeDocument/2006/relationships/themeOverride" Target="../theme/themeOverride3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5" Type="http://schemas.openxmlformats.org/officeDocument/2006/relationships/tags" Target="../tags/tag36.xml"/><Relationship Id="rId15" Type="http://schemas.openxmlformats.org/officeDocument/2006/relationships/tags" Target="../tags/tag46.xml"/><Relationship Id="rId10" Type="http://schemas.openxmlformats.org/officeDocument/2006/relationships/tags" Target="../tags/tag41.xml"/><Relationship Id="rId19" Type="http://schemas.openxmlformats.org/officeDocument/2006/relationships/slideLayout" Target="../slideLayouts/slideLayout3.xml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tags" Target="../tags/tag4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2" Type="http://schemas.openxmlformats.org/officeDocument/2006/relationships/tags" Target="../tags/tag50.xml"/><Relationship Id="rId1" Type="http://schemas.openxmlformats.org/officeDocument/2006/relationships/themeOverride" Target="../theme/themeOverride4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10" Type="http://schemas.openxmlformats.org/officeDocument/2006/relationships/slideLayout" Target="../slideLayouts/slideLayout3.xml"/><Relationship Id="rId4" Type="http://schemas.openxmlformats.org/officeDocument/2006/relationships/tags" Target="../tags/tag52.xml"/><Relationship Id="rId9" Type="http://schemas.openxmlformats.org/officeDocument/2006/relationships/tags" Target="../tags/tag5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58.xml"/><Relationship Id="rId1" Type="http://schemas.openxmlformats.org/officeDocument/2006/relationships/themeOverride" Target="../theme/themeOverride5.xml"/><Relationship Id="rId6" Type="http://schemas.openxmlformats.org/officeDocument/2006/relationships/tags" Target="../tags/tag62.xml"/><Relationship Id="rId11" Type="http://schemas.openxmlformats.org/officeDocument/2006/relationships/tags" Target="../tags/tag67.xml"/><Relationship Id="rId5" Type="http://schemas.openxmlformats.org/officeDocument/2006/relationships/tags" Target="../tags/tag61.xml"/><Relationship Id="rId10" Type="http://schemas.openxmlformats.org/officeDocument/2006/relationships/tags" Target="../tags/tag66.xml"/><Relationship Id="rId4" Type="http://schemas.openxmlformats.org/officeDocument/2006/relationships/tags" Target="../tags/tag60.xml"/><Relationship Id="rId9" Type="http://schemas.openxmlformats.org/officeDocument/2006/relationships/tags" Target="../tags/tag6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tags" Target="../tags/tag79.xml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tags" Target="../tags/tag78.xml"/><Relationship Id="rId2" Type="http://schemas.openxmlformats.org/officeDocument/2006/relationships/tags" Target="../tags/tag68.xml"/><Relationship Id="rId1" Type="http://schemas.openxmlformats.org/officeDocument/2006/relationships/themeOverride" Target="../theme/themeOverride6.xml"/><Relationship Id="rId6" Type="http://schemas.openxmlformats.org/officeDocument/2006/relationships/tags" Target="../tags/tag72.xml"/><Relationship Id="rId11" Type="http://schemas.openxmlformats.org/officeDocument/2006/relationships/tags" Target="../tags/tag77.xml"/><Relationship Id="rId5" Type="http://schemas.openxmlformats.org/officeDocument/2006/relationships/tags" Target="../tags/tag71.xml"/><Relationship Id="rId10" Type="http://schemas.openxmlformats.org/officeDocument/2006/relationships/tags" Target="../tags/tag76.xml"/><Relationship Id="rId4" Type="http://schemas.openxmlformats.org/officeDocument/2006/relationships/tags" Target="../tags/tag70.xml"/><Relationship Id="rId9" Type="http://schemas.openxmlformats.org/officeDocument/2006/relationships/tags" Target="../tags/tag75.xml"/><Relationship Id="rId1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23528" y="5229200"/>
            <a:ext cx="2571750" cy="72008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nl-NL" sz="1900" noProof="1" smtClean="0"/>
              <a:t>Peter van der Stok; Kerry Lynn</a:t>
            </a:r>
            <a:endParaRPr lang="en-US" sz="1900" noProof="1"/>
          </a:p>
        </p:txBody>
      </p:sp>
      <p:sp>
        <p:nvSpPr>
          <p:cNvPr id="7170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7188" y="6215063"/>
            <a:ext cx="2214562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900" noProof="1" smtClean="0"/>
              <a:t>July 27, 2011</a:t>
            </a:r>
            <a:endParaRPr lang="en-US" sz="1900" noProof="1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>
          <a:xfrm>
            <a:off x="0" y="1428750"/>
            <a:ext cx="9144000" cy="1143000"/>
          </a:xfrm>
        </p:spPr>
        <p:txBody>
          <a:bodyPr/>
          <a:lstStyle/>
          <a:p>
            <a:pPr algn="ctr" eaLnBrk="1" hangingPunct="1"/>
            <a:r>
              <a:rPr lang="de-DE" dirty="0" smtClean="0"/>
              <a:t>CoAP Utilization for Building Control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DE9AD-A240-488D-BF47-903FAAD1E4CA}" type="slidenum">
              <a:rPr smtClean="0"/>
              <a:pPr/>
              <a:t>1</a:t>
            </a:fld>
            <a:endParaRPr lang="en-US" smtClean="0"/>
          </a:p>
        </p:txBody>
      </p:sp>
      <p:sp>
        <p:nvSpPr>
          <p:cNvPr id="7174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67544" y="2204864"/>
            <a:ext cx="76328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draft-vanderstok-core-bc-04</a:t>
            </a:r>
          </a:p>
          <a:p>
            <a:endParaRPr lang="en-US" sz="2800" dirty="0" smtClean="0"/>
          </a:p>
          <a:p>
            <a:r>
              <a:rPr lang="en-US" sz="2800" dirty="0" smtClean="0"/>
              <a:t>Naming and discovery of groups</a:t>
            </a:r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1" cstate="print"/>
          <a:srcRect t="25292" b="3011"/>
          <a:stretch>
            <a:fillRect/>
          </a:stretch>
        </p:blipFill>
        <p:spPr bwMode="auto">
          <a:xfrm>
            <a:off x="5580112" y="3923030"/>
            <a:ext cx="3563888" cy="2934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800100" y="5829300"/>
            <a:ext cx="7543800" cy="304800"/>
          </a:xfrm>
          <a:prstGeom prst="rect">
            <a:avLst/>
          </a:prstGeom>
          <a:noFill/>
          <a:ln w="0">
            <a:noFill/>
          </a:ln>
          <a:effectLst/>
        </p:spPr>
        <p:txBody>
          <a:bodyPr vert="horz" wrap="square" lIns="0" tIns="0" rIns="0" bIns="0" rtlCol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x-none" sz="190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3581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/>
              <a:t>Group naming constraint (reminder)</a:t>
            </a:r>
            <a:endParaRPr lang="en-US" sz="3600" dirty="0"/>
          </a:p>
        </p:txBody>
      </p:sp>
      <p:sp>
        <p:nvSpPr>
          <p:cNvPr id="921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EBCA315-8831-4178-8E49-79C31DBA1C2A}" type="slidenum">
              <a:rPr smtClean="0"/>
              <a:pPr/>
              <a:t>2</a:t>
            </a:fld>
            <a:endParaRPr 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836712"/>
            <a:ext cx="896448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u="sng" dirty="0" smtClean="0"/>
          </a:p>
          <a:p>
            <a:r>
              <a:rPr lang="en-US" u="sng" dirty="0" smtClean="0"/>
              <a:t>Authority:</a:t>
            </a:r>
          </a:p>
          <a:p>
            <a:pPr lvl="1"/>
            <a:r>
              <a:rPr lang="en-US" dirty="0" smtClean="0"/>
              <a:t>Device (</a:t>
            </a:r>
            <a:r>
              <a:rPr lang="en-US" dirty="0" smtClean="0">
                <a:solidFill>
                  <a:schemeClr val="tx1"/>
                </a:solidFill>
              </a:rPr>
              <a:t>host [:socket]) resolves to a </a:t>
            </a:r>
            <a:r>
              <a:rPr lang="en-US" dirty="0" err="1" smtClean="0">
                <a:solidFill>
                  <a:schemeClr val="tx1"/>
                </a:solidFill>
              </a:rPr>
              <a:t>unicast</a:t>
            </a:r>
            <a:r>
              <a:rPr lang="en-US" dirty="0" smtClean="0">
                <a:solidFill>
                  <a:schemeClr val="tx1"/>
                </a:solidFill>
              </a:rPr>
              <a:t> IP address, port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Group (set of devices) resolves to a scoped multicast group IP address 	or set of serial IP </a:t>
            </a:r>
            <a:r>
              <a:rPr lang="en-US" dirty="0" err="1" smtClean="0">
                <a:solidFill>
                  <a:schemeClr val="tx1"/>
                </a:solidFill>
              </a:rPr>
              <a:t>unicasts</a:t>
            </a:r>
            <a:r>
              <a:rPr lang="en-US" dirty="0" smtClean="0">
                <a:solidFill>
                  <a:schemeClr val="tx1"/>
                </a:solidFill>
              </a:rPr>
              <a:t> (ref: group-</a:t>
            </a:r>
            <a:r>
              <a:rPr lang="en-US" dirty="0" err="1" smtClean="0">
                <a:solidFill>
                  <a:schemeClr val="tx1"/>
                </a:solidFill>
              </a:rPr>
              <a:t>comm</a:t>
            </a:r>
            <a:r>
              <a:rPr lang="en-US" dirty="0" smtClean="0">
                <a:solidFill>
                  <a:schemeClr val="tx1"/>
                </a:solidFill>
              </a:rPr>
              <a:t> I-D)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Group operation is sent to all members of group in identical message.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All servers in group listen to same port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resource must be identified with identical path by all group members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e.g.:  coap://all-lights.office.bldg.town.cy/light/onoff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5517232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Onoff</a:t>
            </a:r>
            <a:r>
              <a:rPr lang="en-US" dirty="0" smtClean="0"/>
              <a:t> 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0070C0"/>
                </a:solidFill>
              </a:rPr>
              <a:t>resource of “light” service (entry-point)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		described by standard XXX; if = XXX </a:t>
            </a:r>
            <a:r>
              <a:rPr lang="en-US" dirty="0" smtClean="0">
                <a:solidFill>
                  <a:schemeClr val="tx1"/>
                </a:solidFill>
              </a:rPr>
              <a:t>in link-format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7020272" y="3717032"/>
            <a:ext cx="2123728" cy="50405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/light/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onoff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13" name="Straight Arrow Connector 12"/>
          <p:cNvCxnSpPr>
            <a:endCxn id="9" idx="2"/>
          </p:cNvCxnSpPr>
          <p:nvPr/>
        </p:nvCxnSpPr>
        <p:spPr bwMode="auto">
          <a:xfrm flipV="1">
            <a:off x="6228184" y="3969060"/>
            <a:ext cx="792088" cy="6840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6228184" y="4653136"/>
            <a:ext cx="79208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endCxn id="15" idx="2"/>
          </p:cNvCxnSpPr>
          <p:nvPr/>
        </p:nvCxnSpPr>
        <p:spPr bwMode="auto">
          <a:xfrm>
            <a:off x="6228184" y="4653136"/>
            <a:ext cx="792088" cy="5400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Oval 11"/>
          <p:cNvSpPr/>
          <p:nvPr/>
        </p:nvSpPr>
        <p:spPr bwMode="auto">
          <a:xfrm>
            <a:off x="7020272" y="4365104"/>
            <a:ext cx="2123728" cy="50405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/light/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onoff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7020272" y="4941168"/>
            <a:ext cx="2123728" cy="50405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/light/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onoff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15D7BDF-0DF7-4891-BE3A-26FB50247D3B}" type="slidenum">
              <a:rPr smtClean="0"/>
              <a:pPr/>
              <a:t>3</a:t>
            </a:fld>
            <a:endParaRPr lang="en-US" smtClean="0"/>
          </a:p>
        </p:txBody>
      </p:sp>
      <p:sp>
        <p:nvSpPr>
          <p:cNvPr id="12290" name="Rectangle 4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03225" y="352425"/>
            <a:ext cx="8359775" cy="862013"/>
          </a:xfrm>
        </p:spPr>
        <p:txBody>
          <a:bodyPr/>
          <a:lstStyle/>
          <a:p>
            <a:pPr algn="ctr"/>
            <a:r>
              <a:rPr lang="en-US" dirty="0" smtClean="0"/>
              <a:t>core-</a:t>
            </a:r>
            <a:r>
              <a:rPr lang="en-US" dirty="0" err="1" smtClean="0"/>
              <a:t>bc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describes DNS- Service Discovery(1)</a:t>
            </a:r>
            <a:endParaRPr lang="en-US" sz="2000" i="1" dirty="0" smtClean="0">
              <a:solidFill>
                <a:schemeClr val="tx1"/>
              </a:solidFill>
            </a:endParaRP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79512" y="908720"/>
            <a:ext cx="878497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DNS-SD:</a:t>
            </a: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Service instance name is of form {</a:t>
            </a:r>
            <a:r>
              <a:rPr lang="en-US" dirty="0" smtClean="0">
                <a:solidFill>
                  <a:srgbClr val="0070C0"/>
                </a:solidFill>
              </a:rPr>
              <a:t>Instance</a:t>
            </a:r>
            <a:r>
              <a:rPr lang="en-US" dirty="0" smtClean="0">
                <a:solidFill>
                  <a:schemeClr val="tx1"/>
                </a:solidFill>
              </a:rPr>
              <a:t>}.{</a:t>
            </a:r>
            <a:r>
              <a:rPr lang="en-US" dirty="0" err="1" smtClean="0">
                <a:solidFill>
                  <a:srgbClr val="0070C0"/>
                </a:solidFill>
              </a:rPr>
              <a:t>ServiceType</a:t>
            </a:r>
            <a:r>
              <a:rPr lang="en-US" dirty="0" smtClean="0">
                <a:solidFill>
                  <a:schemeClr val="tx1"/>
                </a:solidFill>
              </a:rPr>
              <a:t>}.{</a:t>
            </a:r>
            <a:r>
              <a:rPr lang="en-US" dirty="0" smtClean="0">
                <a:solidFill>
                  <a:srgbClr val="0070C0"/>
                </a:solidFill>
              </a:rPr>
              <a:t>Location</a:t>
            </a:r>
            <a:r>
              <a:rPr lang="en-US" dirty="0" smtClean="0">
                <a:solidFill>
                  <a:schemeClr val="tx1"/>
                </a:solidFill>
              </a:rPr>
              <a:t>}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Location:</a:t>
            </a:r>
            <a:r>
              <a:rPr lang="en-US" dirty="0" smtClean="0">
                <a:solidFill>
                  <a:schemeClr val="tx1"/>
                </a:solidFill>
              </a:rPr>
              <a:t> global </a:t>
            </a:r>
            <a:r>
              <a:rPr lang="en-US" dirty="0" err="1" smtClean="0">
                <a:solidFill>
                  <a:schemeClr val="tx1"/>
                </a:solidFill>
              </a:rPr>
              <a:t>subdomain</a:t>
            </a:r>
            <a:r>
              <a:rPr lang="en-US" dirty="0" smtClean="0">
                <a:solidFill>
                  <a:schemeClr val="tx1"/>
                </a:solidFill>
              </a:rPr>
              <a:t>; in </a:t>
            </a:r>
            <a:r>
              <a:rPr lang="en-US" dirty="0" err="1" smtClean="0">
                <a:solidFill>
                  <a:schemeClr val="tx1"/>
                </a:solidFill>
              </a:rPr>
              <a:t>bc</a:t>
            </a:r>
            <a:r>
              <a:rPr lang="en-US" dirty="0" smtClean="0">
                <a:solidFill>
                  <a:schemeClr val="tx1"/>
                </a:solidFill>
              </a:rPr>
              <a:t> equivalent to building location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 office.bldg.town.cy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rgbClr val="0070C0"/>
                </a:solidFill>
              </a:rPr>
              <a:t>ServiceType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r>
              <a:rPr lang="en-US" dirty="0" smtClean="0">
                <a:solidFill>
                  <a:schemeClr val="tx1"/>
                </a:solidFill>
              </a:rPr>
              <a:t> [_</a:t>
            </a:r>
            <a:r>
              <a:rPr lang="en-US" dirty="0" err="1" smtClean="0">
                <a:solidFill>
                  <a:schemeClr val="tx1"/>
                </a:solidFill>
              </a:rPr>
              <a:t>subtype._sub</a:t>
            </a:r>
            <a:r>
              <a:rPr lang="en-US" dirty="0" smtClean="0">
                <a:solidFill>
                  <a:schemeClr val="tx1"/>
                </a:solidFill>
              </a:rPr>
              <a:t>.]_</a:t>
            </a:r>
            <a:r>
              <a:rPr lang="en-US" dirty="0" err="1" smtClean="0">
                <a:solidFill>
                  <a:schemeClr val="tx1"/>
                </a:solidFill>
              </a:rPr>
              <a:t>type._proto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_</a:t>
            </a:r>
            <a:r>
              <a:rPr lang="en-US" dirty="0" err="1" smtClean="0">
                <a:solidFill>
                  <a:schemeClr val="tx1"/>
                </a:solidFill>
              </a:rPr>
              <a:t>type._proto</a:t>
            </a:r>
            <a:r>
              <a:rPr lang="en-US" dirty="0" smtClean="0">
                <a:solidFill>
                  <a:schemeClr val="tx1"/>
                </a:solidFill>
              </a:rPr>
              <a:t> registered in DNS-SD register by XXX </a:t>
            </a:r>
            <a:r>
              <a:rPr lang="en-US" dirty="0" err="1" smtClean="0">
                <a:solidFill>
                  <a:schemeClr val="tx1"/>
                </a:solidFill>
              </a:rPr>
              <a:t>organisation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[_</a:t>
            </a:r>
            <a:r>
              <a:rPr lang="en-US" dirty="0" err="1" smtClean="0">
                <a:solidFill>
                  <a:schemeClr val="tx1"/>
                </a:solidFill>
              </a:rPr>
              <a:t>subtype._sub</a:t>
            </a:r>
            <a:r>
              <a:rPr lang="en-US" dirty="0" smtClean="0">
                <a:solidFill>
                  <a:schemeClr val="tx1"/>
                </a:solidFill>
              </a:rPr>
              <a:t>.] defined in: _</a:t>
            </a:r>
            <a:r>
              <a:rPr lang="en-US" dirty="0" err="1" smtClean="0">
                <a:solidFill>
                  <a:schemeClr val="tx1"/>
                </a:solidFill>
              </a:rPr>
              <a:t>type._proto</a:t>
            </a:r>
            <a:r>
              <a:rPr lang="en-US" dirty="0" smtClean="0">
                <a:solidFill>
                  <a:schemeClr val="tx1"/>
                </a:solidFill>
              </a:rPr>
              <a:t> by XXX </a:t>
            </a:r>
            <a:r>
              <a:rPr lang="en-US" dirty="0" err="1" smtClean="0">
                <a:solidFill>
                  <a:schemeClr val="tx1"/>
                </a:solidFill>
              </a:rPr>
              <a:t>organisation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 _</a:t>
            </a:r>
            <a:r>
              <a:rPr lang="en-US" dirty="0" err="1" smtClean="0">
                <a:solidFill>
                  <a:schemeClr val="tx1"/>
                </a:solidFill>
              </a:rPr>
              <a:t>light._sub._HomeAutomation._udp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Instance:</a:t>
            </a:r>
            <a:r>
              <a:rPr lang="en-US" dirty="0" smtClean="0">
                <a:solidFill>
                  <a:schemeClr val="tx1"/>
                </a:solidFill>
              </a:rPr>
              <a:t> uniquely identifies instance of given service within domain;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 </a:t>
            </a:r>
            <a:r>
              <a:rPr lang="en-US" dirty="0" err="1" smtClean="0">
                <a:solidFill>
                  <a:schemeClr val="tx1"/>
                </a:solidFill>
              </a:rPr>
              <a:t>bc</a:t>
            </a:r>
            <a:r>
              <a:rPr lang="en-US" dirty="0" smtClean="0">
                <a:solidFill>
                  <a:schemeClr val="tx1"/>
                </a:solidFill>
              </a:rPr>
              <a:t> not necessarily human interpretable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15D7BDF-0DF7-4891-BE3A-26FB50247D3B}" type="slidenum">
              <a:rPr smtClean="0"/>
              <a:pPr/>
              <a:t>4</a:t>
            </a:fld>
            <a:endParaRPr lang="en-US" smtClean="0"/>
          </a:p>
        </p:txBody>
      </p:sp>
      <p:sp>
        <p:nvSpPr>
          <p:cNvPr id="12290" name="Rectangle 4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03225" y="352425"/>
            <a:ext cx="8359775" cy="862013"/>
          </a:xfrm>
        </p:spPr>
        <p:txBody>
          <a:bodyPr/>
          <a:lstStyle/>
          <a:p>
            <a:pPr algn="ctr"/>
            <a:r>
              <a:rPr lang="en-US" dirty="0" smtClean="0"/>
              <a:t>core-</a:t>
            </a:r>
            <a:r>
              <a:rPr lang="en-US" dirty="0" err="1" smtClean="0"/>
              <a:t>bc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describes DNS- Service Discovery (2)</a:t>
            </a:r>
            <a:endParaRPr lang="en-US" sz="2000" i="1" dirty="0" smtClean="0">
              <a:solidFill>
                <a:schemeClr val="tx1"/>
              </a:solidFill>
            </a:endParaRP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0" y="980728"/>
            <a:ext cx="896448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Discovery examples:</a:t>
            </a: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Return</a:t>
            </a:r>
            <a:r>
              <a:rPr lang="en-US" dirty="0" smtClean="0">
                <a:solidFill>
                  <a:schemeClr val="tx1"/>
                </a:solidFill>
              </a:rPr>
              <a:t> all instances of _</a:t>
            </a:r>
            <a:r>
              <a:rPr lang="en-US" dirty="0" err="1" smtClean="0">
                <a:solidFill>
                  <a:schemeClr val="tx1"/>
                </a:solidFill>
              </a:rPr>
              <a:t>HomeAutomation._udp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	in domain (location) office.bldg.town.cy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Answer</a:t>
            </a:r>
            <a:r>
              <a:rPr lang="en-US" dirty="0" smtClean="0">
                <a:solidFill>
                  <a:schemeClr val="tx1"/>
                </a:solidFill>
              </a:rPr>
              <a:t>: all URIs of type </a:t>
            </a:r>
            <a:r>
              <a:rPr lang="en-US" dirty="0" err="1" smtClean="0">
                <a:solidFill>
                  <a:schemeClr val="tx1"/>
                </a:solidFill>
              </a:rPr>
              <a:t>HomeAutomation</a:t>
            </a:r>
            <a:r>
              <a:rPr lang="en-US" dirty="0" smtClean="0">
                <a:solidFill>
                  <a:schemeClr val="tx1"/>
                </a:solidFill>
              </a:rPr>
              <a:t> in given office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3212976"/>
            <a:ext cx="8604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>
                <a:solidFill>
                  <a:srgbClr val="0070C0"/>
                </a:solidFill>
              </a:rPr>
              <a:t>Return</a:t>
            </a:r>
            <a:r>
              <a:rPr lang="en-US" dirty="0" smtClean="0">
                <a:solidFill>
                  <a:schemeClr val="tx1"/>
                </a:solidFill>
              </a:rPr>
              <a:t> all instances of _</a:t>
            </a:r>
            <a:r>
              <a:rPr lang="en-US" dirty="0" err="1" smtClean="0">
                <a:solidFill>
                  <a:schemeClr val="tx1"/>
                </a:solidFill>
              </a:rPr>
              <a:t>light._sub._HomeAutomation._udp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	in domain (location) bldg.town.cy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Answer:</a:t>
            </a:r>
            <a:r>
              <a:rPr lang="en-US" dirty="0" smtClean="0">
                <a:solidFill>
                  <a:schemeClr val="tx1"/>
                </a:solidFill>
              </a:rPr>
              <a:t> all URIs of type </a:t>
            </a:r>
            <a:r>
              <a:rPr lang="en-US" dirty="0" err="1" smtClean="0">
                <a:solidFill>
                  <a:schemeClr val="tx1"/>
                </a:solidFill>
              </a:rPr>
              <a:t>HomeAutomation</a:t>
            </a:r>
            <a:r>
              <a:rPr lang="en-US" dirty="0" smtClean="0">
                <a:solidFill>
                  <a:schemeClr val="tx1"/>
                </a:solidFill>
              </a:rPr>
              <a:t> lights in given building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4365104"/>
            <a:ext cx="73292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Answer includes: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SRV record	with host name + port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AAAA record 	with IP address,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TXT records 	with if=ZIGBEE, path=/light (when appropriate)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54960" y="5661248"/>
            <a:ext cx="47890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/>
              <a:t>Draft-lynn-core-discovery-mapping-01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/>
              <a:t>Draft-shelby-core-resource-directory-00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/>
              <a:t>Draft-ietf-core-link-format-06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7A2BA4-7623-42CF-9C1C-8286DEB6E61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7" name="TextBox 6"/>
          <p:cNvSpPr txBox="1"/>
          <p:nvPr>
            <p:custDataLst>
              <p:tags r:id="rId3"/>
            </p:custDataLst>
          </p:nvPr>
        </p:nvSpPr>
        <p:spPr>
          <a:xfrm>
            <a:off x="251521" y="2060848"/>
            <a:ext cx="59766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UID: 545aafgh678uu8		Service instances:</a:t>
            </a:r>
          </a:p>
          <a:p>
            <a:r>
              <a:rPr lang="en-US" dirty="0" smtClean="0"/>
              <a:t>Location: office5/hilton8.org</a:t>
            </a:r>
          </a:p>
          <a:p>
            <a:r>
              <a:rPr lang="en-US" dirty="0" smtClean="0"/>
              <a:t>IP:  </a:t>
            </a:r>
            <a:r>
              <a:rPr lang="en-US" dirty="0" err="1" smtClean="0"/>
              <a:t>fdfd</a:t>
            </a:r>
            <a:r>
              <a:rPr lang="en-US" dirty="0" smtClean="0"/>
              <a:t>::1234</a:t>
            </a:r>
          </a:p>
          <a:p>
            <a:r>
              <a:rPr lang="en-US" dirty="0" smtClean="0"/>
              <a:t>if: </a:t>
            </a:r>
            <a:r>
              <a:rPr lang="en-US" dirty="0" err="1" smtClean="0"/>
              <a:t>zigbee</a:t>
            </a:r>
            <a:endParaRPr lang="en-US" dirty="0" smtClean="0"/>
          </a:p>
        </p:txBody>
      </p:sp>
      <p:sp>
        <p:nvSpPr>
          <p:cNvPr id="8" name="Rectangular Callout 7"/>
          <p:cNvSpPr/>
          <p:nvPr>
            <p:custDataLst>
              <p:tags r:id="rId4"/>
            </p:custDataLst>
          </p:nvPr>
        </p:nvSpPr>
        <p:spPr bwMode="auto">
          <a:xfrm>
            <a:off x="4788024" y="836712"/>
            <a:ext cx="1512168" cy="612648"/>
          </a:xfrm>
          <a:prstGeom prst="wedgeRectCallout">
            <a:avLst>
              <a:gd name="adj1" fmla="val -165283"/>
              <a:gd name="adj2" fmla="val 164632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Barcode readable</a:t>
            </a:r>
          </a:p>
        </p:txBody>
      </p:sp>
      <p:sp>
        <p:nvSpPr>
          <p:cNvPr id="11" name="Right Brace 10"/>
          <p:cNvSpPr/>
          <p:nvPr>
            <p:custDataLst>
              <p:tags r:id="rId5"/>
            </p:custDataLst>
          </p:nvPr>
        </p:nvSpPr>
        <p:spPr bwMode="auto">
          <a:xfrm rot="5400000">
            <a:off x="4477129" y="-4521"/>
            <a:ext cx="333758" cy="6912768"/>
          </a:xfrm>
          <a:prstGeom prst="rightBrace">
            <a:avLst>
              <a:gd name="adj1" fmla="val 8333"/>
              <a:gd name="adj2" fmla="val 49843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ectangle 4"/>
          <p:cNvSpPr txBox="1">
            <a:spLocks noChangeArrowheads="1"/>
          </p:cNvSpPr>
          <p:nvPr>
            <p:custDataLst>
              <p:tags r:id="rId6"/>
            </p:custDataLst>
          </p:nvPr>
        </p:nvSpPr>
        <p:spPr>
          <a:xfrm>
            <a:off x="323528" y="116632"/>
            <a:ext cx="8359775" cy="8620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dirty="0" smtClean="0">
                <a:latin typeface="+mj-lt"/>
                <a:ea typeface="+mj-ea"/>
                <a:cs typeface="+mj-cs"/>
              </a:rPr>
              <a:t>Installation example</a:t>
            </a: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Rounded Rectangle 17"/>
          <p:cNvSpPr/>
          <p:nvPr>
            <p:custDataLst>
              <p:tags r:id="rId7"/>
            </p:custDataLst>
          </p:nvPr>
        </p:nvSpPr>
        <p:spPr bwMode="auto">
          <a:xfrm>
            <a:off x="179512" y="3717032"/>
            <a:ext cx="8784976" cy="2952328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DNS-SD </a:t>
            </a:r>
          </a:p>
          <a:p>
            <a:r>
              <a:rPr lang="en-US" dirty="0" smtClean="0"/>
              <a:t>device4.office5.hilton8.org 		AAAA	</a:t>
            </a:r>
            <a:r>
              <a:rPr lang="en-US" dirty="0" err="1" smtClean="0"/>
              <a:t>fdfd</a:t>
            </a:r>
            <a:r>
              <a:rPr lang="en-US" dirty="0" smtClean="0"/>
              <a:t>::1234</a:t>
            </a:r>
          </a:p>
          <a:p>
            <a:r>
              <a:rPr lang="en-US" dirty="0" smtClean="0"/>
              <a:t>_</a:t>
            </a:r>
            <a:r>
              <a:rPr lang="en-US" dirty="0" err="1" smtClean="0"/>
              <a:t>light._sub._homeautomation._udp</a:t>
            </a:r>
            <a:r>
              <a:rPr lang="en-US" dirty="0" smtClean="0"/>
              <a:t>	PTR 	d4-light1</a:t>
            </a:r>
          </a:p>
          <a:p>
            <a:r>
              <a:rPr lang="en-US" dirty="0" smtClean="0"/>
              <a:t>_</a:t>
            </a:r>
            <a:r>
              <a:rPr lang="en-US" dirty="0" err="1" smtClean="0"/>
              <a:t>light._sub._homeautomation._udp</a:t>
            </a:r>
            <a:r>
              <a:rPr lang="en-US" dirty="0" smtClean="0"/>
              <a:t> 	PTR 	d4-light2</a:t>
            </a:r>
          </a:p>
          <a:p>
            <a:r>
              <a:rPr lang="en-US" dirty="0" smtClean="0"/>
              <a:t>d4-light1 			SRV 	device4.office5.hilton8.org;  port1</a:t>
            </a:r>
          </a:p>
          <a:p>
            <a:r>
              <a:rPr lang="en-US" dirty="0" smtClean="0"/>
              <a:t>				TXT 	if=</a:t>
            </a:r>
            <a:r>
              <a:rPr lang="en-US" dirty="0" err="1" smtClean="0"/>
              <a:t>zigbee</a:t>
            </a:r>
            <a:r>
              <a:rPr lang="en-US" dirty="0" smtClean="0"/>
              <a:t> </a:t>
            </a:r>
            <a:r>
              <a:rPr lang="en-US" dirty="0" smtClean="0"/>
              <a:t>path=/</a:t>
            </a:r>
            <a:r>
              <a:rPr lang="en-US" dirty="0" smtClean="0"/>
              <a:t>light/1</a:t>
            </a:r>
          </a:p>
          <a:p>
            <a:r>
              <a:rPr lang="en-US" dirty="0" smtClean="0"/>
              <a:t>d4-light2			SRV 	device4.office5.hilton8.org;  port1</a:t>
            </a:r>
          </a:p>
          <a:p>
            <a:r>
              <a:rPr lang="en-US" dirty="0" smtClean="0"/>
              <a:t>				TXT 	if=</a:t>
            </a:r>
            <a:r>
              <a:rPr lang="en-US" dirty="0" err="1" smtClean="0"/>
              <a:t>zigbee</a:t>
            </a:r>
            <a:r>
              <a:rPr lang="en-US" dirty="0" smtClean="0"/>
              <a:t> </a:t>
            </a:r>
            <a:r>
              <a:rPr lang="en-US" dirty="0" smtClean="0"/>
              <a:t>path=/</a:t>
            </a:r>
            <a:r>
              <a:rPr lang="en-US" dirty="0" smtClean="0"/>
              <a:t>light/2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5124" name="Picture 4" descr="Philips Consumer Luminaire Three Light Island Pendant in Black 363353048">
            <a:hlinkClick r:id="rId16"/>
          </p:cNvPr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115616" y="548680"/>
            <a:ext cx="1368151" cy="136815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>
            <p:custDataLst>
              <p:tags r:id="rId9"/>
            </p:custDataLst>
          </p:nvPr>
        </p:nvSpPr>
        <p:spPr>
          <a:xfrm>
            <a:off x="1403648" y="476672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device4</a:t>
            </a:r>
            <a:endParaRPr lang="en-US" dirty="0"/>
          </a:p>
        </p:txBody>
      </p:sp>
      <p:sp>
        <p:nvSpPr>
          <p:cNvPr id="20" name="TextBox 19"/>
          <p:cNvSpPr txBox="1"/>
          <p:nvPr>
            <p:custDataLst>
              <p:tags r:id="rId10"/>
            </p:custDataLst>
          </p:nvPr>
        </p:nvSpPr>
        <p:spPr>
          <a:xfrm>
            <a:off x="1547664" y="1700808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light2</a:t>
            </a:r>
            <a:endParaRPr lang="en-US" dirty="0"/>
          </a:p>
        </p:txBody>
      </p:sp>
      <p:sp>
        <p:nvSpPr>
          <p:cNvPr id="21" name="TextBox 20"/>
          <p:cNvSpPr txBox="1"/>
          <p:nvPr>
            <p:custDataLst>
              <p:tags r:id="rId11"/>
            </p:custDataLst>
          </p:nvPr>
        </p:nvSpPr>
        <p:spPr>
          <a:xfrm>
            <a:off x="2411760" y="1556792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light3</a:t>
            </a:r>
            <a:endParaRPr lang="en-US" dirty="0"/>
          </a:p>
        </p:txBody>
      </p:sp>
      <p:sp>
        <p:nvSpPr>
          <p:cNvPr id="19" name="TextBox 18"/>
          <p:cNvSpPr txBox="1"/>
          <p:nvPr>
            <p:custDataLst>
              <p:tags r:id="rId12"/>
            </p:custDataLst>
          </p:nvPr>
        </p:nvSpPr>
        <p:spPr>
          <a:xfrm>
            <a:off x="539552" y="1556792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light1</a:t>
            </a:r>
            <a:endParaRPr lang="en-US" dirty="0"/>
          </a:p>
        </p:txBody>
      </p:sp>
      <p:sp>
        <p:nvSpPr>
          <p:cNvPr id="22" name="Rectangle 21"/>
          <p:cNvSpPr/>
          <p:nvPr>
            <p:custDataLst>
              <p:tags r:id="rId13"/>
            </p:custDataLst>
          </p:nvPr>
        </p:nvSpPr>
        <p:spPr>
          <a:xfrm>
            <a:off x="6012160" y="2085816"/>
            <a:ext cx="28083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d4-light1</a:t>
            </a:r>
          </a:p>
          <a:p>
            <a:r>
              <a:rPr lang="en-US" dirty="0" smtClean="0"/>
              <a:t>d4-light2</a:t>
            </a:r>
          </a:p>
          <a:p>
            <a:r>
              <a:rPr lang="en-US" dirty="0" smtClean="0"/>
              <a:t>d4-light3</a:t>
            </a:r>
          </a:p>
        </p:txBody>
      </p:sp>
      <p:sp>
        <p:nvSpPr>
          <p:cNvPr id="26" name="Rectangle 25"/>
          <p:cNvSpPr/>
          <p:nvPr>
            <p:custDataLst>
              <p:tags r:id="rId14"/>
            </p:custDataLst>
          </p:nvPr>
        </p:nvSpPr>
        <p:spPr>
          <a:xfrm>
            <a:off x="2123728" y="2924944"/>
            <a:ext cx="63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ServiceType</a:t>
            </a:r>
            <a:r>
              <a:rPr lang="en-US" dirty="0" smtClean="0"/>
              <a:t>: _</a:t>
            </a:r>
            <a:r>
              <a:rPr lang="en-US" dirty="0" err="1" smtClean="0"/>
              <a:t>light._sub._homeautomation._udp</a:t>
            </a:r>
            <a:endParaRPr lang="en-US" dirty="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7A2BA4-7623-42CF-9C1C-8286DEB6E616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14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23528" y="116632"/>
            <a:ext cx="8359775" cy="8620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dirty="0" smtClean="0">
                <a:latin typeface="+mj-lt"/>
                <a:ea typeface="+mj-ea"/>
                <a:cs typeface="+mj-cs"/>
              </a:rPr>
              <a:t>Installation example, grouping (1)</a:t>
            </a: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extBox 20"/>
          <p:cNvSpPr txBox="1"/>
          <p:nvPr>
            <p:custDataLst>
              <p:tags r:id="rId4"/>
            </p:custDataLst>
          </p:nvPr>
        </p:nvSpPr>
        <p:spPr>
          <a:xfrm>
            <a:off x="467544" y="764704"/>
            <a:ext cx="84128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Suppose, two instances of same subtype one server: /light/1 and /light/2: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And one instance of same subtype on other server: /light/1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Suppose group “all-lights” groups these three instances:</a:t>
            </a:r>
            <a:endParaRPr lang="en-US" dirty="0" smtClean="0"/>
          </a:p>
        </p:txBody>
      </p:sp>
      <p:sp>
        <p:nvSpPr>
          <p:cNvPr id="15" name="Rectangle 14"/>
          <p:cNvSpPr/>
          <p:nvPr>
            <p:custDataLst>
              <p:tags r:id="rId5"/>
            </p:custDataLst>
          </p:nvPr>
        </p:nvSpPr>
        <p:spPr>
          <a:xfrm>
            <a:off x="107504" y="2996952"/>
            <a:ext cx="6048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dirty="0" smtClean="0">
                <a:solidFill>
                  <a:schemeClr val="tx1"/>
                </a:solidFill>
              </a:rPr>
              <a:t>coap://all-lights.office.bldg.town.cy/light/x/onoff</a:t>
            </a:r>
          </a:p>
        </p:txBody>
      </p:sp>
      <p:sp>
        <p:nvSpPr>
          <p:cNvPr id="19" name="Oval 18"/>
          <p:cNvSpPr/>
          <p:nvPr>
            <p:custDataLst>
              <p:tags r:id="rId6"/>
            </p:custDataLst>
          </p:nvPr>
        </p:nvSpPr>
        <p:spPr bwMode="auto">
          <a:xfrm>
            <a:off x="6444208" y="2204864"/>
            <a:ext cx="2304256" cy="50405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/light/1/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onoff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>
            <p:custDataLst>
              <p:tags r:id="rId7"/>
            </p:custDataLst>
          </p:nvPr>
        </p:nvSpPr>
        <p:spPr bwMode="auto">
          <a:xfrm>
            <a:off x="6516216" y="2852936"/>
            <a:ext cx="2232248" cy="136815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/light/1/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onoff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/light/2/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onoff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23" name="Straight Arrow Connector 22"/>
          <p:cNvCxnSpPr/>
          <p:nvPr>
            <p:custDataLst>
              <p:tags r:id="rId8"/>
            </p:custDataLst>
          </p:nvPr>
        </p:nvCxnSpPr>
        <p:spPr bwMode="auto">
          <a:xfrm flipV="1">
            <a:off x="5508104" y="2492896"/>
            <a:ext cx="936104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>
            <p:custDataLst>
              <p:tags r:id="rId9"/>
            </p:custDataLst>
          </p:nvPr>
        </p:nvCxnSpPr>
        <p:spPr bwMode="auto">
          <a:xfrm>
            <a:off x="5508104" y="3212976"/>
            <a:ext cx="108012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>
            <p:custDataLst>
              <p:tags r:id="rId10"/>
            </p:custDataLst>
          </p:nvPr>
        </p:nvCxnSpPr>
        <p:spPr bwMode="auto">
          <a:xfrm>
            <a:off x="5508104" y="3212976"/>
            <a:ext cx="1080120" cy="5400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>
            <p:custDataLst>
              <p:tags r:id="rId11"/>
            </p:custDataLst>
          </p:nvPr>
        </p:nvSpPr>
        <p:spPr>
          <a:xfrm>
            <a:off x="323528" y="4005064"/>
            <a:ext cx="6638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Inconsistent -&gt; service envelops all instances /light/</a:t>
            </a:r>
            <a:r>
              <a:rPr lang="en-US" dirty="0" err="1" smtClean="0">
                <a:solidFill>
                  <a:srgbClr val="FF0000"/>
                </a:solidFill>
              </a:rPr>
              <a:t>onoff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>
            <p:custDataLst>
              <p:tags r:id="rId12"/>
            </p:custDataLst>
          </p:nvPr>
        </p:nvSpPr>
        <p:spPr>
          <a:xfrm>
            <a:off x="0" y="5013176"/>
            <a:ext cx="60121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>
                <a:solidFill>
                  <a:schemeClr val="tx1"/>
                </a:solidFill>
              </a:rPr>
              <a:t>coap://all-lights.office.bldg.town.cy/light/onoff</a:t>
            </a:r>
          </a:p>
        </p:txBody>
      </p:sp>
      <p:sp>
        <p:nvSpPr>
          <p:cNvPr id="34" name="Oval 33"/>
          <p:cNvSpPr/>
          <p:nvPr>
            <p:custDataLst>
              <p:tags r:id="rId13"/>
            </p:custDataLst>
          </p:nvPr>
        </p:nvSpPr>
        <p:spPr bwMode="auto">
          <a:xfrm>
            <a:off x="6084168" y="4581128"/>
            <a:ext cx="2664296" cy="50405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/light/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onoff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5" name="Oval 34"/>
          <p:cNvSpPr/>
          <p:nvPr>
            <p:custDataLst>
              <p:tags r:id="rId14"/>
            </p:custDataLst>
          </p:nvPr>
        </p:nvSpPr>
        <p:spPr bwMode="auto">
          <a:xfrm>
            <a:off x="6156176" y="5301208"/>
            <a:ext cx="2592288" cy="50405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/</a:t>
            </a:r>
            <a:r>
              <a:rPr lang="en-US" dirty="0" smtClean="0"/>
              <a:t>light/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onoff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37" name="Straight Arrow Connector 36"/>
          <p:cNvCxnSpPr>
            <a:stCxn id="33" idx="3"/>
            <a:endCxn id="34" idx="2"/>
          </p:cNvCxnSpPr>
          <p:nvPr>
            <p:custDataLst>
              <p:tags r:id="rId15"/>
            </p:custDataLst>
          </p:nvPr>
        </p:nvCxnSpPr>
        <p:spPr bwMode="auto">
          <a:xfrm flipV="1">
            <a:off x="6012160" y="4833156"/>
            <a:ext cx="72008" cy="380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>
            <a:stCxn id="33" idx="3"/>
            <a:endCxn id="35" idx="2"/>
          </p:cNvCxnSpPr>
          <p:nvPr>
            <p:custDataLst>
              <p:tags r:id="rId16"/>
            </p:custDataLst>
          </p:nvPr>
        </p:nvCxnSpPr>
        <p:spPr bwMode="auto">
          <a:xfrm>
            <a:off x="6012160" y="5213231"/>
            <a:ext cx="144016" cy="3400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" name="Down Arrow 43"/>
          <p:cNvSpPr/>
          <p:nvPr>
            <p:custDataLst>
              <p:tags r:id="rId17"/>
            </p:custDataLst>
          </p:nvPr>
        </p:nvSpPr>
        <p:spPr bwMode="auto">
          <a:xfrm>
            <a:off x="2627784" y="3429000"/>
            <a:ext cx="484632" cy="64807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5" name="Down Arrow 44"/>
          <p:cNvSpPr/>
          <p:nvPr>
            <p:custDataLst>
              <p:tags r:id="rId18"/>
            </p:custDataLst>
          </p:nvPr>
        </p:nvSpPr>
        <p:spPr bwMode="auto">
          <a:xfrm>
            <a:off x="2627784" y="4365104"/>
            <a:ext cx="484632" cy="64807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7A2BA4-7623-42CF-9C1C-8286DEB6E616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14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23528" y="116632"/>
            <a:ext cx="8359775" cy="8620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dirty="0" smtClean="0">
                <a:latin typeface="+mj-lt"/>
                <a:ea typeface="+mj-ea"/>
                <a:cs typeface="+mj-cs"/>
              </a:rPr>
              <a:t>Installation example, grouping (2)</a:t>
            </a: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Rectangle 32"/>
          <p:cNvSpPr/>
          <p:nvPr>
            <p:custDataLst>
              <p:tags r:id="rId4"/>
            </p:custDataLst>
          </p:nvPr>
        </p:nvSpPr>
        <p:spPr>
          <a:xfrm>
            <a:off x="107504" y="5733256"/>
            <a:ext cx="60121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>
                <a:solidFill>
                  <a:schemeClr val="tx1"/>
                </a:solidFill>
              </a:rPr>
              <a:t>coap://all-lights.office5.hilton8.org/light/onoff</a:t>
            </a:r>
          </a:p>
        </p:txBody>
      </p:sp>
      <p:sp>
        <p:nvSpPr>
          <p:cNvPr id="34" name="Oval 33"/>
          <p:cNvSpPr/>
          <p:nvPr>
            <p:custDataLst>
              <p:tags r:id="rId5"/>
            </p:custDataLst>
          </p:nvPr>
        </p:nvSpPr>
        <p:spPr bwMode="auto">
          <a:xfrm>
            <a:off x="6191672" y="5301208"/>
            <a:ext cx="2664296" cy="50405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/light/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onoff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5" name="Oval 34"/>
          <p:cNvSpPr/>
          <p:nvPr>
            <p:custDataLst>
              <p:tags r:id="rId6"/>
            </p:custDataLst>
          </p:nvPr>
        </p:nvSpPr>
        <p:spPr bwMode="auto">
          <a:xfrm>
            <a:off x="6263680" y="6021288"/>
            <a:ext cx="2592288" cy="50405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/</a:t>
            </a:r>
            <a:r>
              <a:rPr lang="en-US" dirty="0" smtClean="0"/>
              <a:t>light/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onoff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37" name="Straight Arrow Connector 36"/>
          <p:cNvCxnSpPr>
            <a:stCxn id="33" idx="3"/>
            <a:endCxn id="34" idx="2"/>
          </p:cNvCxnSpPr>
          <p:nvPr>
            <p:custDataLst>
              <p:tags r:id="rId7"/>
            </p:custDataLst>
          </p:nvPr>
        </p:nvCxnSpPr>
        <p:spPr bwMode="auto">
          <a:xfrm flipV="1">
            <a:off x="6119664" y="5553236"/>
            <a:ext cx="72008" cy="380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>
            <a:stCxn id="33" idx="3"/>
            <a:endCxn id="35" idx="2"/>
          </p:cNvCxnSpPr>
          <p:nvPr>
            <p:custDataLst>
              <p:tags r:id="rId8"/>
            </p:custDataLst>
          </p:nvPr>
        </p:nvCxnSpPr>
        <p:spPr bwMode="auto">
          <a:xfrm>
            <a:off x="6119664" y="5933311"/>
            <a:ext cx="144016" cy="3400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Rounded Rectangle 21"/>
          <p:cNvSpPr/>
          <p:nvPr>
            <p:custDataLst>
              <p:tags r:id="rId9"/>
            </p:custDataLst>
          </p:nvPr>
        </p:nvSpPr>
        <p:spPr bwMode="auto">
          <a:xfrm>
            <a:off x="0" y="836712"/>
            <a:ext cx="9144000" cy="4464496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DNS-SD</a:t>
            </a:r>
          </a:p>
          <a:p>
            <a:r>
              <a:rPr lang="en-US" dirty="0" smtClean="0"/>
              <a:t>device4.office5.hilton8.org 		AAAA:	</a:t>
            </a:r>
            <a:r>
              <a:rPr lang="en-US" dirty="0" err="1" smtClean="0"/>
              <a:t>fdfd</a:t>
            </a:r>
            <a:r>
              <a:rPr lang="en-US" dirty="0" smtClean="0"/>
              <a:t>::1234</a:t>
            </a:r>
          </a:p>
          <a:p>
            <a:r>
              <a:rPr lang="en-US" dirty="0" smtClean="0"/>
              <a:t>device5.office5.hilton8.org 		AAAA:	</a:t>
            </a:r>
            <a:r>
              <a:rPr lang="en-US" dirty="0" err="1" smtClean="0"/>
              <a:t>fdfd</a:t>
            </a:r>
            <a:r>
              <a:rPr lang="en-US" dirty="0" smtClean="0"/>
              <a:t>::1235</a:t>
            </a:r>
          </a:p>
          <a:p>
            <a:r>
              <a:rPr lang="en-US" dirty="0" smtClean="0"/>
              <a:t>all-lights.office5.hilton8.org 		AAAA:	ff1e::12</a:t>
            </a:r>
          </a:p>
          <a:p>
            <a:r>
              <a:rPr lang="en-US" dirty="0" smtClean="0"/>
              <a:t>_</a:t>
            </a:r>
            <a:r>
              <a:rPr lang="en-US" dirty="0" err="1" smtClean="0"/>
              <a:t>light._sub._homeautomation._udp</a:t>
            </a:r>
            <a:r>
              <a:rPr lang="en-US" dirty="0" smtClean="0"/>
              <a:t>	PTR 	d4-light1</a:t>
            </a:r>
          </a:p>
          <a:p>
            <a:r>
              <a:rPr lang="en-US" dirty="0" smtClean="0"/>
              <a:t>_</a:t>
            </a:r>
            <a:r>
              <a:rPr lang="en-US" dirty="0" err="1" smtClean="0"/>
              <a:t>light._sub._homeautomation._udp</a:t>
            </a:r>
            <a:r>
              <a:rPr lang="en-US" dirty="0" smtClean="0"/>
              <a:t> 	PTR 	d5-light1</a:t>
            </a:r>
          </a:p>
          <a:p>
            <a:r>
              <a:rPr lang="en-US" dirty="0" smtClean="0"/>
              <a:t>_</a:t>
            </a:r>
            <a:r>
              <a:rPr lang="en-US" dirty="0" err="1" smtClean="0"/>
              <a:t>all_light._sub._homeautomation._udp</a:t>
            </a:r>
            <a:r>
              <a:rPr lang="en-US" dirty="0" smtClean="0"/>
              <a:t> 	PTR 	all-light</a:t>
            </a:r>
          </a:p>
          <a:p>
            <a:r>
              <a:rPr lang="en-US" dirty="0" smtClean="0"/>
              <a:t>d4-light1			SRV: 	device4.office5.hilton8.org;  port1</a:t>
            </a:r>
          </a:p>
          <a:p>
            <a:r>
              <a:rPr lang="en-US" dirty="0" smtClean="0"/>
              <a:t>				TXT: 	if=</a:t>
            </a:r>
            <a:r>
              <a:rPr lang="en-US" dirty="0" err="1" smtClean="0"/>
              <a:t>zigbee</a:t>
            </a:r>
            <a:r>
              <a:rPr lang="en-US" dirty="0" smtClean="0"/>
              <a:t> </a:t>
            </a:r>
            <a:r>
              <a:rPr lang="en-US" dirty="0" smtClean="0"/>
              <a:t>path=/</a:t>
            </a:r>
            <a:r>
              <a:rPr lang="en-US" dirty="0" smtClean="0"/>
              <a:t>light/1</a:t>
            </a:r>
          </a:p>
          <a:p>
            <a:r>
              <a:rPr lang="en-US" dirty="0" smtClean="0"/>
              <a:t>d5-light1			SRV: 	device5.office5.hilton8.org;  port1</a:t>
            </a:r>
          </a:p>
          <a:p>
            <a:r>
              <a:rPr lang="en-US" dirty="0" smtClean="0"/>
              <a:t>				TXT: 	if=</a:t>
            </a:r>
            <a:r>
              <a:rPr lang="en-US" dirty="0" err="1" smtClean="0"/>
              <a:t>zigbee</a:t>
            </a:r>
            <a:r>
              <a:rPr lang="en-US" dirty="0" smtClean="0"/>
              <a:t> </a:t>
            </a:r>
            <a:r>
              <a:rPr lang="en-US" dirty="0" smtClean="0"/>
              <a:t>path=/</a:t>
            </a:r>
            <a:r>
              <a:rPr lang="en-US" dirty="0" smtClean="0"/>
              <a:t>light/1</a:t>
            </a:r>
          </a:p>
          <a:p>
            <a:r>
              <a:rPr lang="en-US" dirty="0" smtClean="0"/>
              <a:t>all-light				SRV: 	all-lights.office5.hilton8.org;  port1</a:t>
            </a:r>
          </a:p>
          <a:p>
            <a:r>
              <a:rPr lang="en-US" dirty="0" smtClean="0"/>
              <a:t>				TXT: 	if=</a:t>
            </a:r>
            <a:r>
              <a:rPr lang="en-US" dirty="0" err="1" smtClean="0"/>
              <a:t>zigbee</a:t>
            </a:r>
            <a:r>
              <a:rPr lang="en-US" dirty="0" smtClean="0"/>
              <a:t> </a:t>
            </a:r>
            <a:r>
              <a:rPr lang="en-US" dirty="0" smtClean="0"/>
              <a:t>path=/</a:t>
            </a:r>
            <a:r>
              <a:rPr lang="en-US" dirty="0" smtClean="0"/>
              <a:t>light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7A2BA4-7623-42CF-9C1C-8286DEB6E616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14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23528" y="116632"/>
            <a:ext cx="8359775" cy="8620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noProof="0" dirty="0" smtClean="0">
                <a:latin typeface="+mj-lt"/>
                <a:ea typeface="+mj-ea"/>
                <a:cs typeface="+mj-cs"/>
              </a:rPr>
              <a:t>Discover gateway</a:t>
            </a: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Oval 23"/>
          <p:cNvSpPr/>
          <p:nvPr>
            <p:custDataLst>
              <p:tags r:id="rId4"/>
            </p:custDataLst>
          </p:nvPr>
        </p:nvSpPr>
        <p:spPr bwMode="auto">
          <a:xfrm>
            <a:off x="251520" y="1988840"/>
            <a:ext cx="3312368" cy="4536504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7" name="Rounded Rectangle 26"/>
          <p:cNvSpPr/>
          <p:nvPr>
            <p:custDataLst>
              <p:tags r:id="rId5"/>
            </p:custDataLst>
          </p:nvPr>
        </p:nvSpPr>
        <p:spPr bwMode="auto">
          <a:xfrm>
            <a:off x="827584" y="2564904"/>
            <a:ext cx="914400" cy="57606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XXX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device</a:t>
            </a:r>
          </a:p>
        </p:txBody>
      </p:sp>
      <p:sp>
        <p:nvSpPr>
          <p:cNvPr id="28" name="Rounded Rectangle 27"/>
          <p:cNvSpPr/>
          <p:nvPr>
            <p:custDataLst>
              <p:tags r:id="rId6"/>
            </p:custDataLst>
          </p:nvPr>
        </p:nvSpPr>
        <p:spPr bwMode="auto">
          <a:xfrm>
            <a:off x="827584" y="3933056"/>
            <a:ext cx="914400" cy="57606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XXX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device</a:t>
            </a:r>
          </a:p>
        </p:txBody>
      </p:sp>
      <p:sp>
        <p:nvSpPr>
          <p:cNvPr id="29" name="Rounded Rectangle 28"/>
          <p:cNvSpPr/>
          <p:nvPr>
            <p:custDataLst>
              <p:tags r:id="rId7"/>
            </p:custDataLst>
          </p:nvPr>
        </p:nvSpPr>
        <p:spPr bwMode="auto">
          <a:xfrm>
            <a:off x="1763688" y="5229200"/>
            <a:ext cx="914400" cy="57606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XXX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device</a:t>
            </a:r>
          </a:p>
        </p:txBody>
      </p:sp>
      <p:sp>
        <p:nvSpPr>
          <p:cNvPr id="30" name="Rounded Rectangle 29"/>
          <p:cNvSpPr/>
          <p:nvPr>
            <p:custDataLst>
              <p:tags r:id="rId8"/>
            </p:custDataLst>
          </p:nvPr>
        </p:nvSpPr>
        <p:spPr bwMode="auto">
          <a:xfrm>
            <a:off x="2483768" y="3429000"/>
            <a:ext cx="914400" cy="57606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XXX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device</a:t>
            </a:r>
          </a:p>
        </p:txBody>
      </p:sp>
      <p:sp>
        <p:nvSpPr>
          <p:cNvPr id="31" name="Rounded Rectangle 30"/>
          <p:cNvSpPr/>
          <p:nvPr>
            <p:custDataLst>
              <p:tags r:id="rId9"/>
            </p:custDataLst>
          </p:nvPr>
        </p:nvSpPr>
        <p:spPr bwMode="auto">
          <a:xfrm>
            <a:off x="3131840" y="4437112"/>
            <a:ext cx="1008112" cy="576064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XXX/IP gateway</a:t>
            </a:r>
          </a:p>
        </p:txBody>
      </p:sp>
      <p:sp>
        <p:nvSpPr>
          <p:cNvPr id="36" name="TextBox 35"/>
          <p:cNvSpPr txBox="1"/>
          <p:nvPr>
            <p:custDataLst>
              <p:tags r:id="rId10"/>
            </p:custDataLst>
          </p:nvPr>
        </p:nvSpPr>
        <p:spPr>
          <a:xfrm>
            <a:off x="1187624" y="1556792"/>
            <a:ext cx="1667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XXX network</a:t>
            </a:r>
            <a:endParaRPr lang="en-US" dirty="0"/>
          </a:p>
        </p:txBody>
      </p:sp>
      <p:sp>
        <p:nvSpPr>
          <p:cNvPr id="39" name="TextBox 38"/>
          <p:cNvSpPr txBox="1"/>
          <p:nvPr>
            <p:custDataLst>
              <p:tags r:id="rId11"/>
            </p:custDataLst>
          </p:nvPr>
        </p:nvSpPr>
        <p:spPr>
          <a:xfrm>
            <a:off x="3557214" y="1052736"/>
            <a:ext cx="558678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Consider gateway as multifunction device;</a:t>
            </a:r>
          </a:p>
          <a:p>
            <a:r>
              <a:rPr lang="en-US" dirty="0" smtClean="0"/>
              <a:t>Each XXX device accessed via path in gateway</a:t>
            </a:r>
          </a:p>
          <a:p>
            <a:r>
              <a:rPr lang="en-US" dirty="0" smtClean="0"/>
              <a:t>Add path names which group XXX devices</a:t>
            </a:r>
          </a:p>
          <a:p>
            <a:r>
              <a:rPr lang="en-US" dirty="0" smtClean="0"/>
              <a:t>Insert RR with path names in DNS-SD</a:t>
            </a:r>
          </a:p>
          <a:p>
            <a:endParaRPr lang="en-US" dirty="0" smtClean="0"/>
          </a:p>
          <a:p>
            <a:r>
              <a:rPr lang="en-US" dirty="0" smtClean="0"/>
              <a:t>Path names should follow XXX name schema</a:t>
            </a:r>
          </a:p>
          <a:p>
            <a:endParaRPr lang="en-US" dirty="0" smtClean="0"/>
          </a:p>
          <a:p>
            <a:r>
              <a:rPr lang="en-US" dirty="0" smtClean="0"/>
              <a:t>URI examples of XXX light device are:</a:t>
            </a:r>
          </a:p>
          <a:p>
            <a:r>
              <a:rPr lang="en-US" dirty="0" smtClean="0"/>
              <a:t>gateway.</a:t>
            </a:r>
            <a:r>
              <a:rPr lang="en-US" dirty="0" smtClean="0">
                <a:solidFill>
                  <a:schemeClr val="tx1"/>
                </a:solidFill>
              </a:rPr>
              <a:t>office.bldg.town.cy/light/1/</a:t>
            </a:r>
            <a:r>
              <a:rPr lang="en-US" dirty="0" err="1" smtClean="0">
                <a:solidFill>
                  <a:schemeClr val="tx1"/>
                </a:solidFill>
              </a:rPr>
              <a:t>onoff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gateway.</a:t>
            </a:r>
            <a:r>
              <a:rPr lang="en-US" dirty="0" smtClean="0">
                <a:solidFill>
                  <a:schemeClr val="tx1"/>
                </a:solidFill>
              </a:rPr>
              <a:t>office.bldg.town.cy/light/</a:t>
            </a:r>
            <a:r>
              <a:rPr lang="en-US" dirty="0" err="1" smtClean="0">
                <a:solidFill>
                  <a:schemeClr val="tx1"/>
                </a:solidFill>
              </a:rPr>
              <a:t>onoff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7A2BA4-7623-42CF-9C1C-8286DEB6E616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14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23528" y="116632"/>
            <a:ext cx="8359775" cy="8620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noProof="0" dirty="0" smtClean="0">
                <a:latin typeface="+mj-lt"/>
                <a:ea typeface="+mj-ea"/>
                <a:cs typeface="+mj-cs"/>
              </a:rPr>
              <a:t>Discover backward proxy</a:t>
            </a: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Oval 23"/>
          <p:cNvSpPr/>
          <p:nvPr>
            <p:custDataLst>
              <p:tags r:id="rId4"/>
            </p:custDataLst>
          </p:nvPr>
        </p:nvSpPr>
        <p:spPr bwMode="auto">
          <a:xfrm>
            <a:off x="251520" y="1988840"/>
            <a:ext cx="3312368" cy="4536504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7" name="Rounded Rectangle 26"/>
          <p:cNvSpPr/>
          <p:nvPr>
            <p:custDataLst>
              <p:tags r:id="rId5"/>
            </p:custDataLst>
          </p:nvPr>
        </p:nvSpPr>
        <p:spPr bwMode="auto">
          <a:xfrm>
            <a:off x="899592" y="3284984"/>
            <a:ext cx="1008112" cy="79208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/>
              <a:t>CoAP</a:t>
            </a:r>
            <a:r>
              <a:rPr lang="en-US" sz="1400" dirty="0" smtClean="0"/>
              <a:t> sleeping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device</a:t>
            </a:r>
          </a:p>
        </p:txBody>
      </p:sp>
      <p:sp>
        <p:nvSpPr>
          <p:cNvPr id="28" name="Rounded Rectangle 27"/>
          <p:cNvSpPr/>
          <p:nvPr>
            <p:custDataLst>
              <p:tags r:id="rId6"/>
            </p:custDataLst>
          </p:nvPr>
        </p:nvSpPr>
        <p:spPr bwMode="auto">
          <a:xfrm>
            <a:off x="683568" y="4509120"/>
            <a:ext cx="914400" cy="57606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/>
              <a:t>CoAP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device</a:t>
            </a:r>
          </a:p>
        </p:txBody>
      </p:sp>
      <p:sp>
        <p:nvSpPr>
          <p:cNvPr id="29" name="Rounded Rectangle 28"/>
          <p:cNvSpPr/>
          <p:nvPr>
            <p:custDataLst>
              <p:tags r:id="rId7"/>
            </p:custDataLst>
          </p:nvPr>
        </p:nvSpPr>
        <p:spPr bwMode="auto">
          <a:xfrm>
            <a:off x="1763688" y="5229200"/>
            <a:ext cx="914400" cy="57606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/>
              <a:t>CoAP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proxy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0" name="Rounded Rectangle 29"/>
          <p:cNvSpPr/>
          <p:nvPr>
            <p:custDataLst>
              <p:tags r:id="rId8"/>
            </p:custDataLst>
          </p:nvPr>
        </p:nvSpPr>
        <p:spPr bwMode="auto">
          <a:xfrm>
            <a:off x="2483768" y="3429000"/>
            <a:ext cx="914400" cy="57606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/>
              <a:t>CoAP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device</a:t>
            </a:r>
          </a:p>
        </p:txBody>
      </p:sp>
      <p:sp>
        <p:nvSpPr>
          <p:cNvPr id="36" name="TextBox 35"/>
          <p:cNvSpPr txBox="1"/>
          <p:nvPr>
            <p:custDataLst>
              <p:tags r:id="rId9"/>
            </p:custDataLst>
          </p:nvPr>
        </p:nvSpPr>
        <p:spPr>
          <a:xfrm>
            <a:off x="1043608" y="2420888"/>
            <a:ext cx="1819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CoAP</a:t>
            </a:r>
            <a:r>
              <a:rPr lang="en-US" dirty="0" smtClean="0"/>
              <a:t> network</a:t>
            </a:r>
            <a:endParaRPr lang="en-US" dirty="0"/>
          </a:p>
        </p:txBody>
      </p:sp>
      <p:sp>
        <p:nvSpPr>
          <p:cNvPr id="39" name="TextBox 38"/>
          <p:cNvSpPr txBox="1"/>
          <p:nvPr>
            <p:custDataLst>
              <p:tags r:id="rId10"/>
            </p:custDataLst>
          </p:nvPr>
        </p:nvSpPr>
        <p:spPr>
          <a:xfrm>
            <a:off x="3095328" y="980728"/>
            <a:ext cx="60486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Services of sleeping device copied to proxy</a:t>
            </a:r>
          </a:p>
          <a:p>
            <a:r>
              <a:rPr lang="en-US" dirty="0" smtClean="0"/>
              <a:t>Insert RR with proxy services into DNS-SD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Beware: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No</a:t>
            </a:r>
            <a:r>
              <a:rPr lang="en-US" dirty="0" smtClean="0">
                <a:solidFill>
                  <a:schemeClr val="tx1"/>
                </a:solidFill>
              </a:rPr>
              <a:t> insertion of RR with sleeping node services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	Request: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	Extension of link-format to signal 	sleeping device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>
            <p:custDataLst>
              <p:tags r:id="rId11"/>
            </p:custDataLst>
          </p:nvPr>
        </p:nvSpPr>
        <p:spPr>
          <a:xfrm>
            <a:off x="4067944" y="4653136"/>
            <a:ext cx="4059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Identical path names and services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3" name="Straight Arrow Connector 12"/>
          <p:cNvCxnSpPr>
            <a:stCxn id="11" idx="1"/>
            <a:endCxn id="27" idx="3"/>
          </p:cNvCxnSpPr>
          <p:nvPr>
            <p:custDataLst>
              <p:tags r:id="rId12"/>
            </p:custDataLst>
          </p:nvPr>
        </p:nvCxnSpPr>
        <p:spPr bwMode="auto">
          <a:xfrm rot="10800000">
            <a:off x="1907704" y="3681029"/>
            <a:ext cx="2160240" cy="1172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11" idx="1"/>
            <a:endCxn id="29" idx="3"/>
          </p:cNvCxnSpPr>
          <p:nvPr>
            <p:custDataLst>
              <p:tags r:id="rId13"/>
            </p:custDataLst>
          </p:nvPr>
        </p:nvCxnSpPr>
        <p:spPr bwMode="auto">
          <a:xfrm rot="10800000" flipV="1">
            <a:off x="2678088" y="4853190"/>
            <a:ext cx="1389856" cy="6640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I" val="1"/>
  <p:tag name="LAYOUTLANGUAGE" val="1033"/>
  <p:tag name="CFG.LAYOUT" val="Default"/>
  <p:tag name="CFG.CUSTOMERVERSION" val="3"/>
  <p:tag name="CONFIG" val="Default"/>
  <p:tag name="CFG.VERSION" val="1"/>
  <p:tag name="MAPNAME" val="Map1"/>
  <p:tag name="LICENSEKEY" val="6c64627f-c5d4-423c-8804-6e663357a7fe"/>
  <p:tag name="ML_1" val="PHI"/>
  <p:tag name="FIELDS.INITIALIZED" val="1"/>
  <p:tag name="FIELD.AUTHOR.COMBOINDEX" val="-2"/>
  <p:tag name="FIELD.DIVISION.COMBOINDEX" val="-2"/>
  <p:tag name="FIELD.DATE.COMBOINDEX" val="-2"/>
  <p:tag name="FIELD.CONTENTOWNER.COMBOINDEX" val="-2"/>
  <p:tag name="FIELD.ISONUMBER.COMBOINDEX" val="-2"/>
  <p:tag name="TITLEMASTERMASTERNAME" val="TitleSlide"/>
  <p:tag name="TITLEMASTERSHAPESETGROUPCLASSNAME" val="ShapeSetGroup2"/>
  <p:tag name="TITLEMASTERCOLORSETGROUPCLASSNAME" val="ColorSetGroupLight"/>
  <p:tag name="TITLEMASTERFONTSETGROUPCLASSNAME" val="FontSetGroup2"/>
  <p:tag name="TITLEMASTERSTYLESETGROUPCLASSNAME" val="StyleSetGroup1"/>
  <p:tag name="TITLEMASTERMODIFIED" val="1"/>
  <p:tag name="SLIDEMASTERMASTERNAME" val="Slide"/>
  <p:tag name="SLIDEMASTERSHAPESETGROUPCLASSNAME" val="ShapeSetGroup2"/>
  <p:tag name="SLIDEMASTERCOLORSETGROUPCLASSNAME" val="ColorSetGroupLight"/>
  <p:tag name="SLIDEMASTERFONTSETGROUPCLASSNAME" val="FontSetGroup2"/>
  <p:tag name="SLIDEMASTERSTYLESETGROUPCLASSNAME" val="StyleSetGroup1"/>
  <p:tag name="SLIDEMASTERMODIFIED" val="1"/>
  <p:tag name="FIELD.ISONUMBER.CONTENT" val="Reference"/>
  <p:tag name="FIELD.ISONUMBER.VALUE" val="Reference"/>
  <p:tag name="FIELD.ADDINFO.CONTENT" val=""/>
  <p:tag name="FIELD.ADDINFO.VALUE" val=""/>
  <p:tag name="FIELD.ADDINFO.COMBOINDEX" val="3"/>
  <p:tag name="FIELD.AUTHOR.CONTENT" val="Peter van der Stok; Kerry Lynn"/>
  <p:tag name="FIELD.AUTHOR.VALUE" val="Peter van der Stok; Kerry Lynn"/>
  <p:tag name="FIELD.DIVISION.CONTENT" val=""/>
  <p:tag name="FIELD.DIVISION.VALUE" val=""/>
  <p:tag name="FIELD.DATE.CONTENT" val="July 27, 2011"/>
  <p:tag name="FIELD.DATE.VALUE" val="July 27, 2011"/>
  <p:tag name="ML_UFSOK" val="de1e18e11e51e50e54e57e55e5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PageNumber"/>
  <p:tag name="SHAPECLASSPROTECTIONTYPE" val="3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SHAPESETGROUPCLASSNAME" val="ShapeSetGroup2"/>
  <p:tag name="SHAPESETCLASSNAME" val="TITLE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  <p:tag name="TEXT BOX 4_SHAPECLASSPROTECTIONTYPE" val="47"/>
  <p:tag name="TEXT BOX 5_SHAPECLASSPROTECTIONTYPE" val="47"/>
  <p:tag name="TEXT BOX 6_SHAPECLASSPROTECTIONTYPE" val="47"/>
  <p:tag name="RECTANGLE 2_SHAPECLASSPROTECTIONTYPE" val="0"/>
  <p:tag name="TEXTBOX 8_SHAPECLASSPROTECTIONTYPE" val="4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TitleDescFontColor;-2"/>
  <p:tag name="COLORSETCLASSNAME" val="ColorSet1"/>
  <p:tag name="SCRIPT" val="1"/>
  <p:tag name="FIELDS" val="AUTHOR;"/>
  <p:tag name="MLI" val="1"/>
  <p:tag name="SHAPESETGROUPCLASSNAME" val="ShapeSetGroup2"/>
  <p:tag name="SHAPESETCLASSNAME" val="TITLE"/>
  <p:tag name="COLORSETGROUPCLASSNAME" val="ColorSetGroupLight"/>
  <p:tag name="FONTSETGROUPCLASSNAME" val="FontSetGroup2"/>
  <p:tag name="SHAPECLASSNAME" val="Author"/>
  <p:tag name="SHAPECLASSPROTECTIONTYPE" val="4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TitleDescFontColor;-2"/>
  <p:tag name="COLORSETCLASSNAME" val="ColorSet1"/>
  <p:tag name="SCRIPT" val="1"/>
  <p:tag name="FIELDS" val="DATE;"/>
  <p:tag name="MLI" val="1"/>
  <p:tag name="SHAPESETGROUPCLASSNAME" val="ShapeSetGroup2"/>
  <p:tag name="SHAPESETCLASSNAME" val="TITLE"/>
  <p:tag name="COLORSETGROUPCLASSNAME" val="ColorSetGroupLight"/>
  <p:tag name="FONTSETGROUPCLASSNAME" val="FontSetGroup2"/>
  <p:tag name="SHAPECLASSNAME" val="Date"/>
  <p:tag name="SHAPECLASSPROTECTIONTYPE" val="4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TitleFont"/>
  <p:tag name="FONTSETCLASSNAME" val="FontSet1"/>
  <p:tag name="COLORS" val="-2;-2;-2;-2;TitleSlideTitleFontColor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2"/>
  <p:tag name="SHAPECLASSNAME" val="TitleOnTitleSlide"/>
  <p:tag name="SHAPECLASSPROTECTIONTYPE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TitleDescFontColor;-2"/>
  <p:tag name="COLORSETCLASSNAME" val="ColorSet1"/>
  <p:tag name="SCRIPT" val="1"/>
  <p:tag name="FIELDS" val="DIVISION;"/>
  <p:tag name="MLI" val="1"/>
  <p:tag name="SHAPESETGROUPCLASSNAME" val="ShapeSetGroup2"/>
  <p:tag name="SHAPESETCLASSNAME" val="TITLE"/>
  <p:tag name="COLORSETGROUPCLASSNAME" val="ColorSetGroupLight"/>
  <p:tag name="FONTSETGROUPCLASSNAME" val="FontSetGroup2"/>
  <p:tag name="SHAPECLASSNAME" val="Division"/>
  <p:tag name="SHAPECLASSPROTECTIONTYPE" val="4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2"/>
  <p:tag name="SHAPECLASSNAME" val="TitleOnSlide"/>
  <p:tag name="SHAPECLASSPROTECTIONTYPE" val="0"/>
  <p:tag name="COLORS" val="-2;-2;-2;-2;SlideTextFontColo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2"/>
  <p:tag name="SHAPECLASSNAME" val="TitleOnSlide"/>
  <p:tag name="SHAPECLASSPROTECTIONTYPE" val="0"/>
  <p:tag name="COLORS" val="-2;-2;-2;-2;SlideTextFontColo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Topliner"/>
  <p:tag name="SHAPECLASSFILE" val="SHLBG2C$C.gif"/>
  <p:tag name="SHAPECLASSPROTECTIONTYPE" val="3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Scheme2;Scheme1;SlideTextFontColor;-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2"/>
  <p:tag name="SHAPECLASSNAME" val="TitleOnSlide"/>
  <p:tag name="SHAPECLASSPROTECTIONTYPE" val="0"/>
  <p:tag name="COLORS" val="-2;-2;-2;-2;-1;-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Scheme2;Scheme1;SlideTextFontColor;-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TitleOnSlide"/>
  <p:tag name="SHAPECLASSPROTECTIONTYPE" val="0"/>
  <p:tag name="COLORS" val="-2;-2;-2;-2;SlideTitleFontColor;-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2"/>
  <p:tag name="SHAPECLASSNAME" val="TitleOnSlide"/>
  <p:tag name="SHAPECLASSPROTECTIONTYPE" val="0"/>
  <p:tag name="COLORS" val="-2;-2;-2;-2;-1;-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ETCLASSNAME" val="ColorSet1"/>
  <p:tag name="MLI" val="1"/>
  <p:tag name="SHAPESETGROUPCLASSNAME" val="ShapeSetGroup2"/>
  <p:tag name="COLORSETGROUPCLASSNAME" val="ColorSetGroupLight"/>
  <p:tag name="FONTSETGROUPCLASSNAME" val="FontSetGroup2"/>
  <p:tag name="SHAPECLASSPROTECTIONTYPE" val="31"/>
  <p:tag name="SHAPESETCLASSNAME" val="Slide"/>
  <p:tag name="SHAPECLASSNAME" val="PageNumber"/>
  <p:tag name="COLORS" val="-2;-2;-2;-2;SlideFooterFontColor;-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HighlightColor2;-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LargeTextBox"/>
  <p:tag name="SHAPECLASSPROTECTIONTYPE" val="0"/>
  <p:tag name="COLORS" val="-2;-2;-2;-2;SlideTextFontColor;-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2"/>
  <p:tag name="SHAPECLASSNAME" val="TitleOnSlide"/>
  <p:tag name="SHAPECLASSPROTECTIONTYPE" val="0"/>
  <p:tag name="COLORS" val="-2;-2;-2;-2;-1;-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Scheme2;Scheme1;SlideTextFontColor;-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2"/>
  <p:tag name="SHAPECLASSNAME" val="TitleOnSlide"/>
  <p:tag name="SHAPECLASSPROTECTIONTYPE" val="0"/>
  <p:tag name="COLORS" val="-2;-2;-2;-2;-1;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FooterFontColor;-2"/>
  <p:tag name="COLORSETCLASSNAME" val="ColorSet1"/>
  <p:tag name="SCRIPT" val="1"/>
  <p:tag name="FIELDS" val="DIVISION;CONTENTOWNER;DATE;ISONUMBER;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Footer"/>
  <p:tag name="SHAPECLASSPROTECTIONTYPE" val="4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Scheme2;Scheme1;-1;-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Scheme2;Scheme1;SlideTextFontColor;-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2"/>
  <p:tag name="SHAPECLASSNAME" val="TitleOnSlide"/>
  <p:tag name="SHAPECLASSPROTECTIONTYPE" val="0"/>
  <p:tag name="COLORS" val="-2;-2;-2;-2;-1;-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Date"/>
  <p:tag name="SHAPECLASSPROTECTIONTYPE" val="3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Scheme2;Scheme1;-1;-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SlideTextFontColor;-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Date"/>
  <p:tag name="SHAPECLASSPROTECTIONTYPE" val="31"/>
</p:tagLst>
</file>

<file path=ppt/theme/theme1.xml><?xml version="1.0" encoding="utf-8"?>
<a:theme xmlns:a="http://schemas.openxmlformats.org/drawingml/2006/main" name="PPT_template_Office_2007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9EA1B2"/>
      </a:lt2>
      <a:accent1>
        <a:srgbClr val="C1E3EB"/>
      </a:accent1>
      <a:accent2>
        <a:srgbClr val="69C3DA"/>
      </a:accent2>
      <a:accent3>
        <a:srgbClr val="FFFFFF"/>
      </a:accent3>
      <a:accent4>
        <a:srgbClr val="000000"/>
      </a:accent4>
      <a:accent5>
        <a:srgbClr val="DDEFF3"/>
      </a:accent5>
      <a:accent6>
        <a:srgbClr val="5EB0C5"/>
      </a:accent6>
      <a:hlink>
        <a:srgbClr val="FFBB57"/>
      </a:hlink>
      <a:folHlink>
        <a:srgbClr val="005AFF"/>
      </a:folHlink>
    </a:clrScheme>
    <a:fontScheme name="Larissa-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C1E3EB"/>
        </a:accent1>
        <a:accent2>
          <a:srgbClr val="69C3DA"/>
        </a:accent2>
        <a:accent3>
          <a:srgbClr val="FFFFFF"/>
        </a:accent3>
        <a:accent4>
          <a:srgbClr val="000000"/>
        </a:accent4>
        <a:accent5>
          <a:srgbClr val="DDEFF3"/>
        </a:accent5>
        <a:accent6>
          <a:srgbClr val="5EB0C5"/>
        </a:accent6>
        <a:hlink>
          <a:srgbClr val="FFBB57"/>
        </a:hlink>
        <a:folHlink>
          <a:srgbClr val="005A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ppt/theme/themeOverride2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ppt/theme/themeOverride3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ppt/theme/themeOverride4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ppt/theme/themeOverride5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ppt/theme/themeOverride6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PPT_template_Office_2007</Template>
  <TotalTime>8926</TotalTime>
  <Words>427</Words>
  <Application>Microsoft Office PowerPoint</Application>
  <PresentationFormat>On-screen Show (4:3)</PresentationFormat>
  <Paragraphs>156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PPT_template_Office_2007</vt:lpstr>
      <vt:lpstr>CoAP Utilization for Building Control</vt:lpstr>
      <vt:lpstr>Slide 2</vt:lpstr>
      <vt:lpstr>core-bc describes DNS- Service Discovery(1)</vt:lpstr>
      <vt:lpstr>core-bc describes DNS- Service Discovery (2)</vt:lpstr>
      <vt:lpstr>Slide 5</vt:lpstr>
      <vt:lpstr>Slide 6</vt:lpstr>
      <vt:lpstr>Slide 7</vt:lpstr>
      <vt:lpstr>Slide 8</vt:lpstr>
      <vt:lpstr>Slide 9</vt:lpstr>
    </vt:vector>
  </TitlesOfParts>
  <Company>Philips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coap utilization for building control</dc:title>
  <dc:creator>Peter van der Stok</dc:creator>
  <cp:lastModifiedBy>nlv16370</cp:lastModifiedBy>
  <cp:revision>150</cp:revision>
  <cp:lastPrinted>2010-11-03T02:10:35Z</cp:lastPrinted>
  <dcterms:created xsi:type="dcterms:W3CDTF">2011-03-25T01:11:10Z</dcterms:created>
  <dcterms:modified xsi:type="dcterms:W3CDTF">2011-07-26T20:47:06Z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CST">
    <vt:lpwstr>Peter van der Stok; Kerry Lynn</vt:lpwstr>
  </property>
  <property fmtid="{D5CDD505-2E9C-101B-9397-08002B2CF9AE}" pid="3" name="Sector">
    <vt:lpwstr/>
  </property>
  <property fmtid="{D5CDD505-2E9C-101B-9397-08002B2CF9AE}" pid="4" name="Date">
    <vt:lpwstr>July 27, 2011</vt:lpwstr>
  </property>
  <property fmtid="{D5CDD505-2E9C-101B-9397-08002B2CF9AE}" pid="5" name="Right">
    <vt:lpwstr/>
  </property>
  <property fmtid="{D5CDD505-2E9C-101B-9397-08002B2CF9AE}" pid="6" name="Reference">
    <vt:lpwstr>Reference</vt:lpwstr>
  </property>
  <property fmtid="{D5CDD505-2E9C-101B-9397-08002B2CF9AE}" pid="7" name="Confidential">
    <vt:lpwstr/>
  </property>
  <property fmtid="{D5CDD505-2E9C-101B-9397-08002B2CF9AE}" pid="8" name="CSTDocumentType">
    <vt:lpwstr/>
  </property>
</Properties>
</file>