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2" r:id="rId3"/>
    <p:sldId id="263" r:id="rId4"/>
    <p:sldId id="265" r:id="rId5"/>
    <p:sldId id="266" r:id="rId6"/>
    <p:sldId id="264"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D8BD707-D9CF-40AE-B4C6-C98DA3205C09}" type="datetimeFigureOut">
              <a:rPr lang="en-US" smtClean="0"/>
              <a:pPr/>
              <a:t>7/27/2011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D8BD707-D9CF-40AE-B4C6-C98DA3205C09}" type="datetimeFigureOut">
              <a:rPr lang="en-US" smtClean="0"/>
              <a:pPr/>
              <a:t>7/27/2011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7/27/2011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D8BD707-D9CF-40AE-B4C6-C98DA3205C09}" type="datetimeFigureOut">
              <a:rPr lang="en-US" smtClean="0"/>
              <a:pPr/>
              <a:t>7/27/2011</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D8BD707-D9CF-40AE-B4C6-C98DA3205C09}" type="datetimeFigureOut">
              <a:rPr lang="en-US" smtClean="0"/>
              <a:pPr/>
              <a:t>7/27/2011</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7/27/2011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D8BD707-D9CF-40AE-B4C6-C98DA3205C09}" type="datetimeFigureOut">
              <a:rPr lang="en-US" smtClean="0"/>
              <a:pPr/>
              <a:t>7/27/2011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D8BD707-D9CF-40AE-B4C6-C98DA3205C09}" type="datetimeFigureOut">
              <a:rPr lang="en-US" smtClean="0"/>
              <a:pPr/>
              <a:t>7/27/2011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Diameter ERP</a:t>
            </a:r>
            <a:br>
              <a:rPr lang="en-US" dirty="0" smtClean="0"/>
            </a:br>
            <a:r>
              <a:rPr lang="en-US" dirty="0" smtClean="0"/>
              <a:t/>
            </a:r>
            <a:br>
              <a:rPr lang="en-US" dirty="0" smtClean="0"/>
            </a:br>
            <a:r>
              <a:rPr lang="en-US" sz="2700" cap="none" dirty="0" err="1" smtClean="0"/>
              <a:t>Julien</a:t>
            </a:r>
            <a:r>
              <a:rPr lang="en-US" sz="2700" cap="none" dirty="0" smtClean="0"/>
              <a:t> </a:t>
            </a:r>
            <a:r>
              <a:rPr lang="en-US" sz="2700" cap="none" dirty="0" err="1" smtClean="0"/>
              <a:t>Bournelle</a:t>
            </a:r>
            <a:r>
              <a:rPr lang="en-US" sz="2700" cap="none" dirty="0" smtClean="0"/>
              <a:t/>
            </a:r>
            <a:br>
              <a:rPr lang="en-US" sz="2700" cap="none" dirty="0" smtClean="0"/>
            </a:br>
            <a:r>
              <a:rPr lang="en-US" sz="2700" cap="none" dirty="0" err="1" smtClean="0"/>
              <a:t>Sebastien</a:t>
            </a:r>
            <a:r>
              <a:rPr lang="en-US" sz="2700" cap="none" dirty="0" smtClean="0"/>
              <a:t> </a:t>
            </a:r>
            <a:r>
              <a:rPr lang="en-US" sz="2700" cap="none" dirty="0" err="1" smtClean="0"/>
              <a:t>Decugis</a:t>
            </a:r>
            <a:r>
              <a:rPr lang="en-US" sz="2700" cap="none" dirty="0" smtClean="0"/>
              <a:t/>
            </a:r>
            <a:br>
              <a:rPr lang="en-US" sz="2700" cap="none" dirty="0" smtClean="0"/>
            </a:br>
            <a:r>
              <a:rPr lang="en-US" sz="2700" cap="none" dirty="0" smtClean="0"/>
              <a:t>Lionel </a:t>
            </a:r>
            <a:r>
              <a:rPr lang="en-US" sz="2700" cap="none" dirty="0" err="1" smtClean="0"/>
              <a:t>Morand</a:t>
            </a:r>
            <a:r>
              <a:rPr lang="en-US" sz="2700" cap="none" dirty="0" smtClean="0"/>
              <a:t/>
            </a:r>
            <a:br>
              <a:rPr lang="en-US" sz="2700" cap="none" dirty="0" smtClean="0"/>
            </a:br>
            <a:r>
              <a:rPr lang="en-US" sz="2700" cap="none" dirty="0" smtClean="0"/>
              <a:t>Qin Wu</a:t>
            </a:r>
            <a:br>
              <a:rPr lang="en-US" sz="2700" cap="none" dirty="0" smtClean="0"/>
            </a:br>
            <a:r>
              <a:rPr lang="en-US" sz="2700" cap="none" dirty="0" smtClean="0"/>
              <a:t>Glen Zorn</a:t>
            </a:r>
            <a:endParaRPr lang="en-US" dirty="0"/>
          </a:p>
        </p:txBody>
      </p:sp>
      <p:sp>
        <p:nvSpPr>
          <p:cNvPr id="3" name="Subtitle 2"/>
          <p:cNvSpPr>
            <a:spLocks noGrp="1"/>
          </p:cNvSpPr>
          <p:nvPr>
            <p:ph type="subTitle" idx="1"/>
          </p:nvPr>
        </p:nvSpPr>
        <p:spPr/>
        <p:txBody>
          <a:bodyPr>
            <a:normAutofit fontScale="25000" lnSpcReduction="20000"/>
          </a:bodyPr>
          <a:lstStyle/>
          <a:p>
            <a:endParaRPr lang="fr-FR" b="1" dirty="0" smtClean="0"/>
          </a:p>
          <a:p>
            <a:r>
              <a:rPr lang="fr-FR" sz="12800" b="1" dirty="0" smtClean="0"/>
              <a:t>draft-ietf-dime-erp-06</a:t>
            </a:r>
          </a:p>
          <a:p>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status</a:t>
            </a:r>
            <a:endParaRPr lang="en-US" dirty="0"/>
          </a:p>
        </p:txBody>
      </p:sp>
      <p:sp>
        <p:nvSpPr>
          <p:cNvPr id="3" name="Content Placeholder 2"/>
          <p:cNvSpPr>
            <a:spLocks noGrp="1"/>
          </p:cNvSpPr>
          <p:nvPr>
            <p:ph sz="quarter" idx="1"/>
          </p:nvPr>
        </p:nvSpPr>
        <p:spPr/>
        <p:txBody>
          <a:bodyPr>
            <a:normAutofit/>
          </a:bodyPr>
          <a:lstStyle/>
          <a:p>
            <a:r>
              <a:rPr lang="en-US" dirty="0" smtClean="0"/>
              <a:t>03 to 04:</a:t>
            </a:r>
          </a:p>
          <a:p>
            <a:pPr lvl="1"/>
            <a:r>
              <a:rPr lang="en-US" dirty="0" smtClean="0"/>
              <a:t>Use Key AVP from </a:t>
            </a:r>
            <a:r>
              <a:rPr lang="fr-FR" dirty="0" err="1" smtClean="0"/>
              <a:t>ietf</a:t>
            </a:r>
            <a:r>
              <a:rPr lang="fr-FR" dirty="0" smtClean="0"/>
              <a:t>-dime-local-</a:t>
            </a:r>
            <a:r>
              <a:rPr lang="fr-FR" dirty="0" err="1" smtClean="0"/>
              <a:t>keytran</a:t>
            </a:r>
            <a:endParaRPr lang="fr-FR" dirty="0" smtClean="0"/>
          </a:p>
          <a:p>
            <a:r>
              <a:rPr lang="fr-FR" altLang="zh-CN" dirty="0" smtClean="0"/>
              <a:t>04 to 05:</a:t>
            </a:r>
          </a:p>
          <a:p>
            <a:pPr lvl="1"/>
            <a:r>
              <a:rPr lang="fr-FR" altLang="zh-CN" dirty="0" smtClean="0"/>
              <a:t>Cleanups,  regrouped all remaining issues in sec. 9</a:t>
            </a:r>
          </a:p>
          <a:p>
            <a:r>
              <a:rPr lang="fr-FR" dirty="0" smtClean="0"/>
              <a:t>05 to 06:</a:t>
            </a:r>
          </a:p>
          <a:p>
            <a:pPr lvl="1"/>
            <a:r>
              <a:rPr lang="fr-FR" dirty="0" smtClean="0"/>
              <a:t>No changes and remaining issues waiting for being and addressed after this meeting</a:t>
            </a:r>
          </a:p>
          <a:p>
            <a:pPr lvl="1"/>
            <a:endParaRPr lang="fr-FR" dirty="0" smtClean="0"/>
          </a:p>
          <a:p>
            <a:pPr lvl="1"/>
            <a:endParaRPr lang="fr-FR"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云形 16"/>
          <p:cNvSpPr/>
          <p:nvPr/>
        </p:nvSpPr>
        <p:spPr>
          <a:xfrm>
            <a:off x="2743200" y="4800600"/>
            <a:ext cx="2667000" cy="1905000"/>
          </a:xfrm>
          <a:prstGeom prst="cloud">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2" name="Title 1"/>
          <p:cNvSpPr>
            <a:spLocks noGrp="1"/>
          </p:cNvSpPr>
          <p:nvPr>
            <p:ph type="title"/>
          </p:nvPr>
        </p:nvSpPr>
        <p:spPr>
          <a:xfrm>
            <a:off x="612648" y="228600"/>
            <a:ext cx="8153400" cy="762000"/>
          </a:xfrm>
        </p:spPr>
        <p:txBody>
          <a:bodyPr/>
          <a:lstStyle/>
          <a:p>
            <a:r>
              <a:rPr lang="en-US" dirty="0" smtClean="0"/>
              <a:t>Pending issues summary</a:t>
            </a:r>
            <a:endParaRPr lang="en-US" dirty="0"/>
          </a:p>
        </p:txBody>
      </p:sp>
      <p:sp>
        <p:nvSpPr>
          <p:cNvPr id="3" name="Content Placeholder 2"/>
          <p:cNvSpPr>
            <a:spLocks noGrp="1"/>
          </p:cNvSpPr>
          <p:nvPr>
            <p:ph sz="quarter" idx="1"/>
          </p:nvPr>
        </p:nvSpPr>
        <p:spPr>
          <a:xfrm>
            <a:off x="533400" y="1524000"/>
            <a:ext cx="8153400" cy="3276600"/>
          </a:xfrm>
        </p:spPr>
        <p:txBody>
          <a:bodyPr>
            <a:normAutofit fontScale="77500" lnSpcReduction="20000"/>
          </a:bodyPr>
          <a:lstStyle/>
          <a:p>
            <a:r>
              <a:rPr lang="en-US" dirty="0" smtClean="0"/>
              <a:t>Session Management during Peer handover</a:t>
            </a:r>
          </a:p>
          <a:p>
            <a:pPr lvl="1"/>
            <a:r>
              <a:rPr lang="en-US" dirty="0" smtClean="0"/>
              <a:t>Is the session considered a new session each time handover?</a:t>
            </a:r>
          </a:p>
          <a:p>
            <a:pPr lvl="2"/>
            <a:r>
              <a:rPr lang="en-US" dirty="0" smtClean="0"/>
              <a:t>Yes: different Session-Id, new Authorization, …</a:t>
            </a:r>
          </a:p>
          <a:p>
            <a:pPr lvl="2"/>
            <a:r>
              <a:rPr lang="en-US" dirty="0" smtClean="0"/>
              <a:t>No: problem with server-initiated messages</a:t>
            </a:r>
          </a:p>
          <a:p>
            <a:pPr lvl="1"/>
            <a:r>
              <a:rPr lang="en-US" dirty="0" smtClean="0"/>
              <a:t>Possible workaround: </a:t>
            </a:r>
          </a:p>
          <a:p>
            <a:pPr lvl="2"/>
            <a:r>
              <a:rPr lang="en-US" altLang="zh-CN" dirty="0" smtClean="0"/>
              <a:t>Reusing the similar session managing mechanism described in section 4.1.2 of RFC4004</a:t>
            </a:r>
          </a:p>
          <a:p>
            <a:pPr lvl="3"/>
            <a:r>
              <a:rPr lang="en-US" altLang="zh-CN" dirty="0" smtClean="0"/>
              <a:t>The Acct-Multi-Session-Id keeps constant during handoff but Session Id generated in the NAS changes each time</a:t>
            </a:r>
          </a:p>
          <a:p>
            <a:pPr lvl="3"/>
            <a:r>
              <a:rPr lang="en-US" altLang="zh-CN" dirty="0" smtClean="0"/>
              <a:t>Using the unique Acct-Multi-Session-Id to correlate each new Session-Id</a:t>
            </a:r>
          </a:p>
        </p:txBody>
      </p:sp>
      <p:sp>
        <p:nvSpPr>
          <p:cNvPr id="4" name="TextBox 3"/>
          <p:cNvSpPr txBox="1"/>
          <p:nvPr/>
        </p:nvSpPr>
        <p:spPr>
          <a:xfrm>
            <a:off x="1981200" y="5334000"/>
            <a:ext cx="609600"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000" dirty="0" smtClean="0"/>
              <a:t>Client</a:t>
            </a:r>
            <a:endParaRPr lang="zh-CN" altLang="en-US" sz="1000" dirty="0"/>
          </a:p>
        </p:txBody>
      </p:sp>
      <p:sp>
        <p:nvSpPr>
          <p:cNvPr id="5" name="TextBox 4"/>
          <p:cNvSpPr txBox="1"/>
          <p:nvPr/>
        </p:nvSpPr>
        <p:spPr>
          <a:xfrm>
            <a:off x="3124200" y="51816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Previous </a:t>
            </a:r>
          </a:p>
          <a:p>
            <a:pPr algn="ctr"/>
            <a:r>
              <a:rPr lang="en-US" altLang="zh-CN" sz="1200" dirty="0" smtClean="0"/>
              <a:t> NAS</a:t>
            </a:r>
            <a:endParaRPr lang="zh-CN" altLang="en-US" sz="1200" dirty="0"/>
          </a:p>
        </p:txBody>
      </p:sp>
      <p:sp>
        <p:nvSpPr>
          <p:cNvPr id="6" name="TextBox 5"/>
          <p:cNvSpPr txBox="1"/>
          <p:nvPr/>
        </p:nvSpPr>
        <p:spPr>
          <a:xfrm>
            <a:off x="3124200" y="61722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New </a:t>
            </a:r>
          </a:p>
          <a:p>
            <a:pPr algn="ctr"/>
            <a:r>
              <a:rPr lang="en-US" altLang="zh-CN" sz="1200" dirty="0" smtClean="0"/>
              <a:t> NAS</a:t>
            </a:r>
            <a:endParaRPr lang="zh-CN" altLang="en-US" sz="1200" dirty="0"/>
          </a:p>
        </p:txBody>
      </p:sp>
      <p:sp>
        <p:nvSpPr>
          <p:cNvPr id="7" name="TextBox 6"/>
          <p:cNvSpPr txBox="1"/>
          <p:nvPr/>
        </p:nvSpPr>
        <p:spPr>
          <a:xfrm>
            <a:off x="6172200" y="5486400"/>
            <a:ext cx="91440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Home Diameter</a:t>
            </a:r>
          </a:p>
          <a:p>
            <a:pPr algn="ctr"/>
            <a:r>
              <a:rPr lang="en-US" altLang="zh-CN" sz="1200" dirty="0" smtClean="0"/>
              <a:t>EAP Server</a:t>
            </a:r>
            <a:endParaRPr lang="zh-CN" altLang="en-US" sz="1200" dirty="0"/>
          </a:p>
        </p:txBody>
      </p:sp>
      <p:cxnSp>
        <p:nvCxnSpPr>
          <p:cNvPr id="9" name="肘形连接符 8"/>
          <p:cNvCxnSpPr>
            <a:stCxn id="5" idx="3"/>
          </p:cNvCxnSpPr>
          <p:nvPr/>
        </p:nvCxnSpPr>
        <p:spPr>
          <a:xfrm>
            <a:off x="4038600" y="5412433"/>
            <a:ext cx="2133600" cy="30256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6" idx="3"/>
          </p:cNvCxnSpPr>
          <p:nvPr/>
        </p:nvCxnSpPr>
        <p:spPr>
          <a:xfrm flipV="1">
            <a:off x="4038600" y="6019800"/>
            <a:ext cx="2133600" cy="38323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2286000" y="57912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200400" y="4953000"/>
            <a:ext cx="748923" cy="215444"/>
          </a:xfrm>
          <a:prstGeom prst="rect">
            <a:avLst/>
          </a:prstGeom>
          <a:noFill/>
        </p:spPr>
        <p:txBody>
          <a:bodyPr wrap="none" rtlCol="0">
            <a:spAutoFit/>
          </a:bodyPr>
          <a:lstStyle/>
          <a:p>
            <a:r>
              <a:rPr lang="en-US" altLang="zh-CN" sz="800" dirty="0" smtClean="0"/>
              <a:t>Session-Id1</a:t>
            </a:r>
            <a:endParaRPr lang="zh-CN" altLang="en-US" sz="800" dirty="0"/>
          </a:p>
        </p:txBody>
      </p:sp>
      <p:sp>
        <p:nvSpPr>
          <p:cNvPr id="15" name="TextBox 14"/>
          <p:cNvSpPr txBox="1"/>
          <p:nvPr/>
        </p:nvSpPr>
        <p:spPr>
          <a:xfrm>
            <a:off x="3276600" y="5943600"/>
            <a:ext cx="748923" cy="215444"/>
          </a:xfrm>
          <a:prstGeom prst="rect">
            <a:avLst/>
          </a:prstGeom>
          <a:noFill/>
        </p:spPr>
        <p:txBody>
          <a:bodyPr wrap="none" rtlCol="0">
            <a:spAutoFit/>
          </a:bodyPr>
          <a:lstStyle/>
          <a:p>
            <a:r>
              <a:rPr lang="en-US" altLang="zh-CN" sz="800" dirty="0" smtClean="0"/>
              <a:t>Session-Id1</a:t>
            </a:r>
            <a:endParaRPr lang="zh-CN" altLang="en-US" sz="800" dirty="0"/>
          </a:p>
        </p:txBody>
      </p:sp>
      <p:sp>
        <p:nvSpPr>
          <p:cNvPr id="16" name="TextBox 15"/>
          <p:cNvSpPr txBox="1"/>
          <p:nvPr/>
        </p:nvSpPr>
        <p:spPr>
          <a:xfrm>
            <a:off x="5943600" y="5181600"/>
            <a:ext cx="1261884" cy="215444"/>
          </a:xfrm>
          <a:prstGeom prst="rect">
            <a:avLst/>
          </a:prstGeom>
          <a:noFill/>
        </p:spPr>
        <p:txBody>
          <a:bodyPr wrap="none" rtlCol="0">
            <a:spAutoFit/>
          </a:bodyPr>
          <a:lstStyle/>
          <a:p>
            <a:r>
              <a:rPr lang="en-US" altLang="zh-CN" sz="800" dirty="0" smtClean="0"/>
              <a:t>Acct-Multi-Session-Id</a:t>
            </a:r>
            <a:endParaRPr lang="zh-CN" altLang="en-US" sz="8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648" y="228600"/>
            <a:ext cx="8153400" cy="762000"/>
          </a:xfrm>
        </p:spPr>
        <p:txBody>
          <a:bodyPr>
            <a:normAutofit/>
          </a:bodyPr>
          <a:lstStyle/>
          <a:p>
            <a:r>
              <a:rPr lang="en-US" altLang="zh-CN" dirty="0" smtClean="0"/>
              <a:t>Pending issues summary</a:t>
            </a:r>
            <a:endParaRPr lang="zh-CN" altLang="en-US" dirty="0"/>
          </a:p>
        </p:txBody>
      </p:sp>
      <p:sp>
        <p:nvSpPr>
          <p:cNvPr id="3" name="内容占位符 2"/>
          <p:cNvSpPr>
            <a:spLocks noGrp="1"/>
          </p:cNvSpPr>
          <p:nvPr>
            <p:ph sz="quarter" idx="1"/>
          </p:nvPr>
        </p:nvSpPr>
        <p:spPr>
          <a:xfrm>
            <a:off x="612648" y="1600200"/>
            <a:ext cx="8153400" cy="1295400"/>
          </a:xfrm>
        </p:spPr>
        <p:txBody>
          <a:bodyPr>
            <a:normAutofit fontScale="77500" lnSpcReduction="20000"/>
          </a:bodyPr>
          <a:lstStyle/>
          <a:p>
            <a:r>
              <a:rPr lang="en-US" altLang="zh-CN" dirty="0" smtClean="0"/>
              <a:t>Multiple EAP servers located in the same home realm</a:t>
            </a:r>
          </a:p>
          <a:p>
            <a:pPr lvl="1"/>
            <a:r>
              <a:rPr lang="en-US" altLang="zh-CN" dirty="0" smtClean="0"/>
              <a:t>Finding the right EAP server for bootstrapping</a:t>
            </a:r>
          </a:p>
          <a:p>
            <a:pPr lvl="2"/>
            <a:r>
              <a:rPr lang="en-US" altLang="zh-CN" dirty="0" smtClean="0"/>
              <a:t>Which one has the EMSK for the session?</a:t>
            </a:r>
          </a:p>
          <a:p>
            <a:pPr lvl="2"/>
            <a:endParaRPr lang="en-US" altLang="zh-CN" dirty="0" smtClean="0"/>
          </a:p>
          <a:p>
            <a:pPr lvl="2"/>
            <a:endParaRPr lang="en-US" altLang="zh-CN" dirty="0" smtClean="0"/>
          </a:p>
          <a:p>
            <a:pPr lvl="2"/>
            <a:endParaRPr lang="en-US" altLang="zh-CN" dirty="0" smtClean="0"/>
          </a:p>
          <a:p>
            <a:pPr lvl="2"/>
            <a:endParaRPr lang="en-US" altLang="zh-CN" dirty="0" smtClean="0"/>
          </a:p>
          <a:p>
            <a:pPr lvl="2"/>
            <a:endParaRPr lang="en-US" altLang="zh-CN" dirty="0" smtClean="0"/>
          </a:p>
          <a:p>
            <a:pPr lvl="2"/>
            <a:endParaRPr lang="en-US" altLang="zh-CN" dirty="0" smtClean="0"/>
          </a:p>
          <a:p>
            <a:pPr lvl="2"/>
            <a:endParaRPr lang="en-US" altLang="zh-CN" dirty="0" smtClean="0"/>
          </a:p>
          <a:p>
            <a:pPr lvl="1"/>
            <a:endParaRPr lang="en-US" altLang="zh-CN" dirty="0" smtClean="0"/>
          </a:p>
        </p:txBody>
      </p:sp>
      <p:sp>
        <p:nvSpPr>
          <p:cNvPr id="4" name="TextBox 3"/>
          <p:cNvSpPr txBox="1"/>
          <p:nvPr/>
        </p:nvSpPr>
        <p:spPr>
          <a:xfrm>
            <a:off x="1981200" y="25908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Previous </a:t>
            </a:r>
          </a:p>
          <a:p>
            <a:pPr algn="ctr"/>
            <a:r>
              <a:rPr lang="en-US" altLang="zh-CN" sz="1200" dirty="0" smtClean="0"/>
              <a:t> NAS</a:t>
            </a:r>
            <a:endParaRPr lang="zh-CN" altLang="en-US" sz="1200" dirty="0"/>
          </a:p>
        </p:txBody>
      </p:sp>
      <p:sp>
        <p:nvSpPr>
          <p:cNvPr id="5" name="TextBox 4"/>
          <p:cNvSpPr txBox="1"/>
          <p:nvPr/>
        </p:nvSpPr>
        <p:spPr>
          <a:xfrm>
            <a:off x="1981200" y="37338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Current </a:t>
            </a:r>
          </a:p>
          <a:p>
            <a:pPr algn="ctr"/>
            <a:r>
              <a:rPr lang="en-US" altLang="zh-CN" sz="1200" dirty="0" smtClean="0"/>
              <a:t> NAS</a:t>
            </a:r>
            <a:endParaRPr lang="zh-CN" altLang="en-US" sz="1200" dirty="0"/>
          </a:p>
        </p:txBody>
      </p:sp>
      <p:sp>
        <p:nvSpPr>
          <p:cNvPr id="6" name="TextBox 5"/>
          <p:cNvSpPr txBox="1"/>
          <p:nvPr/>
        </p:nvSpPr>
        <p:spPr>
          <a:xfrm>
            <a:off x="3810000" y="30480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Local </a:t>
            </a:r>
          </a:p>
          <a:p>
            <a:pPr algn="ctr"/>
            <a:r>
              <a:rPr lang="en-US" altLang="zh-CN" sz="1200" dirty="0" smtClean="0"/>
              <a:t>ER Server</a:t>
            </a:r>
          </a:p>
        </p:txBody>
      </p:sp>
      <p:sp>
        <p:nvSpPr>
          <p:cNvPr id="7" name="TextBox 6"/>
          <p:cNvSpPr txBox="1"/>
          <p:nvPr/>
        </p:nvSpPr>
        <p:spPr>
          <a:xfrm>
            <a:off x="914400" y="3886200"/>
            <a:ext cx="609600"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000" dirty="0" smtClean="0"/>
              <a:t>Client</a:t>
            </a:r>
            <a:endParaRPr lang="zh-CN" altLang="en-US" sz="1000" dirty="0"/>
          </a:p>
        </p:txBody>
      </p:sp>
      <p:cxnSp>
        <p:nvCxnSpPr>
          <p:cNvPr id="9" name="直接箭头连接符 8"/>
          <p:cNvCxnSpPr/>
          <p:nvPr/>
        </p:nvCxnSpPr>
        <p:spPr>
          <a:xfrm>
            <a:off x="1219200" y="2743200"/>
            <a:ext cx="0" cy="9729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562600" y="26670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Home EAP Server 1</a:t>
            </a:r>
          </a:p>
        </p:txBody>
      </p:sp>
      <p:sp>
        <p:nvSpPr>
          <p:cNvPr id="11" name="TextBox 10"/>
          <p:cNvSpPr txBox="1"/>
          <p:nvPr/>
        </p:nvSpPr>
        <p:spPr>
          <a:xfrm>
            <a:off x="5562600" y="35814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Home EAP</a:t>
            </a:r>
          </a:p>
          <a:p>
            <a:pPr algn="ctr"/>
            <a:r>
              <a:rPr lang="en-US" altLang="zh-CN" sz="1200" dirty="0" smtClean="0"/>
              <a:t>Server 2</a:t>
            </a:r>
          </a:p>
        </p:txBody>
      </p:sp>
      <p:cxnSp>
        <p:nvCxnSpPr>
          <p:cNvPr id="13" name="肘形连接符 12"/>
          <p:cNvCxnSpPr>
            <a:stCxn id="4" idx="3"/>
          </p:cNvCxnSpPr>
          <p:nvPr/>
        </p:nvCxnSpPr>
        <p:spPr>
          <a:xfrm>
            <a:off x="2895600" y="2821633"/>
            <a:ext cx="838200" cy="30256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肘形连接符 14"/>
          <p:cNvCxnSpPr>
            <a:stCxn id="5" idx="3"/>
          </p:cNvCxnSpPr>
          <p:nvPr/>
        </p:nvCxnSpPr>
        <p:spPr>
          <a:xfrm flipV="1">
            <a:off x="2895600" y="3352800"/>
            <a:ext cx="838200" cy="61183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6" idx="3"/>
            <a:endCxn id="10" idx="1"/>
          </p:cNvCxnSpPr>
          <p:nvPr/>
        </p:nvCxnSpPr>
        <p:spPr>
          <a:xfrm flipV="1">
            <a:off x="4724400" y="2897833"/>
            <a:ext cx="838200" cy="381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562600" y="44958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Home EAP</a:t>
            </a:r>
          </a:p>
          <a:p>
            <a:pPr algn="ctr"/>
            <a:r>
              <a:rPr lang="en-US" altLang="zh-CN" sz="1200" dirty="0" smtClean="0"/>
              <a:t>Server 3</a:t>
            </a:r>
          </a:p>
        </p:txBody>
      </p:sp>
      <p:sp>
        <p:nvSpPr>
          <p:cNvPr id="23" name="内容占位符 2"/>
          <p:cNvSpPr txBox="1">
            <a:spLocks/>
          </p:cNvSpPr>
          <p:nvPr/>
        </p:nvSpPr>
        <p:spPr>
          <a:xfrm>
            <a:off x="457200" y="4953000"/>
            <a:ext cx="7848600" cy="1676400"/>
          </a:xfrm>
          <a:prstGeom prst="rect">
            <a:avLst/>
          </a:prstGeom>
        </p:spPr>
        <p:txBody>
          <a:bodyPr vert="horz">
            <a:normAutofit fontScale="55000" lnSpcReduction="20000"/>
          </a:bodyPr>
          <a:lstStyle/>
          <a:p>
            <a:pPr marL="640080" marR="0" lvl="1" indent="-274320" algn="l" defTabSz="914400" rtl="0" eaLnBrk="1" fontAlgn="auto" latinLnBrk="0" hangingPunct="1">
              <a:lnSpc>
                <a:spcPct val="100000"/>
              </a:lnSpc>
              <a:spcBef>
                <a:spcPts val="550"/>
              </a:spcBef>
              <a:spcAft>
                <a:spcPts val="0"/>
              </a:spcAft>
              <a:buClr>
                <a:schemeClr val="accent1"/>
              </a:buClr>
              <a:buSzPct val="70000"/>
              <a:buFont typeface="Wingdings 2"/>
              <a:buChar char=""/>
              <a:tabLst/>
              <a:defRPr/>
            </a:pPr>
            <a:r>
              <a:rPr kumimoji="0" lang="en-US" altLang="zh-CN" sz="2600" b="0" i="0" u="none" strike="noStrike" kern="1200" cap="none" spc="0" normalizeH="0" baseline="0" noProof="0" dirty="0" smtClean="0">
                <a:ln>
                  <a:noFill/>
                </a:ln>
                <a:solidFill>
                  <a:schemeClr val="tx1"/>
                </a:solidFill>
                <a:effectLst/>
                <a:uLnTx/>
                <a:uFillTx/>
                <a:latin typeface="+mn-lt"/>
                <a:ea typeface="+mn-ea"/>
                <a:cs typeface="+mn-cs"/>
              </a:rPr>
              <a:t>Possible</a:t>
            </a:r>
            <a:r>
              <a:rPr kumimoji="0" lang="en-US" altLang="zh-CN" sz="2600" b="0" i="0" u="none" strike="noStrike" kern="1200" cap="none" spc="0" normalizeH="0" noProof="0" dirty="0" smtClean="0">
                <a:ln>
                  <a:noFill/>
                </a:ln>
                <a:solidFill>
                  <a:schemeClr val="tx1"/>
                </a:solidFill>
                <a:effectLst/>
                <a:uLnTx/>
                <a:uFillTx/>
                <a:latin typeface="+mn-lt"/>
                <a:ea typeface="+mn-ea"/>
                <a:cs typeface="+mn-cs"/>
              </a:rPr>
              <a:t> Workaround</a:t>
            </a: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r>
              <a:rPr kumimoji="0" lang="en-US" altLang="zh-CN" sz="2300" b="0" i="0" u="none" strike="noStrike" kern="1200" cap="none" spc="0" normalizeH="0" baseline="0" noProof="0" dirty="0" smtClean="0">
                <a:ln>
                  <a:noFill/>
                </a:ln>
                <a:solidFill>
                  <a:schemeClr val="tx1"/>
                </a:solidFill>
                <a:effectLst/>
                <a:uLnTx/>
                <a:uFillTx/>
                <a:latin typeface="+mn-lt"/>
                <a:ea typeface="+mn-ea"/>
                <a:cs typeface="+mn-cs"/>
              </a:rPr>
              <a:t>Allow multiple</a:t>
            </a:r>
            <a:r>
              <a:rPr kumimoji="0" lang="en-US" altLang="zh-CN" sz="2300" b="0" i="0" u="none" strike="noStrike" kern="1200" cap="none" spc="0" normalizeH="0" noProof="0" dirty="0" smtClean="0">
                <a:ln>
                  <a:noFill/>
                </a:ln>
                <a:solidFill>
                  <a:schemeClr val="tx1"/>
                </a:solidFill>
                <a:effectLst/>
                <a:uLnTx/>
                <a:uFillTx/>
                <a:latin typeface="+mn-lt"/>
                <a:ea typeface="+mn-ea"/>
                <a:cs typeface="+mn-cs"/>
              </a:rPr>
              <a:t> EAP severs located in the home realm </a:t>
            </a: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lvl="3" indent="-228600">
              <a:spcBef>
                <a:spcPts val="500"/>
              </a:spcBef>
              <a:buClr>
                <a:schemeClr val="accent2"/>
              </a:buClr>
              <a:buSzPct val="75000"/>
              <a:buFont typeface="Wingdings"/>
              <a:buChar char=""/>
            </a:pPr>
            <a:r>
              <a:rPr lang="en-US" altLang="zh-CN" sz="2300" dirty="0" smtClean="0"/>
              <a:t>Not specific to Diameter ERP application since various home EAP servers can not be distinguished using the same real name.</a:t>
            </a:r>
          </a:p>
          <a:p>
            <a:pPr lvl="3" indent="-228600">
              <a:spcBef>
                <a:spcPts val="500"/>
              </a:spcBef>
              <a:buClr>
                <a:schemeClr val="accent2"/>
              </a:buClr>
              <a:buSzPct val="75000"/>
              <a:buFont typeface="Wingdings"/>
              <a:buChar char=""/>
            </a:pPr>
            <a:r>
              <a:rPr kumimoji="0" lang="en-US" altLang="zh-CN" sz="2300" b="0" i="0" u="none" strike="noStrike" kern="1200" cap="none" spc="0" normalizeH="0" baseline="0" noProof="0" dirty="0" smtClean="0">
                <a:ln>
                  <a:noFill/>
                </a:ln>
                <a:solidFill>
                  <a:schemeClr val="tx1"/>
                </a:solidFill>
                <a:effectLst/>
                <a:uLnTx/>
                <a:uFillTx/>
                <a:latin typeface="+mn-lt"/>
                <a:ea typeface="+mn-ea"/>
                <a:cs typeface="+mn-cs"/>
              </a:rPr>
              <a:t>Even Using Decorated</a:t>
            </a:r>
            <a:r>
              <a:rPr kumimoji="0" lang="en-US" altLang="zh-CN" sz="2300" b="0" i="0" u="none" strike="noStrike" kern="1200" cap="none" spc="0" normalizeH="0" noProof="0" dirty="0" smtClean="0">
                <a:ln>
                  <a:noFill/>
                </a:ln>
                <a:solidFill>
                  <a:schemeClr val="tx1"/>
                </a:solidFill>
                <a:effectLst/>
                <a:uLnTx/>
                <a:uFillTx/>
                <a:latin typeface="+mn-lt"/>
                <a:ea typeface="+mn-ea"/>
                <a:cs typeface="+mn-cs"/>
              </a:rPr>
              <a:t> NAI can not reach the right Home EAP server</a:t>
            </a:r>
          </a:p>
          <a:p>
            <a:pPr lvl="3" indent="-228600">
              <a:spcBef>
                <a:spcPts val="500"/>
              </a:spcBef>
              <a:buClr>
                <a:schemeClr val="accent2"/>
              </a:buClr>
              <a:buSzPct val="75000"/>
              <a:buFont typeface="Wingdings"/>
              <a:buChar char=""/>
            </a:pPr>
            <a:r>
              <a:rPr lang="en-US" altLang="zh-CN" sz="2000" dirty="0" smtClean="0">
                <a:solidFill>
                  <a:srgbClr val="FF0000"/>
                </a:solidFill>
              </a:rPr>
              <a:t>Allow local ER server  to save the </a:t>
            </a:r>
            <a:r>
              <a:rPr lang="en-US" altLang="zh-CN" sz="2000" dirty="0" smtClean="0">
                <a:solidFill>
                  <a:srgbClr val="FF0000"/>
                </a:solidFill>
                <a:ea typeface="宋体" pitchFamily="2" charset="-122"/>
              </a:rPr>
              <a:t>home EAP server name if only one Local ER server is in the visited domain and previous NAS and new NAS share this same ER server.</a:t>
            </a:r>
            <a:endParaRPr kumimoji="0" lang="en-US" altLang="zh-CN" sz="2300" b="0" i="0" u="none" strike="noStrike" kern="1200" cap="none" spc="0" normalizeH="0" noProof="0" dirty="0" smtClean="0">
              <a:ln>
                <a:noFill/>
              </a:ln>
              <a:solidFill>
                <a:schemeClr val="tx1"/>
              </a:solidFill>
              <a:effectLst/>
              <a:uLnTx/>
              <a:uFillTx/>
              <a:latin typeface="+mn-lt"/>
              <a:ea typeface="+mn-ea"/>
              <a:cs typeface="+mn-cs"/>
            </a:endParaRP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r>
              <a:rPr lang="en-US" altLang="zh-CN" sz="2300" baseline="0" dirty="0" smtClean="0"/>
              <a:t>Only allow one home EAP server located in the home realm</a:t>
            </a: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endParaRPr kumimoji="0" lang="en-US" altLang="zh-CN" sz="23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74320" algn="l" defTabSz="914400" rtl="0" eaLnBrk="1" fontAlgn="auto" latinLnBrk="0" hangingPunct="1">
              <a:lnSpc>
                <a:spcPct val="100000"/>
              </a:lnSpc>
              <a:spcBef>
                <a:spcPts val="550"/>
              </a:spcBef>
              <a:spcAft>
                <a:spcPts val="0"/>
              </a:spcAft>
              <a:buClr>
                <a:schemeClr val="accent1"/>
              </a:buClr>
              <a:buSzPct val="70000"/>
              <a:buFont typeface="Wingdings 2"/>
              <a:buChar char=""/>
              <a:tabLst/>
              <a:defRPr/>
            </a:pPr>
            <a:endParaRPr kumimoji="0" lang="en-US" altLang="zh-CN" sz="2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4" name="TextBox 23"/>
          <p:cNvSpPr txBox="1"/>
          <p:nvPr/>
        </p:nvSpPr>
        <p:spPr>
          <a:xfrm>
            <a:off x="6781800" y="2743200"/>
            <a:ext cx="1107996" cy="276999"/>
          </a:xfrm>
          <a:prstGeom prst="rect">
            <a:avLst/>
          </a:prstGeom>
          <a:noFill/>
        </p:spPr>
        <p:txBody>
          <a:bodyPr wrap="none" rtlCol="0">
            <a:spAutoFit/>
          </a:bodyPr>
          <a:lstStyle/>
          <a:p>
            <a:r>
              <a:rPr lang="en-US" altLang="zh-CN" sz="1200" dirty="0" smtClean="0"/>
              <a:t>@</a:t>
            </a:r>
            <a:r>
              <a:rPr lang="en-US" altLang="zh-CN" sz="1200" dirty="0" err="1" smtClean="0"/>
              <a:t>Example.com</a:t>
            </a:r>
            <a:endParaRPr lang="zh-CN" altLang="en-US" sz="1200" dirty="0"/>
          </a:p>
        </p:txBody>
      </p:sp>
      <p:sp>
        <p:nvSpPr>
          <p:cNvPr id="25" name="TextBox 24"/>
          <p:cNvSpPr txBox="1"/>
          <p:nvPr/>
        </p:nvSpPr>
        <p:spPr>
          <a:xfrm>
            <a:off x="6781800" y="3733800"/>
            <a:ext cx="1107996" cy="276999"/>
          </a:xfrm>
          <a:prstGeom prst="rect">
            <a:avLst/>
          </a:prstGeom>
          <a:noFill/>
        </p:spPr>
        <p:txBody>
          <a:bodyPr wrap="none" rtlCol="0">
            <a:spAutoFit/>
          </a:bodyPr>
          <a:lstStyle/>
          <a:p>
            <a:r>
              <a:rPr lang="en-US" altLang="zh-CN" sz="1200" dirty="0" smtClean="0"/>
              <a:t>@</a:t>
            </a:r>
            <a:r>
              <a:rPr lang="en-US" altLang="zh-CN" sz="1200" dirty="0" err="1" smtClean="0"/>
              <a:t>Example.com</a:t>
            </a:r>
            <a:endParaRPr lang="zh-CN" altLang="en-US" sz="1200" dirty="0"/>
          </a:p>
        </p:txBody>
      </p:sp>
      <p:sp>
        <p:nvSpPr>
          <p:cNvPr id="26" name="TextBox 25"/>
          <p:cNvSpPr txBox="1"/>
          <p:nvPr/>
        </p:nvSpPr>
        <p:spPr>
          <a:xfrm>
            <a:off x="6781800" y="4572000"/>
            <a:ext cx="1107996" cy="276999"/>
          </a:xfrm>
          <a:prstGeom prst="rect">
            <a:avLst/>
          </a:prstGeom>
          <a:noFill/>
        </p:spPr>
        <p:txBody>
          <a:bodyPr wrap="none" rtlCol="0">
            <a:spAutoFit/>
          </a:bodyPr>
          <a:lstStyle/>
          <a:p>
            <a:r>
              <a:rPr lang="en-US" altLang="zh-CN" sz="1200" dirty="0" smtClean="0"/>
              <a:t>@</a:t>
            </a:r>
            <a:r>
              <a:rPr lang="en-US" altLang="zh-CN" sz="1200" dirty="0" err="1" smtClean="0"/>
              <a:t>Example.com</a:t>
            </a:r>
            <a:endParaRPr lang="zh-CN" altLang="en-US" sz="1200" dirty="0"/>
          </a:p>
        </p:txBody>
      </p:sp>
      <p:sp>
        <p:nvSpPr>
          <p:cNvPr id="27" name="TextBox 26"/>
          <p:cNvSpPr txBox="1"/>
          <p:nvPr/>
        </p:nvSpPr>
        <p:spPr>
          <a:xfrm>
            <a:off x="6858000" y="2438400"/>
            <a:ext cx="2108269" cy="276999"/>
          </a:xfrm>
          <a:prstGeom prst="rect">
            <a:avLst/>
          </a:prstGeom>
          <a:noFill/>
        </p:spPr>
        <p:txBody>
          <a:bodyPr wrap="none" rtlCol="0">
            <a:spAutoFit/>
          </a:bodyPr>
          <a:lstStyle/>
          <a:p>
            <a:r>
              <a:rPr lang="en-US" altLang="zh-CN" sz="1200" dirty="0" smtClean="0"/>
              <a:t>Realm Part of </a:t>
            </a:r>
            <a:r>
              <a:rPr lang="en-US" altLang="zh-CN" sz="1200" dirty="0" err="1" smtClean="0"/>
              <a:t>KeyName</a:t>
            </a:r>
            <a:r>
              <a:rPr lang="en-US" altLang="zh-CN" sz="1200" dirty="0" smtClean="0"/>
              <a:t>-NAI</a:t>
            </a:r>
            <a:endParaRPr lang="zh-CN" altLang="en-US" sz="1200" dirty="0"/>
          </a:p>
        </p:txBody>
      </p:sp>
      <p:sp>
        <p:nvSpPr>
          <p:cNvPr id="28" name="TextBox 27"/>
          <p:cNvSpPr txBox="1"/>
          <p:nvPr/>
        </p:nvSpPr>
        <p:spPr>
          <a:xfrm>
            <a:off x="1676400" y="4419601"/>
            <a:ext cx="2514600" cy="646331"/>
          </a:xfrm>
          <a:prstGeom prst="rect">
            <a:avLst/>
          </a:prstGeom>
          <a:noFill/>
        </p:spPr>
        <p:txBody>
          <a:bodyPr wrap="square" rtlCol="0">
            <a:spAutoFit/>
          </a:bodyPr>
          <a:lstStyle/>
          <a:p>
            <a:r>
              <a:rPr lang="en-US" altLang="zh-CN" sz="1200" dirty="0" smtClean="0"/>
              <a:t>Username part of </a:t>
            </a:r>
            <a:r>
              <a:rPr lang="en-US" altLang="zh-CN" sz="1200" dirty="0" err="1" smtClean="0"/>
              <a:t>KeyName</a:t>
            </a:r>
            <a:r>
              <a:rPr lang="en-US" altLang="zh-CN" sz="1200" dirty="0" smtClean="0"/>
              <a:t>-NAI</a:t>
            </a:r>
          </a:p>
          <a:p>
            <a:r>
              <a:rPr lang="en-US" altLang="zh-CN" sz="1200" dirty="0" err="1" smtClean="0"/>
              <a:t>e.g.,Efdgegdgad</a:t>
            </a:r>
            <a:r>
              <a:rPr lang="en-US" altLang="zh-CN" sz="1200" dirty="0" smtClean="0"/>
              <a:t> @</a:t>
            </a:r>
          </a:p>
          <a:p>
            <a:endParaRPr lang="zh-CN" altLang="en-US" sz="12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Pending issues summary</a:t>
            </a:r>
            <a:endParaRPr lang="zh-CN" altLang="en-US" dirty="0"/>
          </a:p>
        </p:txBody>
      </p:sp>
      <p:sp>
        <p:nvSpPr>
          <p:cNvPr id="3" name="内容占位符 2"/>
          <p:cNvSpPr>
            <a:spLocks noGrp="1"/>
          </p:cNvSpPr>
          <p:nvPr>
            <p:ph idx="1"/>
          </p:nvPr>
        </p:nvSpPr>
        <p:spPr>
          <a:xfrm>
            <a:off x="457200" y="1257301"/>
            <a:ext cx="8229600" cy="4897438"/>
          </a:xfrm>
        </p:spPr>
        <p:txBody>
          <a:bodyPr/>
          <a:lstStyle/>
          <a:p>
            <a:r>
              <a:rPr lang="en-US" altLang="zh-CN" sz="1800" dirty="0" smtClean="0"/>
              <a:t>Multiple EAP servers located in the same home realm</a:t>
            </a:r>
          </a:p>
          <a:p>
            <a:pPr lvl="2"/>
            <a:r>
              <a:rPr lang="en-US" altLang="zh-CN" sz="1800" dirty="0" smtClean="0"/>
              <a:t>New issue arise if we allow multiple local ER server located in the same visited realm</a:t>
            </a:r>
          </a:p>
          <a:p>
            <a:pPr lvl="3"/>
            <a:r>
              <a:rPr lang="en-US" altLang="zh-CN" sz="1500" dirty="0" smtClean="0"/>
              <a:t>When the client handover from previous local ER server to the new local ER server, Previous local ER server save home EAP server name but current Local ER server haven’t saved home EAP server name.</a:t>
            </a:r>
          </a:p>
          <a:p>
            <a:pPr lvl="1"/>
            <a:r>
              <a:rPr lang="en-US" altLang="zh-CN" sz="1800" dirty="0" smtClean="0"/>
              <a:t>Possible workaround </a:t>
            </a:r>
          </a:p>
          <a:p>
            <a:pPr lvl="2"/>
            <a:r>
              <a:rPr lang="en-US" altLang="zh-CN" sz="1800" dirty="0" smtClean="0"/>
              <a:t>Possible way to fix this is to allow previous Local ER server inform other ER server in the same visited domain about home EAP server name.</a:t>
            </a:r>
          </a:p>
          <a:p>
            <a:pPr lvl="1"/>
            <a:endParaRPr lang="en-US" altLang="zh-CN" dirty="0" smtClean="0"/>
          </a:p>
          <a:p>
            <a:endParaRPr lang="zh-CN" altLang="en-US" dirty="0"/>
          </a:p>
        </p:txBody>
      </p:sp>
      <p:sp>
        <p:nvSpPr>
          <p:cNvPr id="4" name="日期占位符 3"/>
          <p:cNvSpPr>
            <a:spLocks noGrp="1"/>
          </p:cNvSpPr>
          <p:nvPr>
            <p:ph type="dt" sz="half" idx="10"/>
          </p:nvPr>
        </p:nvSpPr>
        <p:spPr/>
        <p:txBody>
          <a:bodyPr/>
          <a:lstStyle/>
          <a:p>
            <a:pPr>
              <a:defRPr/>
            </a:pPr>
            <a:fld id="{85F21A88-3568-46BD-A99C-A7B0FB143540}" type="datetime1">
              <a:rPr lang="zh-CN" altLang="en-US" smtClean="0"/>
              <a:pPr>
                <a:defRPr/>
              </a:pPr>
              <a:t>2011-7-27</a:t>
            </a:fld>
            <a:endParaRPr lang="en-US" altLang="zh-CN"/>
          </a:p>
        </p:txBody>
      </p:sp>
      <p:sp>
        <p:nvSpPr>
          <p:cNvPr id="5" name="页脚占位符 4"/>
          <p:cNvSpPr>
            <a:spLocks noGrp="1"/>
          </p:cNvSpPr>
          <p:nvPr>
            <p:ph type="ftr" sz="quarter" idx="11"/>
          </p:nvPr>
        </p:nvSpPr>
        <p:spPr/>
        <p:txBody>
          <a:bodyPr/>
          <a:lstStyle/>
          <a:p>
            <a:pPr>
              <a:defRPr/>
            </a:pPr>
            <a:r>
              <a:rPr lang="en-US" altLang="zh-CN" dirty="0" smtClean="0"/>
              <a:t>Hokey IETF 81 Quebec</a:t>
            </a:r>
            <a:endParaRPr lang="en-US" altLang="zh-CN" dirty="0"/>
          </a:p>
        </p:txBody>
      </p:sp>
      <p:sp>
        <p:nvSpPr>
          <p:cNvPr id="7" name="TextBox 6"/>
          <p:cNvSpPr txBox="1"/>
          <p:nvPr/>
        </p:nvSpPr>
        <p:spPr>
          <a:xfrm>
            <a:off x="2028825" y="4305300"/>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Previous </a:t>
            </a:r>
          </a:p>
          <a:p>
            <a:pPr algn="ctr"/>
            <a:r>
              <a:rPr lang="en-US" altLang="zh-CN" sz="1200" dirty="0" smtClean="0"/>
              <a:t> NAS</a:t>
            </a:r>
            <a:endParaRPr lang="zh-CN" altLang="en-US" sz="1200" dirty="0"/>
          </a:p>
        </p:txBody>
      </p:sp>
      <p:sp>
        <p:nvSpPr>
          <p:cNvPr id="8" name="TextBox 7"/>
          <p:cNvSpPr txBox="1"/>
          <p:nvPr/>
        </p:nvSpPr>
        <p:spPr>
          <a:xfrm>
            <a:off x="2009775" y="5400675"/>
            <a:ext cx="9144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Current </a:t>
            </a:r>
          </a:p>
          <a:p>
            <a:pPr algn="ctr"/>
            <a:r>
              <a:rPr lang="en-US" altLang="zh-CN" sz="1200" dirty="0" smtClean="0"/>
              <a:t> NAS</a:t>
            </a:r>
            <a:endParaRPr lang="zh-CN" altLang="en-US" sz="1200" dirty="0"/>
          </a:p>
        </p:txBody>
      </p:sp>
      <p:sp>
        <p:nvSpPr>
          <p:cNvPr id="9" name="TextBox 8"/>
          <p:cNvSpPr txBox="1"/>
          <p:nvPr/>
        </p:nvSpPr>
        <p:spPr>
          <a:xfrm>
            <a:off x="3933825" y="4191000"/>
            <a:ext cx="9144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Previous </a:t>
            </a:r>
          </a:p>
          <a:p>
            <a:pPr algn="ctr"/>
            <a:r>
              <a:rPr lang="en-US" altLang="zh-CN" sz="1200" dirty="0" smtClean="0"/>
              <a:t> Local ER Server</a:t>
            </a:r>
            <a:endParaRPr lang="zh-CN" altLang="en-US" sz="1200" dirty="0"/>
          </a:p>
        </p:txBody>
      </p:sp>
      <p:sp>
        <p:nvSpPr>
          <p:cNvPr id="10" name="TextBox 9"/>
          <p:cNvSpPr txBox="1"/>
          <p:nvPr/>
        </p:nvSpPr>
        <p:spPr>
          <a:xfrm>
            <a:off x="3943350" y="5286375"/>
            <a:ext cx="9144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Current </a:t>
            </a:r>
          </a:p>
          <a:p>
            <a:pPr algn="ctr"/>
            <a:r>
              <a:rPr lang="en-US" altLang="zh-CN" sz="1200" dirty="0" smtClean="0"/>
              <a:t> Local ER Server</a:t>
            </a:r>
            <a:endParaRPr lang="zh-CN" altLang="en-US" sz="1200" dirty="0"/>
          </a:p>
        </p:txBody>
      </p:sp>
      <p:sp>
        <p:nvSpPr>
          <p:cNvPr id="11" name="TextBox 10"/>
          <p:cNvSpPr txBox="1"/>
          <p:nvPr/>
        </p:nvSpPr>
        <p:spPr>
          <a:xfrm>
            <a:off x="6248399" y="3914775"/>
            <a:ext cx="1171575"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Home EAP Server 1</a:t>
            </a:r>
          </a:p>
        </p:txBody>
      </p:sp>
      <p:sp>
        <p:nvSpPr>
          <p:cNvPr id="12" name="TextBox 11"/>
          <p:cNvSpPr txBox="1"/>
          <p:nvPr/>
        </p:nvSpPr>
        <p:spPr>
          <a:xfrm>
            <a:off x="6267449" y="4905375"/>
            <a:ext cx="1171575"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Home EAP Server </a:t>
            </a:r>
            <a:r>
              <a:rPr lang="en-US" altLang="zh-CN" sz="1200" dirty="0"/>
              <a:t>2</a:t>
            </a:r>
            <a:endParaRPr lang="en-US" altLang="zh-CN" sz="1200" dirty="0" smtClean="0"/>
          </a:p>
        </p:txBody>
      </p:sp>
      <p:sp>
        <p:nvSpPr>
          <p:cNvPr id="13" name="TextBox 12"/>
          <p:cNvSpPr txBox="1"/>
          <p:nvPr/>
        </p:nvSpPr>
        <p:spPr>
          <a:xfrm>
            <a:off x="6286499" y="6019800"/>
            <a:ext cx="1171575"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1200" dirty="0" smtClean="0"/>
              <a:t>Home EAP Server 3</a:t>
            </a:r>
          </a:p>
        </p:txBody>
      </p:sp>
      <p:sp>
        <p:nvSpPr>
          <p:cNvPr id="14" name="TextBox 13"/>
          <p:cNvSpPr txBox="1"/>
          <p:nvPr/>
        </p:nvSpPr>
        <p:spPr>
          <a:xfrm>
            <a:off x="952500" y="5324475"/>
            <a:ext cx="609600"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000" dirty="0" smtClean="0"/>
              <a:t>Client</a:t>
            </a:r>
            <a:endParaRPr lang="zh-CN" altLang="en-US" sz="1000" dirty="0"/>
          </a:p>
        </p:txBody>
      </p:sp>
      <p:cxnSp>
        <p:nvCxnSpPr>
          <p:cNvPr id="16" name="直接箭头连接符 15"/>
          <p:cNvCxnSpPr/>
          <p:nvPr/>
        </p:nvCxnSpPr>
        <p:spPr>
          <a:xfrm flipH="1">
            <a:off x="1238250" y="4543425"/>
            <a:ext cx="9525"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a:endCxn id="9" idx="1"/>
          </p:cNvCxnSpPr>
          <p:nvPr/>
        </p:nvCxnSpPr>
        <p:spPr>
          <a:xfrm flipV="1">
            <a:off x="2971800" y="4514166"/>
            <a:ext cx="962025" cy="68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8" idx="3"/>
          </p:cNvCxnSpPr>
          <p:nvPr/>
        </p:nvCxnSpPr>
        <p:spPr>
          <a:xfrm flipV="1">
            <a:off x="2924175" y="5610225"/>
            <a:ext cx="990600" cy="2128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9" idx="3"/>
          </p:cNvCxnSpPr>
          <p:nvPr/>
        </p:nvCxnSpPr>
        <p:spPr>
          <a:xfrm flipV="1">
            <a:off x="4848225" y="4019550"/>
            <a:ext cx="1381125" cy="4946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肘形连接符 34"/>
          <p:cNvCxnSpPr>
            <a:stCxn id="10" idx="3"/>
          </p:cNvCxnSpPr>
          <p:nvPr/>
        </p:nvCxnSpPr>
        <p:spPr>
          <a:xfrm flipV="1">
            <a:off x="4857750" y="4724400"/>
            <a:ext cx="952500" cy="88514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1" name="形状 40"/>
          <p:cNvCxnSpPr>
            <a:endCxn id="11" idx="1"/>
          </p:cNvCxnSpPr>
          <p:nvPr/>
        </p:nvCxnSpPr>
        <p:spPr>
          <a:xfrm rot="5400000" flipH="1" flipV="1">
            <a:off x="5749454" y="4215930"/>
            <a:ext cx="569267" cy="42862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上下箭头 41"/>
          <p:cNvSpPr/>
          <p:nvPr/>
        </p:nvSpPr>
        <p:spPr>
          <a:xfrm>
            <a:off x="4276725" y="4857749"/>
            <a:ext cx="200025" cy="40957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7677150" y="4048125"/>
            <a:ext cx="1107996" cy="276999"/>
          </a:xfrm>
          <a:prstGeom prst="rect">
            <a:avLst/>
          </a:prstGeom>
          <a:noFill/>
        </p:spPr>
        <p:txBody>
          <a:bodyPr wrap="none" rtlCol="0">
            <a:spAutoFit/>
          </a:bodyPr>
          <a:lstStyle/>
          <a:p>
            <a:r>
              <a:rPr lang="en-US" altLang="zh-CN" sz="1200" dirty="0" smtClean="0"/>
              <a:t>@</a:t>
            </a:r>
            <a:r>
              <a:rPr lang="en-US" altLang="zh-CN" sz="1200" dirty="0" err="1" smtClean="0"/>
              <a:t>Example.com</a:t>
            </a:r>
            <a:endParaRPr lang="zh-CN" altLang="en-US" sz="1200" dirty="0"/>
          </a:p>
        </p:txBody>
      </p:sp>
      <p:sp>
        <p:nvSpPr>
          <p:cNvPr id="44" name="TextBox 43"/>
          <p:cNvSpPr txBox="1"/>
          <p:nvPr/>
        </p:nvSpPr>
        <p:spPr>
          <a:xfrm>
            <a:off x="7810500" y="5048250"/>
            <a:ext cx="1107996" cy="276999"/>
          </a:xfrm>
          <a:prstGeom prst="rect">
            <a:avLst/>
          </a:prstGeom>
          <a:noFill/>
        </p:spPr>
        <p:txBody>
          <a:bodyPr wrap="none" rtlCol="0">
            <a:spAutoFit/>
          </a:bodyPr>
          <a:lstStyle/>
          <a:p>
            <a:r>
              <a:rPr lang="en-US" altLang="zh-CN" sz="1200" dirty="0" smtClean="0"/>
              <a:t>@</a:t>
            </a:r>
            <a:r>
              <a:rPr lang="en-US" altLang="zh-CN" sz="1200" dirty="0" err="1" smtClean="0"/>
              <a:t>Example.com</a:t>
            </a:r>
            <a:endParaRPr lang="zh-CN" altLang="en-US" sz="1200" dirty="0"/>
          </a:p>
        </p:txBody>
      </p:sp>
      <p:sp>
        <p:nvSpPr>
          <p:cNvPr id="45" name="TextBox 44"/>
          <p:cNvSpPr txBox="1"/>
          <p:nvPr/>
        </p:nvSpPr>
        <p:spPr>
          <a:xfrm>
            <a:off x="7867650" y="6019800"/>
            <a:ext cx="1107996" cy="276999"/>
          </a:xfrm>
          <a:prstGeom prst="rect">
            <a:avLst/>
          </a:prstGeom>
          <a:noFill/>
        </p:spPr>
        <p:txBody>
          <a:bodyPr wrap="none" rtlCol="0">
            <a:spAutoFit/>
          </a:bodyPr>
          <a:lstStyle/>
          <a:p>
            <a:r>
              <a:rPr lang="en-US" altLang="zh-CN" sz="1200" dirty="0" smtClean="0"/>
              <a:t>@</a:t>
            </a:r>
            <a:r>
              <a:rPr lang="en-US" altLang="zh-CN" sz="1200" dirty="0" err="1" smtClean="0"/>
              <a:t>Example.com</a:t>
            </a:r>
            <a:endParaRPr lang="zh-CN" altLang="en-US" sz="1200" dirty="0"/>
          </a:p>
        </p:txBody>
      </p:sp>
      <p:sp>
        <p:nvSpPr>
          <p:cNvPr id="25" name="TextBox 24"/>
          <p:cNvSpPr txBox="1"/>
          <p:nvPr/>
        </p:nvSpPr>
        <p:spPr>
          <a:xfrm>
            <a:off x="3200400" y="4876800"/>
            <a:ext cx="2031325" cy="276999"/>
          </a:xfrm>
          <a:prstGeom prst="rect">
            <a:avLst/>
          </a:prstGeom>
          <a:noFill/>
        </p:spPr>
        <p:txBody>
          <a:bodyPr wrap="none" rtlCol="0">
            <a:spAutoFit/>
          </a:bodyPr>
          <a:lstStyle/>
          <a:p>
            <a:r>
              <a:rPr lang="en-US" altLang="zh-CN" sz="1200" dirty="0" smtClean="0"/>
              <a:t>Database synchronization</a:t>
            </a:r>
            <a:endParaRPr lang="zh-CN" alt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Next Step</a:t>
            </a:r>
            <a:endParaRPr lang="zh-CN" altLang="en-US" dirty="0"/>
          </a:p>
        </p:txBody>
      </p:sp>
      <p:sp>
        <p:nvSpPr>
          <p:cNvPr id="3" name="内容占位符 2"/>
          <p:cNvSpPr>
            <a:spLocks noGrp="1"/>
          </p:cNvSpPr>
          <p:nvPr>
            <p:ph sz="quarter" idx="1"/>
          </p:nvPr>
        </p:nvSpPr>
        <p:spPr/>
        <p:txBody>
          <a:bodyPr/>
          <a:lstStyle/>
          <a:p>
            <a:r>
              <a:rPr lang="fr-FR" altLang="zh-CN" dirty="0" smtClean="0"/>
              <a:t>To move forward:</a:t>
            </a:r>
          </a:p>
          <a:p>
            <a:pPr lvl="1"/>
            <a:r>
              <a:rPr lang="fr-FR" altLang="zh-CN" dirty="0" smtClean="0"/>
              <a:t>Address the remaining issues in the section 9 of the current version.</a:t>
            </a:r>
          </a:p>
          <a:p>
            <a:pPr lvl="1"/>
            <a:r>
              <a:rPr lang="fr-FR" altLang="zh-CN" dirty="0" smtClean="0"/>
              <a:t> Expect to issue a new version in </a:t>
            </a:r>
            <a:r>
              <a:rPr lang="fr-FR" altLang="zh-CN" dirty="0" smtClean="0">
                <a:solidFill>
                  <a:srgbClr val="FF0000"/>
                </a:solidFill>
              </a:rPr>
              <a:t>August</a:t>
            </a:r>
            <a:r>
              <a:rPr lang="fr-FR" altLang="zh-CN" dirty="0" smtClean="0"/>
              <a:t> </a:t>
            </a:r>
            <a:r>
              <a:rPr lang="fr-FR" altLang="zh-CN" smtClean="0"/>
              <a:t>and go </a:t>
            </a:r>
            <a:r>
              <a:rPr lang="fr-FR" altLang="zh-CN" dirty="0" smtClean="0"/>
              <a:t>for WGLC</a:t>
            </a:r>
          </a:p>
          <a:p>
            <a:endParaRPr lang="zh-CN" alt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lstStyle/>
          <a:p>
            <a:endParaRPr lang="en-US" dirty="0"/>
          </a:p>
        </p:txBody>
      </p:sp>
      <p:sp>
        <p:nvSpPr>
          <p:cNvPr id="2" name="Title 1"/>
          <p:cNvSpPr>
            <a:spLocks noGrp="1"/>
          </p:cNvSpPr>
          <p:nvPr>
            <p:ph type="title"/>
          </p:nvPr>
        </p:nvSpPr>
        <p:spPr/>
        <p:txBody>
          <a:bodyPr/>
          <a:lstStyle/>
          <a:p>
            <a:r>
              <a:rPr lang="en-US" dirty="0" smtClean="0"/>
              <a:t>Thank you!</a:t>
            </a:r>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2020</TotalTime>
  <Words>462</Words>
  <Application>Microsoft Office PowerPoint</Application>
  <PresentationFormat>全屏显示(4:3)</PresentationFormat>
  <Paragraphs>97</Paragraphs>
  <Slides>7</Slides>
  <Notes>0</Notes>
  <HiddenSlides>0</HiddenSlides>
  <MMClips>0</MMClips>
  <ScaleCrop>false</ScaleCrop>
  <HeadingPairs>
    <vt:vector size="4" baseType="variant">
      <vt:variant>
        <vt:lpstr>主题</vt:lpstr>
      </vt:variant>
      <vt:variant>
        <vt:i4>1</vt:i4>
      </vt:variant>
      <vt:variant>
        <vt:lpstr>幻灯片标题</vt:lpstr>
      </vt:variant>
      <vt:variant>
        <vt:i4>7</vt:i4>
      </vt:variant>
    </vt:vector>
  </HeadingPairs>
  <TitlesOfParts>
    <vt:vector size="8" baseType="lpstr">
      <vt:lpstr>Median</vt:lpstr>
      <vt:lpstr>Diameter ERP  Julien Bournelle Sebastien Decugis Lionel Morand Qin Wu Glen Zorn</vt:lpstr>
      <vt:lpstr>Evolution status</vt:lpstr>
      <vt:lpstr>Pending issues summary</vt:lpstr>
      <vt:lpstr>Pending issues summary</vt:lpstr>
      <vt:lpstr>Pending issues summary</vt:lpstr>
      <vt:lpstr>       Next Step</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Diameter ERP</dc:title>
  <dc:creator>thedoc</dc:creator>
  <cp:lastModifiedBy>w53375</cp:lastModifiedBy>
  <cp:revision>198</cp:revision>
  <dcterms:created xsi:type="dcterms:W3CDTF">2006-08-16T00:00:00Z</dcterms:created>
  <dcterms:modified xsi:type="dcterms:W3CDTF">2011-07-27T21:51:22Z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(2)tGY77+G+agmcyG4CXPW5o1v9FD9B2OfBGC1WSnKnOquVDG+NjzU7stg+pm5uB/36Qw9UlKU5
godgMcIUFiwI46NUtCe5gXMC6gc/kxI9s0qocO6cYHuwoKUiE4KV1qLYi7/0GHIEvRTJ9Umd
cSj4Y2fNavGHCDL7kolg9N/J9V/rqE2RgT/dn8cFX/85Lc7nhpzGCSITfACSINTTG2NDcS0E
mUKOSJcbU+o+WB6ubMuSx</vt:lpwstr>
  </property>
  <property fmtid="{D5CDD505-2E9C-101B-9397-08002B2CF9AE}" pid="3" name="_ms_pID_7253431">
    <vt:lpwstr>SI8xE0r36JvHZyhkM8E5xw87NxnHaUW+GeHeZXLjKd9n35XK3Yq
trFm35yrt7QB0xT2GkkkIpwIB4Rp8LwSOqB9F6Oeo75HcJpguH21Xg==</vt:lpwstr>
  </property>
  <property fmtid="{D5CDD505-2E9C-101B-9397-08002B2CF9AE}" pid="4" name="sflag">
    <vt:lpwstr>1311803463</vt:lpwstr>
  </property>
</Properties>
</file>