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84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46CE7-101B-6846-AEDB-D660457409B2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35B53-976A-014A-A36B-86F0C3E4A6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371" y="1497706"/>
            <a:ext cx="8446145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Alerting Protocol (CAP) based Emergency Alerts using the Session</a:t>
            </a:r>
            <a:br>
              <a:rPr lang="en-US" dirty="0" smtClean="0"/>
            </a:br>
            <a:r>
              <a:rPr lang="en-US" dirty="0" smtClean="0"/>
              <a:t>Initiation Protocol (SIP)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draft-ietf-ecrit-data-only-ea-02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5200"/>
          </a:xfrm>
        </p:spPr>
        <p:txBody>
          <a:bodyPr/>
          <a:lstStyle/>
          <a:p>
            <a:r>
              <a:rPr lang="en-US" dirty="0" smtClean="0"/>
              <a:t>"info" Element,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686800" cy="4525963"/>
          </a:xfrm>
        </p:spPr>
        <p:txBody>
          <a:bodyPr>
            <a:noAutofit/>
          </a:bodyPr>
          <a:lstStyle/>
          <a:p>
            <a:r>
              <a:rPr lang="en-US" sz="1600" dirty="0" smtClean="0"/>
              <a:t>&lt;certainty&gt;: The code denoting the certainty of the subject event of the alert message. Code Values:</a:t>
            </a:r>
          </a:p>
          <a:p>
            <a:pPr lvl="1"/>
            <a:r>
              <a:rPr lang="en-US" sz="1400" dirty="0" smtClean="0"/>
              <a:t>“Observed” – Determined to have occurred or to be ongoing.</a:t>
            </a:r>
          </a:p>
          <a:p>
            <a:pPr lvl="1"/>
            <a:r>
              <a:rPr lang="en-US" sz="1400" dirty="0" smtClean="0"/>
              <a:t>“Likely” - Likely (</a:t>
            </a:r>
            <a:r>
              <a:rPr lang="en-US" sz="1400" dirty="0" err="1" smtClean="0"/>
              <a:t>p</a:t>
            </a:r>
            <a:r>
              <a:rPr lang="en-US" sz="1400" dirty="0" smtClean="0"/>
              <a:t> &gt; ~50%)</a:t>
            </a:r>
          </a:p>
          <a:p>
            <a:pPr lvl="1"/>
            <a:r>
              <a:rPr lang="en-US" sz="1400" dirty="0" smtClean="0"/>
              <a:t>“Possible” - Possible but not likely (</a:t>
            </a:r>
            <a:r>
              <a:rPr lang="en-US" sz="1400" dirty="0" err="1" smtClean="0"/>
              <a:t>p</a:t>
            </a:r>
            <a:r>
              <a:rPr lang="en-US" sz="1400" dirty="0" smtClean="0"/>
              <a:t> &lt;= ~50%)</a:t>
            </a:r>
          </a:p>
          <a:p>
            <a:pPr lvl="1"/>
            <a:r>
              <a:rPr lang="en-US" sz="1400" dirty="0" smtClean="0"/>
              <a:t>“Unlikely” - Not expected to occur (</a:t>
            </a:r>
            <a:r>
              <a:rPr lang="en-US" sz="1400" dirty="0" err="1" smtClean="0"/>
              <a:t>p</a:t>
            </a:r>
            <a:r>
              <a:rPr lang="en-US" sz="1400" dirty="0" smtClean="0"/>
              <a:t> ~ 0)</a:t>
            </a:r>
          </a:p>
          <a:p>
            <a:pPr lvl="1"/>
            <a:r>
              <a:rPr lang="en-US" sz="1400" dirty="0" smtClean="0"/>
              <a:t>“Unknown” - Certainty unknown</a:t>
            </a:r>
          </a:p>
          <a:p>
            <a:r>
              <a:rPr lang="en-US" sz="1600" dirty="0" smtClean="0"/>
              <a:t>&lt;audience&gt;: The text describing the intended audience of the alert message</a:t>
            </a:r>
          </a:p>
          <a:p>
            <a:r>
              <a:rPr lang="en-US" sz="1600" dirty="0" smtClean="0"/>
              <a:t>&lt;</a:t>
            </a:r>
            <a:r>
              <a:rPr lang="en-US" sz="1600" dirty="0" err="1" smtClean="0"/>
              <a:t>eventCode</a:t>
            </a:r>
            <a:r>
              <a:rPr lang="en-US" sz="1600" dirty="0" smtClean="0"/>
              <a:t>&gt;: A system- specific code identifying the event type of the alert message</a:t>
            </a:r>
          </a:p>
          <a:p>
            <a:r>
              <a:rPr lang="en-US" sz="1600" dirty="0" smtClean="0"/>
              <a:t>&lt;effective&gt;: The effective time of the information of the alert message</a:t>
            </a:r>
          </a:p>
          <a:p>
            <a:r>
              <a:rPr lang="en-US" sz="1600" dirty="0" smtClean="0"/>
              <a:t>&lt;onset&gt;: The expected time of the beginning of the subject event of the alert message</a:t>
            </a:r>
          </a:p>
          <a:p>
            <a:r>
              <a:rPr lang="en-US" sz="1600" dirty="0" smtClean="0"/>
              <a:t>&lt;expires&gt;: The expiry time of the information of the alert message</a:t>
            </a:r>
          </a:p>
          <a:p>
            <a:r>
              <a:rPr lang="en-US" sz="1600" dirty="0" smtClean="0"/>
              <a:t>&lt;</a:t>
            </a:r>
            <a:r>
              <a:rPr lang="en-US" sz="1600" dirty="0" err="1" smtClean="0"/>
              <a:t>senderName</a:t>
            </a:r>
            <a:r>
              <a:rPr lang="en-US" sz="1600" dirty="0" smtClean="0"/>
              <a:t>&gt;: The text naming the originator of the alert message</a:t>
            </a:r>
          </a:p>
          <a:p>
            <a:r>
              <a:rPr lang="en-US" sz="1600" dirty="0" smtClean="0"/>
              <a:t>&lt;headline&gt;: The text headline of the alert message</a:t>
            </a:r>
          </a:p>
          <a:p>
            <a:r>
              <a:rPr lang="en-US" sz="1600" dirty="0" smtClean="0"/>
              <a:t>&lt;description&gt;: The text describing the subject event of the alert message</a:t>
            </a:r>
          </a:p>
          <a:p>
            <a:r>
              <a:rPr lang="en-US" sz="1600" dirty="0" smtClean="0"/>
              <a:t>&lt;instruction&gt;: The text describing the recommended action to be taken by recipients of the alert message</a:t>
            </a:r>
          </a:p>
          <a:p>
            <a:r>
              <a:rPr lang="en-US" sz="1600" dirty="0" smtClean="0"/>
              <a:t>&lt;web&gt;: The identifier of the hyperlink associating additional information with the alert message</a:t>
            </a:r>
          </a:p>
          <a:p>
            <a:r>
              <a:rPr lang="en-US" sz="1600" dirty="0" smtClean="0"/>
              <a:t>&lt;contact&gt;: The text describing the contact for follow-up and confirmation of the alert message</a:t>
            </a:r>
          </a:p>
          <a:p>
            <a:r>
              <a:rPr lang="en-US" sz="1600" dirty="0" smtClean="0"/>
              <a:t>&lt;parameter&gt;: A system- specific additional parameter associated with the alert message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"resource" Element and Sub-elements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resourceDesc</a:t>
            </a:r>
            <a:r>
              <a:rPr lang="en-US" dirty="0" smtClean="0"/>
              <a:t>&gt;: The text describing the type and content of the resource file. The human-readable text describing the content and kind, such as “map” or “photo,” of the resource file.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mimeType</a:t>
            </a:r>
            <a:r>
              <a:rPr lang="en-US" dirty="0" smtClean="0"/>
              <a:t>&gt;: The identifier of the MIME content type and sub-type describing the resource file</a:t>
            </a:r>
          </a:p>
          <a:p>
            <a:r>
              <a:rPr lang="en-US" dirty="0" smtClean="0"/>
              <a:t>&lt;size&gt;: The integer indicating the size of the resource file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uri</a:t>
            </a:r>
            <a:r>
              <a:rPr lang="en-US" dirty="0" smtClean="0"/>
              <a:t>&gt;: The identifier of the hyperlink for the resource file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derefUri</a:t>
            </a:r>
            <a:r>
              <a:rPr lang="en-US" dirty="0" smtClean="0"/>
              <a:t>&gt;: The base-64 encoded data content of the resource file</a:t>
            </a:r>
          </a:p>
          <a:p>
            <a:r>
              <a:rPr lang="en-US" dirty="0" smtClean="0"/>
              <a:t>&lt;digest&gt;: The code representing the digital digest (“hash”) computed from the resource file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"area" Element and Sub-elements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/>
              <a:t>areaDesc</a:t>
            </a:r>
            <a:r>
              <a:rPr lang="en-US" dirty="0"/>
              <a:t>&gt;: The text describing the affected area of the alert </a:t>
            </a:r>
            <a:r>
              <a:rPr lang="en-US" dirty="0" smtClean="0"/>
              <a:t>message using </a:t>
            </a:r>
            <a:r>
              <a:rPr lang="en-US" dirty="0"/>
              <a:t>various location </a:t>
            </a:r>
            <a:r>
              <a:rPr lang="en-US" dirty="0" smtClean="0"/>
              <a:t>shapes</a:t>
            </a:r>
          </a:p>
          <a:p>
            <a:pPr lvl="1"/>
            <a:r>
              <a:rPr lang="en-US" dirty="0" smtClean="0"/>
              <a:t>Civic location: </a:t>
            </a:r>
            <a:r>
              <a:rPr lang="en-US" dirty="0" err="1" smtClean="0"/>
              <a:t>geocode</a:t>
            </a:r>
            <a:endParaRPr lang="en-US" dirty="0" smtClean="0"/>
          </a:p>
          <a:p>
            <a:pPr lvl="1"/>
            <a:r>
              <a:rPr lang="en-US" dirty="0" smtClean="0"/>
              <a:t>Geodetic Location: circle</a:t>
            </a:r>
            <a:r>
              <a:rPr lang="en-US" dirty="0"/>
              <a:t>, polygon, </a:t>
            </a:r>
            <a:r>
              <a:rPr lang="en-US" dirty="0" smtClean="0"/>
              <a:t>altitude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#2: Messaging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INVITE the only message it can be attached </a:t>
            </a:r>
            <a:r>
              <a:rPr lang="en-US" dirty="0" smtClean="0"/>
              <a:t>to? </a:t>
            </a:r>
          </a:p>
          <a:p>
            <a:pPr lvl="1"/>
            <a:r>
              <a:rPr lang="en-US" dirty="0" smtClean="0"/>
              <a:t>Current draft version allows CAP payload to be attached to various messages.</a:t>
            </a:r>
          </a:p>
          <a:p>
            <a:r>
              <a:rPr lang="en-US" dirty="0" smtClean="0"/>
              <a:t>How to communicate an error (if the recipient does not support certain functionality)?</a:t>
            </a:r>
          </a:p>
          <a:p>
            <a:pPr lvl="1"/>
            <a:r>
              <a:rPr lang="en-US" dirty="0" smtClean="0"/>
              <a:t>Current draft re-uses concepts from SIP Location Conveyance draft.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 stated WGLC on </a:t>
            </a:r>
            <a:r>
              <a:rPr lang="en-US" b="1" dirty="0"/>
              <a:t>draft-ietf-ecrit-data-only-ea-</a:t>
            </a:r>
            <a:r>
              <a:rPr lang="en-US" b="1" dirty="0" smtClean="0"/>
              <a:t>01.txt</a:t>
            </a:r>
          </a:p>
          <a:p>
            <a:r>
              <a:rPr lang="en-US" dirty="0" smtClean="0"/>
              <a:t>Martin Thomson, James </a:t>
            </a:r>
            <a:r>
              <a:rPr lang="en-US" dirty="0" err="1" smtClean="0"/>
              <a:t>Winterbottom</a:t>
            </a:r>
            <a:r>
              <a:rPr lang="en-US" dirty="0" smtClean="0"/>
              <a:t>, Marc </a:t>
            </a:r>
            <a:r>
              <a:rPr lang="en-US" dirty="0" err="1" smtClean="0"/>
              <a:t>Linsner</a:t>
            </a:r>
            <a:r>
              <a:rPr lang="en-US" dirty="0" smtClean="0"/>
              <a:t>, </a:t>
            </a:r>
            <a:r>
              <a:rPr lang="en-US" dirty="0" err="1" smtClean="0"/>
              <a:t>Shida</a:t>
            </a:r>
            <a:r>
              <a:rPr lang="en-US" dirty="0" smtClean="0"/>
              <a:t> Schubert, and Bernard </a:t>
            </a:r>
            <a:r>
              <a:rPr lang="en-US" dirty="0" err="1" smtClean="0"/>
              <a:t>Aboba</a:t>
            </a:r>
            <a:r>
              <a:rPr lang="en-US" dirty="0" smtClean="0"/>
              <a:t> provided feedback.</a:t>
            </a:r>
          </a:p>
          <a:p>
            <a:r>
              <a:rPr lang="en-US" dirty="0" smtClean="0"/>
              <a:t>In the subsequent mailing list discussions we ran into </a:t>
            </a:r>
            <a:r>
              <a:rPr lang="en-US" b="1" dirty="0" smtClean="0"/>
              <a:t>two issues</a:t>
            </a:r>
            <a:r>
              <a:rPr lang="en-US" dirty="0" smtClean="0"/>
              <a:t>.</a:t>
            </a:r>
            <a:r>
              <a:rPr lang="en-US" b="1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 #</a:t>
            </a:r>
            <a:r>
              <a:rPr lang="en-US" dirty="0"/>
              <a:t>1</a:t>
            </a:r>
            <a:r>
              <a:rPr lang="en-US" dirty="0" smtClean="0"/>
              <a:t>: CAP Usage for Data Only Emergency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Data-only emergency alerts are similar to regular emergency calls since they require emergency call routing functionality and may even have the same location requirements.  </a:t>
            </a:r>
          </a:p>
          <a:p>
            <a:r>
              <a:rPr lang="en-US" sz="2400" dirty="0" smtClean="0"/>
              <a:t>On the other hand, the initial communication interaction will not lead to the establishment of a voice or video channel.</a:t>
            </a:r>
          </a:p>
          <a:p>
            <a:r>
              <a:rPr lang="en-US" sz="2400" dirty="0" smtClean="0"/>
              <a:t>draft-</a:t>
            </a:r>
            <a:r>
              <a:rPr lang="en-US" sz="2400" dirty="0" err="1" smtClean="0"/>
              <a:t>ietf-ecrit-data-only-ea</a:t>
            </a:r>
            <a:r>
              <a:rPr lang="en-US" sz="2400" dirty="0" smtClean="0"/>
              <a:t> uses CAP to convey data about the emergency call. </a:t>
            </a:r>
          </a:p>
          <a:p>
            <a:pPr lvl="1"/>
            <a:r>
              <a:rPr lang="en-US" sz="2000" dirty="0" smtClean="0"/>
              <a:t>Does </a:t>
            </a:r>
            <a:r>
              <a:rPr lang="en-US" sz="2000" dirty="0"/>
              <a:t>CAP provide anything useful that INVITE with Call-Info with Additional Data doesn't </a:t>
            </a:r>
            <a:r>
              <a:rPr lang="en-US" sz="2000" dirty="0" smtClean="0"/>
              <a:t>provide?</a:t>
            </a:r>
          </a:p>
          <a:p>
            <a:pPr lvl="1"/>
            <a:r>
              <a:rPr lang="en-US" sz="2000" dirty="0" smtClean="0"/>
              <a:t>Keep in mind that we are using CAP outside it</a:t>
            </a:r>
            <a:r>
              <a:rPr lang="en-US" sz="2000" dirty="0" smtClean="0"/>
              <a:t>’s originally attended purpose. </a:t>
            </a: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dirty="0" smtClean="0"/>
              <a:t>&lt;alert </a:t>
            </a:r>
            <a:r>
              <a:rPr lang="en-US" sz="1500" dirty="0" err="1" smtClean="0"/>
              <a:t>xmlns</a:t>
            </a:r>
            <a:r>
              <a:rPr lang="en-US" sz="1500" dirty="0" smtClean="0"/>
              <a:t>="urn:oasis:names:tc:emergency:cap:1.1"&gt;</a:t>
            </a:r>
          </a:p>
          <a:p>
            <a:pPr>
              <a:buNone/>
            </a:pPr>
            <a:r>
              <a:rPr lang="en-US" sz="1500" dirty="0" smtClean="0"/>
              <a:t>     &lt;identifier&gt;S-1&lt;/identifier&gt;</a:t>
            </a:r>
          </a:p>
          <a:p>
            <a:pPr>
              <a:buNone/>
            </a:pPr>
            <a:r>
              <a:rPr lang="en-US" sz="1500" dirty="0" smtClean="0"/>
              <a:t>     &lt;sender&gt;sip:sensor1@domain.com&lt;/sender&gt;</a:t>
            </a:r>
          </a:p>
          <a:p>
            <a:pPr>
              <a:buNone/>
            </a:pPr>
            <a:r>
              <a:rPr lang="en-US" sz="1500" dirty="0" smtClean="0"/>
              <a:t>     &lt;sent&gt;2008-11-19T14:57:00-07:00&lt;/sent&gt;</a:t>
            </a:r>
          </a:p>
          <a:p>
            <a:pPr>
              <a:buNone/>
            </a:pPr>
            <a:r>
              <a:rPr lang="en-US" sz="1500" dirty="0" smtClean="0"/>
              <a:t>     &lt;status&gt;Actual&lt;/status&gt;</a:t>
            </a:r>
          </a:p>
          <a:p>
            <a:pPr>
              <a:buNone/>
            </a:pPr>
            <a:r>
              <a:rPr lang="en-US" sz="1500" dirty="0" smtClean="0"/>
              <a:t>     &lt;</a:t>
            </a:r>
            <a:r>
              <a:rPr lang="en-US" sz="1500" dirty="0" err="1" smtClean="0"/>
              <a:t>msgType</a:t>
            </a:r>
            <a:r>
              <a:rPr lang="en-US" sz="1500" dirty="0" smtClean="0"/>
              <a:t>&gt;Alert&lt;/</a:t>
            </a:r>
            <a:r>
              <a:rPr lang="en-US" sz="1500" dirty="0" err="1" smtClean="0"/>
              <a:t>msgType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&lt;scope&gt;Private&lt;/scope&gt;</a:t>
            </a:r>
          </a:p>
          <a:p>
            <a:pPr>
              <a:buNone/>
            </a:pPr>
            <a:r>
              <a:rPr lang="en-US" sz="1500" dirty="0" smtClean="0"/>
              <a:t>     &lt;incidents&gt;abc1234&lt;/incidents&gt;</a:t>
            </a:r>
          </a:p>
          <a:p>
            <a:pPr>
              <a:buNone/>
            </a:pPr>
            <a:r>
              <a:rPr lang="en-US" sz="1500" dirty="0" smtClean="0"/>
              <a:t>     &lt;info&gt;</a:t>
            </a:r>
          </a:p>
          <a:p>
            <a:pPr>
              <a:buNone/>
            </a:pPr>
            <a:r>
              <a:rPr lang="en-US" sz="1500" dirty="0" smtClean="0"/>
              <a:t>         &lt;category&gt;Security&lt;/category&gt;</a:t>
            </a:r>
          </a:p>
          <a:p>
            <a:pPr>
              <a:buNone/>
            </a:pPr>
            <a:r>
              <a:rPr lang="en-US" sz="1500" dirty="0" smtClean="0"/>
              <a:t>         &lt;event&gt;BURGLARY&lt;/event&gt;</a:t>
            </a:r>
          </a:p>
          <a:p>
            <a:pPr>
              <a:buNone/>
            </a:pPr>
            <a:r>
              <a:rPr lang="en-US" sz="1500" dirty="0" smtClean="0"/>
              <a:t>         &lt;urgency&gt;Expected&lt;/urgency&gt;</a:t>
            </a:r>
          </a:p>
          <a:p>
            <a:pPr>
              <a:buNone/>
            </a:pPr>
            <a:r>
              <a:rPr lang="en-US" sz="1500" dirty="0" smtClean="0"/>
              <a:t>         &lt;certainty&gt;Likely&lt;/certainty&gt;</a:t>
            </a:r>
          </a:p>
          <a:p>
            <a:pPr>
              <a:buNone/>
            </a:pPr>
            <a:r>
              <a:rPr lang="en-US" sz="1500" dirty="0" smtClean="0"/>
              <a:t>         &lt;severity&gt;Moderate&lt;/severity&gt;</a:t>
            </a:r>
          </a:p>
          <a:p>
            <a:pPr>
              <a:buNone/>
            </a:pPr>
            <a:r>
              <a:rPr lang="en-US" sz="1500" dirty="0" smtClean="0"/>
              <a:t>         &lt;</a:t>
            </a:r>
            <a:r>
              <a:rPr lang="en-US" sz="1500" dirty="0" err="1" smtClean="0"/>
              <a:t>senderName</a:t>
            </a:r>
            <a:r>
              <a:rPr lang="en-US" sz="1500" dirty="0" smtClean="0"/>
              <a:t>&gt;SENSOR 1&lt;/</a:t>
            </a:r>
            <a:r>
              <a:rPr lang="en-US" sz="1500" dirty="0" err="1" smtClean="0"/>
              <a:t>senderName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  &lt;parameter&gt;</a:t>
            </a:r>
          </a:p>
          <a:p>
            <a:pPr>
              <a:buNone/>
            </a:pPr>
            <a:r>
              <a:rPr lang="en-US" sz="1500" dirty="0" smtClean="0"/>
              <a:t>           &lt;</a:t>
            </a:r>
            <a:r>
              <a:rPr lang="en-US" sz="1500" dirty="0" err="1" smtClean="0"/>
              <a:t>valueName</a:t>
            </a:r>
            <a:r>
              <a:rPr lang="en-US" sz="1500" dirty="0" smtClean="0"/>
              <a:t>&gt;SENSOR-DATA-NAMESPACE1&lt;/</a:t>
            </a:r>
            <a:r>
              <a:rPr lang="en-US" sz="1500" dirty="0" err="1" smtClean="0"/>
              <a:t>valueName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    &lt;value&gt;123&lt;/value&gt;</a:t>
            </a:r>
          </a:p>
          <a:p>
            <a:pPr>
              <a:buNone/>
            </a:pPr>
            <a:r>
              <a:rPr lang="en-US" sz="1500" dirty="0" smtClean="0"/>
              <a:t>         &lt;/parameter&gt;</a:t>
            </a:r>
          </a:p>
          <a:p>
            <a:pPr>
              <a:buNone/>
            </a:pPr>
            <a:r>
              <a:rPr lang="en-US" sz="1500" dirty="0" smtClean="0"/>
              <a:t>         &lt;parameter&gt;</a:t>
            </a:r>
          </a:p>
          <a:p>
            <a:pPr>
              <a:buNone/>
            </a:pPr>
            <a:r>
              <a:rPr lang="en-US" sz="1500" dirty="0" smtClean="0"/>
              <a:t>           &lt;</a:t>
            </a:r>
            <a:r>
              <a:rPr lang="en-US" sz="1500" dirty="0" err="1" smtClean="0"/>
              <a:t>valueName</a:t>
            </a:r>
            <a:r>
              <a:rPr lang="en-US" sz="1500" dirty="0" smtClean="0"/>
              <a:t>&gt;SENSOR-DATA-NAMESPACE2&lt;/</a:t>
            </a:r>
            <a:r>
              <a:rPr lang="en-US" sz="1500" dirty="0" err="1" smtClean="0"/>
              <a:t>valueName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    &lt;value&gt;TRUE&lt;/value&gt;</a:t>
            </a:r>
          </a:p>
          <a:p>
            <a:pPr>
              <a:buNone/>
            </a:pPr>
            <a:r>
              <a:rPr lang="en-US" sz="1500" dirty="0" smtClean="0"/>
              <a:t>         &lt;/parameter&gt;</a:t>
            </a:r>
          </a:p>
          <a:p>
            <a:pPr>
              <a:buNone/>
            </a:pPr>
            <a:r>
              <a:rPr lang="en-US" sz="1500" dirty="0" smtClean="0"/>
              <a:t>     &lt;/info&gt;</a:t>
            </a:r>
          </a:p>
          <a:p>
            <a:pPr>
              <a:buNone/>
            </a:pPr>
            <a:r>
              <a:rPr lang="en-US" sz="1500" dirty="0" smtClean="0"/>
              <a:t>    &lt;/alert&gt;</a:t>
            </a:r>
            <a:endParaRPr lang="en-US" sz="15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1924" y="0"/>
            <a:ext cx="3032076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Alert</a:t>
            </a:r>
            <a:br>
              <a:rPr lang="en-US" dirty="0" smtClean="0"/>
            </a:br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74638"/>
            <a:ext cx="2743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 Model</a:t>
            </a:r>
            <a:endParaRPr lang="en-US" dirty="0"/>
          </a:p>
        </p:txBody>
      </p:sp>
      <p:pic>
        <p:nvPicPr>
          <p:cNvPr id="4" name="Content Placeholder 3" descr="Screen shot 2011-07-24 at 11.19.2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9938" r="-79938"/>
          <a:stretch>
            <a:fillRect/>
          </a:stretch>
        </p:blipFill>
        <p:spPr>
          <a:xfrm>
            <a:off x="-3783164" y="0"/>
            <a:ext cx="124699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"alert" Element and Sub-elements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&lt;identifier&gt;: The identifier of the alert message</a:t>
            </a:r>
          </a:p>
          <a:p>
            <a:r>
              <a:rPr lang="en-US" sz="1800" dirty="0" smtClean="0"/>
              <a:t>&lt;sender&gt;: The identifier of the sender of the alert message</a:t>
            </a:r>
          </a:p>
          <a:p>
            <a:r>
              <a:rPr lang="en-US" sz="1800" dirty="0" smtClean="0"/>
              <a:t>&lt;sent&gt;: The time and date of the origination of the alert message</a:t>
            </a:r>
          </a:p>
          <a:p>
            <a:r>
              <a:rPr lang="en-US" sz="1800" dirty="0" smtClean="0"/>
              <a:t>&lt;status&gt;: The code denoting the appropriate handling of the alert message. Code Values:</a:t>
            </a:r>
          </a:p>
          <a:p>
            <a:pPr lvl="1"/>
            <a:r>
              <a:rPr lang="en-US" sz="1400" dirty="0" smtClean="0"/>
              <a:t>“Actual” - Actionable by all targeted recipients</a:t>
            </a:r>
          </a:p>
          <a:p>
            <a:pPr lvl="1"/>
            <a:r>
              <a:rPr lang="en-US" sz="1400" dirty="0" smtClean="0"/>
              <a:t>“Exercise”- Actionable only by designated exercise participants; exercise identifier should appear in &lt;note&gt;</a:t>
            </a:r>
          </a:p>
          <a:p>
            <a:pPr lvl="1"/>
            <a:r>
              <a:rPr lang="en-US" sz="1400" dirty="0" smtClean="0"/>
              <a:t>“System” - For messages that support alert network internal functions.</a:t>
            </a:r>
          </a:p>
          <a:p>
            <a:pPr lvl="1"/>
            <a:r>
              <a:rPr lang="en-US" sz="1400" dirty="0" smtClean="0"/>
              <a:t>“Test” - Technical testing only, all recipients disregard</a:t>
            </a:r>
          </a:p>
          <a:p>
            <a:pPr lvl="1"/>
            <a:r>
              <a:rPr lang="en-US" sz="1400" dirty="0" smtClean="0"/>
              <a:t>“Draft” – A preliminary template or draft, not actionable in its current form.</a:t>
            </a:r>
          </a:p>
          <a:p>
            <a:r>
              <a:rPr lang="en-US" sz="1800" dirty="0" smtClean="0"/>
              <a:t>&lt;</a:t>
            </a:r>
            <a:r>
              <a:rPr lang="en-US" sz="1800" dirty="0" err="1" smtClean="0"/>
              <a:t>msgType</a:t>
            </a:r>
            <a:r>
              <a:rPr lang="en-US" sz="1800" dirty="0" smtClean="0"/>
              <a:t>&gt;: The code denoting the nature of the alert message. Code Values:</a:t>
            </a:r>
          </a:p>
          <a:p>
            <a:pPr lvl="1"/>
            <a:r>
              <a:rPr lang="en-US" sz="1400" dirty="0" smtClean="0"/>
              <a:t>“Alert” - Initial information requiring attention by targeted recipients</a:t>
            </a:r>
          </a:p>
          <a:p>
            <a:pPr lvl="1"/>
            <a:r>
              <a:rPr lang="en-US" sz="1400" dirty="0" smtClean="0"/>
              <a:t>“Update” - Updates and </a:t>
            </a:r>
            <a:r>
              <a:rPr lang="en-US" sz="1400" dirty="0" err="1" smtClean="0"/>
              <a:t>supercedes</a:t>
            </a:r>
            <a:r>
              <a:rPr lang="en-US" sz="1400" dirty="0" smtClean="0"/>
              <a:t> the earlier </a:t>
            </a:r>
            <a:r>
              <a:rPr lang="en-US" sz="1400" dirty="0" err="1" smtClean="0"/>
              <a:t>message(s</a:t>
            </a:r>
            <a:r>
              <a:rPr lang="en-US" sz="1400" dirty="0" smtClean="0"/>
              <a:t>) identified in &lt;references&gt;</a:t>
            </a:r>
          </a:p>
          <a:p>
            <a:pPr lvl="1"/>
            <a:r>
              <a:rPr lang="en-US" sz="1400" dirty="0" smtClean="0"/>
              <a:t>“Cancel” - Cancels the earlier </a:t>
            </a:r>
            <a:r>
              <a:rPr lang="en-US" sz="1400" dirty="0" err="1" smtClean="0"/>
              <a:t>message(s</a:t>
            </a:r>
            <a:r>
              <a:rPr lang="en-US" sz="1400" dirty="0" smtClean="0"/>
              <a:t>) identified in &lt;references&gt;</a:t>
            </a:r>
          </a:p>
          <a:p>
            <a:pPr lvl="1"/>
            <a:r>
              <a:rPr lang="en-US" sz="1400" dirty="0" smtClean="0"/>
              <a:t>“</a:t>
            </a:r>
            <a:r>
              <a:rPr lang="en-US" sz="1400" dirty="0" err="1" smtClean="0"/>
              <a:t>Ack</a:t>
            </a:r>
            <a:r>
              <a:rPr lang="en-US" sz="1400" dirty="0" smtClean="0"/>
              <a:t>” - Acknowledges receipt and acceptance of the </a:t>
            </a:r>
            <a:r>
              <a:rPr lang="en-US" sz="1400" dirty="0" err="1" smtClean="0"/>
              <a:t>message(s</a:t>
            </a:r>
            <a:r>
              <a:rPr lang="en-US" sz="1400" dirty="0" smtClean="0"/>
              <a:t>)) identified in &lt;references&gt;</a:t>
            </a:r>
          </a:p>
          <a:p>
            <a:pPr lvl="1"/>
            <a:r>
              <a:rPr lang="en-US" sz="1400" dirty="0" smtClean="0"/>
              <a:t>“Error” indicates rejection of the </a:t>
            </a:r>
            <a:r>
              <a:rPr lang="en-US" sz="1400" dirty="0" err="1" smtClean="0"/>
              <a:t>message(s</a:t>
            </a:r>
            <a:r>
              <a:rPr lang="en-US" sz="1400" dirty="0" smtClean="0"/>
              <a:t>) identified in &lt;references&gt;; explanation SHOULD appear in &lt;note&gt;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"alert" Element</a:t>
            </a:r>
            <a:r>
              <a:rPr lang="en-US" dirty="0" smtClean="0"/>
              <a:t>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&lt;source&gt;: The text identifying the source of the alert message. The particular source of this alert; e.g., an operator or a specific device.</a:t>
            </a:r>
          </a:p>
          <a:p>
            <a:r>
              <a:rPr lang="en-US" sz="1800" dirty="0" smtClean="0"/>
              <a:t>&lt;scope&gt;: The code denoting the intended distribution of the alert message. Code Values:</a:t>
            </a:r>
          </a:p>
          <a:p>
            <a:pPr lvl="1"/>
            <a:r>
              <a:rPr lang="en-US" sz="1400" dirty="0" smtClean="0"/>
              <a:t>“Public” - For general dissemination to unrestricted audiences</a:t>
            </a:r>
          </a:p>
          <a:p>
            <a:pPr lvl="1"/>
            <a:r>
              <a:rPr lang="en-US" sz="1400" dirty="0" smtClean="0"/>
              <a:t>“Restricted” - For dissemination only to users with a known operational requirement (see &lt;restriction&gt;, below)</a:t>
            </a:r>
          </a:p>
          <a:p>
            <a:pPr lvl="1"/>
            <a:r>
              <a:rPr lang="en-US" sz="1400" dirty="0" smtClean="0"/>
              <a:t>“Private” - For dissemination only to specified addresses (see &lt;address&gt;, below)</a:t>
            </a:r>
          </a:p>
          <a:p>
            <a:r>
              <a:rPr lang="en-US" sz="1800" dirty="0" smtClean="0"/>
              <a:t>&lt;restriction&gt;: The text describing the rule for limiting distribution of the restricted alert message</a:t>
            </a:r>
          </a:p>
          <a:p>
            <a:r>
              <a:rPr lang="en-US" sz="1800" dirty="0" smtClean="0"/>
              <a:t>&lt;addresses&gt;: The group listing of intended recipients of the private alert message</a:t>
            </a:r>
          </a:p>
          <a:p>
            <a:r>
              <a:rPr lang="en-US" sz="1800" dirty="0" smtClean="0"/>
              <a:t>&lt;code&gt;: The code denoting the special handling of the alert message</a:t>
            </a:r>
          </a:p>
          <a:p>
            <a:r>
              <a:rPr lang="en-US" sz="1800" dirty="0" smtClean="0"/>
              <a:t>&lt;note&gt;: The text describing the purpose or significance of the alert message</a:t>
            </a:r>
          </a:p>
          <a:p>
            <a:r>
              <a:rPr lang="en-US" sz="1800" dirty="0" smtClean="0"/>
              <a:t>&lt;references&gt;: The group listing identifying earlier </a:t>
            </a:r>
            <a:r>
              <a:rPr lang="en-US" sz="1800" dirty="0" err="1" smtClean="0"/>
              <a:t>message(s</a:t>
            </a:r>
            <a:r>
              <a:rPr lang="en-US" sz="1800" dirty="0" smtClean="0"/>
              <a:t>) referenced by the alert message</a:t>
            </a:r>
          </a:p>
          <a:p>
            <a:r>
              <a:rPr lang="en-US" sz="1800" dirty="0" smtClean="0"/>
              <a:t>&lt;incidents&gt;: The group listing naming the referent </a:t>
            </a:r>
            <a:r>
              <a:rPr lang="en-US" sz="1800" dirty="0" err="1" smtClean="0"/>
              <a:t>incident(s</a:t>
            </a:r>
            <a:r>
              <a:rPr lang="en-US" sz="1800" dirty="0" smtClean="0"/>
              <a:t>) of the alert message</a:t>
            </a:r>
          </a:p>
          <a:p>
            <a:endParaRPr lang="en-US" sz="1800" dirty="0" smtClean="0"/>
          </a:p>
          <a:p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r>
              <a:rPr lang="en-US" dirty="0" smtClean="0"/>
              <a:t>"info" Element and Sub-elements,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455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&lt;language&gt;: The code denoting the language of the info sub- element of the alert message</a:t>
            </a:r>
          </a:p>
          <a:p>
            <a:r>
              <a:rPr lang="en-US" sz="2000" dirty="0" smtClean="0"/>
              <a:t>&lt;category&gt;: The code denoting the category of the subject event of the alert message. Code Values:</a:t>
            </a:r>
          </a:p>
          <a:p>
            <a:pPr lvl="1"/>
            <a:r>
              <a:rPr lang="en-US" sz="1600" dirty="0" smtClean="0"/>
              <a:t>“Geo” - Geophysical (inc. landslide)</a:t>
            </a:r>
          </a:p>
          <a:p>
            <a:pPr lvl="1"/>
            <a:r>
              <a:rPr lang="en-US" sz="1600" dirty="0" smtClean="0"/>
              <a:t>“Met” - Meteorological (inc. flood)</a:t>
            </a:r>
          </a:p>
          <a:p>
            <a:pPr lvl="1"/>
            <a:r>
              <a:rPr lang="en-US" sz="1600" dirty="0" smtClean="0"/>
              <a:t>“Safety” - General emergency and public safety</a:t>
            </a:r>
          </a:p>
          <a:p>
            <a:pPr lvl="1"/>
            <a:r>
              <a:rPr lang="en-US" sz="1600" dirty="0" smtClean="0"/>
              <a:t>“Security” - Law enforcement, military, homeland and local/private security</a:t>
            </a:r>
          </a:p>
          <a:p>
            <a:pPr lvl="1"/>
            <a:r>
              <a:rPr lang="en-US" sz="1600" dirty="0" smtClean="0"/>
              <a:t>“Rescue” - Rescue and recovery</a:t>
            </a:r>
          </a:p>
          <a:p>
            <a:pPr lvl="1"/>
            <a:r>
              <a:rPr lang="en-US" sz="1600" dirty="0" smtClean="0"/>
              <a:t>“Fire” - Fire suppression and rescue</a:t>
            </a:r>
          </a:p>
          <a:p>
            <a:pPr lvl="1"/>
            <a:r>
              <a:rPr lang="en-US" sz="1600" dirty="0" smtClean="0"/>
              <a:t>“Health” - Medical and public health</a:t>
            </a:r>
          </a:p>
          <a:p>
            <a:pPr lvl="1"/>
            <a:r>
              <a:rPr lang="en-US" sz="1600" dirty="0" smtClean="0"/>
              <a:t>“</a:t>
            </a:r>
            <a:r>
              <a:rPr lang="en-US" sz="1600" dirty="0" err="1" smtClean="0"/>
              <a:t>Env</a:t>
            </a:r>
            <a:r>
              <a:rPr lang="en-US" sz="1600" dirty="0" smtClean="0"/>
              <a:t>” - Pollution and other environmental</a:t>
            </a:r>
          </a:p>
          <a:p>
            <a:pPr lvl="1"/>
            <a:r>
              <a:rPr lang="en-US" sz="1600" dirty="0" smtClean="0"/>
              <a:t>“Transport” - Public and private transportation</a:t>
            </a:r>
          </a:p>
          <a:p>
            <a:pPr lvl="1"/>
            <a:r>
              <a:rPr lang="en-US" sz="1600" dirty="0" smtClean="0"/>
              <a:t>“Infra” - Utility, telecommunication, other non-transport infrastructure</a:t>
            </a:r>
          </a:p>
          <a:p>
            <a:pPr lvl="1"/>
            <a:r>
              <a:rPr lang="en-US" sz="1600" dirty="0" smtClean="0"/>
              <a:t>“CBRNE” – Chemical, Biological, Radiological, Nuclear or High-Yield Explosive threat or attack</a:t>
            </a:r>
          </a:p>
          <a:p>
            <a:pPr lvl="1"/>
            <a:r>
              <a:rPr lang="en-US" sz="1600" dirty="0" smtClean="0"/>
              <a:t>“Other” - Other events</a:t>
            </a:r>
          </a:p>
          <a:p>
            <a:r>
              <a:rPr lang="en-US" sz="2000" dirty="0" smtClean="0"/>
              <a:t>&lt;event&gt;: The text denoting the type of the subject event of the alert message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1600"/>
            <a:ext cx="8229600" cy="1143000"/>
          </a:xfrm>
        </p:spPr>
        <p:txBody>
          <a:bodyPr/>
          <a:lstStyle/>
          <a:p>
            <a:r>
              <a:rPr lang="en-US" dirty="0" smtClean="0"/>
              <a:t>"info" Element,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2800"/>
            <a:ext cx="8229600" cy="4525963"/>
          </a:xfrm>
        </p:spPr>
        <p:txBody>
          <a:bodyPr>
            <a:noAutofit/>
          </a:bodyPr>
          <a:lstStyle/>
          <a:p>
            <a:r>
              <a:rPr lang="en-US" sz="1600" dirty="0" smtClean="0"/>
              <a:t>&lt;</a:t>
            </a:r>
            <a:r>
              <a:rPr lang="en-US" sz="1600" dirty="0" err="1" smtClean="0"/>
              <a:t>responseType</a:t>
            </a:r>
            <a:r>
              <a:rPr lang="en-US" sz="1600" dirty="0" smtClean="0"/>
              <a:t>&gt;: The code denoting the type of action recommended for the target audience. Code Values:</a:t>
            </a:r>
          </a:p>
          <a:p>
            <a:pPr lvl="1"/>
            <a:r>
              <a:rPr lang="en-US" sz="1400" dirty="0" smtClean="0"/>
              <a:t>“Shelter” – Take shelter in place or per &lt;instruction&gt;</a:t>
            </a:r>
          </a:p>
          <a:p>
            <a:pPr lvl="1"/>
            <a:r>
              <a:rPr lang="en-US" sz="1400" dirty="0" smtClean="0"/>
              <a:t>“Evacuate” – Relocate as instructed in the &lt;instruction&gt;</a:t>
            </a:r>
          </a:p>
          <a:p>
            <a:pPr lvl="1"/>
            <a:r>
              <a:rPr lang="en-US" sz="1400" dirty="0" smtClean="0"/>
              <a:t>“Prepare” – Make preparations per the &lt;instruction&gt;</a:t>
            </a:r>
          </a:p>
          <a:p>
            <a:pPr lvl="1"/>
            <a:r>
              <a:rPr lang="en-US" sz="1400" dirty="0" smtClean="0"/>
              <a:t>“Execute” – Execute a pre-planned activity identified in &lt;instruction&gt;</a:t>
            </a:r>
          </a:p>
          <a:p>
            <a:pPr lvl="1"/>
            <a:r>
              <a:rPr lang="en-US" sz="1400" dirty="0" smtClean="0"/>
              <a:t>“Monitor” – Attend to information sources as described in &lt;instruction&gt;</a:t>
            </a:r>
          </a:p>
          <a:p>
            <a:pPr lvl="1"/>
            <a:r>
              <a:rPr lang="en-US" sz="1400" dirty="0" smtClean="0"/>
              <a:t>“Assess” – Evaluate the information in this message. (This value SHOULD NOT be used in public warning applications.)</a:t>
            </a:r>
          </a:p>
          <a:p>
            <a:pPr lvl="1"/>
            <a:r>
              <a:rPr lang="en-US" sz="1400" dirty="0" smtClean="0"/>
              <a:t>“None” – No action recommended</a:t>
            </a:r>
          </a:p>
          <a:p>
            <a:r>
              <a:rPr lang="en-US" sz="1600" dirty="0" smtClean="0"/>
              <a:t>&lt;urgency&gt;: The code denoting the urgency of the subject event of the alert message. Code Values:</a:t>
            </a:r>
          </a:p>
          <a:p>
            <a:pPr lvl="1"/>
            <a:r>
              <a:rPr lang="en-US" sz="1400" dirty="0" smtClean="0"/>
              <a:t>“Immediate” - Responsive action SHOULD be taken immediately</a:t>
            </a:r>
          </a:p>
          <a:p>
            <a:pPr lvl="1"/>
            <a:r>
              <a:rPr lang="en-US" sz="1400" dirty="0" smtClean="0"/>
              <a:t>“Expected” - Responsive action SHOULD be taken soon (within next hour)</a:t>
            </a:r>
          </a:p>
          <a:p>
            <a:pPr lvl="1"/>
            <a:r>
              <a:rPr lang="en-US" sz="1400" dirty="0" smtClean="0"/>
              <a:t>“Future” - Responsive action SHOULD be taken in the near future</a:t>
            </a:r>
          </a:p>
          <a:p>
            <a:pPr lvl="1"/>
            <a:r>
              <a:rPr lang="en-US" sz="1400" dirty="0" smtClean="0"/>
              <a:t>“Past” - Responsive action is no longer required</a:t>
            </a:r>
          </a:p>
          <a:p>
            <a:pPr lvl="1"/>
            <a:r>
              <a:rPr lang="en-US" sz="1400" dirty="0" smtClean="0"/>
              <a:t>“Unknown” - Urgency not known</a:t>
            </a:r>
          </a:p>
          <a:p>
            <a:r>
              <a:rPr lang="en-US" sz="1600" dirty="0" smtClean="0"/>
              <a:t>&lt;severity&gt;: The code denoting the severity of the subject event of the alert message. Code Values:</a:t>
            </a:r>
          </a:p>
          <a:p>
            <a:pPr lvl="1"/>
            <a:r>
              <a:rPr lang="en-US" sz="1400" dirty="0" smtClean="0"/>
              <a:t>“Extreme” - Extraordinary threat to life or property</a:t>
            </a:r>
          </a:p>
          <a:p>
            <a:pPr lvl="1"/>
            <a:r>
              <a:rPr lang="en-US" sz="1400" dirty="0" smtClean="0"/>
              <a:t>“Severe” - Significant threat to life or property</a:t>
            </a:r>
          </a:p>
          <a:p>
            <a:pPr lvl="1"/>
            <a:r>
              <a:rPr lang="en-US" sz="1400" dirty="0" smtClean="0"/>
              <a:t>“Moderate” - Possible threat to life or property</a:t>
            </a:r>
          </a:p>
          <a:p>
            <a:pPr lvl="1"/>
            <a:r>
              <a:rPr lang="en-US" sz="1400" dirty="0" smtClean="0"/>
              <a:t>“Minor” - Minimal threat to life or property “Unknown”  / Severity unknown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1810</Words>
  <Application>Microsoft Macintosh PowerPoint</Application>
  <PresentationFormat>On-screen Show (4:3)</PresentationFormat>
  <Paragraphs>138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Common Alerting Protocol (CAP) based Emergency Alerts using the Session Initiation Protocol (SIP)</vt:lpstr>
      <vt:lpstr>Status</vt:lpstr>
      <vt:lpstr>Issue #1: CAP Usage for Data Only Emergency Calls</vt:lpstr>
      <vt:lpstr>Alert Example</vt:lpstr>
      <vt:lpstr>Object Model</vt:lpstr>
      <vt:lpstr>"alert" Element and Sub-elements</vt:lpstr>
      <vt:lpstr>"alert" Element, cont.</vt:lpstr>
      <vt:lpstr>"info" Element and Sub-elements, </vt:lpstr>
      <vt:lpstr>"info" Element, cont.</vt:lpstr>
      <vt:lpstr>"info" Element, cont.</vt:lpstr>
      <vt:lpstr>"resource" Element and Sub-elements</vt:lpstr>
      <vt:lpstr>"area" Element and Sub-elements</vt:lpstr>
      <vt:lpstr>Issue #2: Messaging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Alerting Protocol (CAP) based Emergency Alerts using the Session Initiation Protocol (SIP)</dc:title>
  <dc:creator>Hannes Tschofenig</dc:creator>
  <cp:lastModifiedBy>Hannes Tschofenig</cp:lastModifiedBy>
  <cp:revision>3</cp:revision>
  <dcterms:created xsi:type="dcterms:W3CDTF">2011-07-25T02:50:22Z</dcterms:created>
  <dcterms:modified xsi:type="dcterms:W3CDTF">2011-07-25T03:35:12Z</dcterms:modified>
</cp:coreProperties>
</file>