
<file path=[Content_Types].xml><?xml version="1.0" encoding="utf-8"?>
<Types xmlns="http://schemas.openxmlformats.org/package/2006/content-types">
  <Override PartName="/ppt/slideLayouts/slideLayout4.xml" ContentType="application/vnd.openxmlformats-officedocument.presentationml.slideLayout+xml"/>
  <Default Extension="jpeg" ContentType="image/jpeg"/>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s/slide9.xml" ContentType="application/vnd.openxmlformats-officedocument.presentationml.slide+xml"/>
  <Default Extension="xml" ContentType="application/xml"/>
  <Override PartName="/ppt/slideLayouts/slideLayout3.xml" ContentType="application/vnd.openxmlformats-officedocument.presentationml.slideLayout+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9" r:id="rId3"/>
    <p:sldId id="260" r:id="rId4"/>
    <p:sldId id="261" r:id="rId5"/>
    <p:sldId id="257" r:id="rId6"/>
    <p:sldId id="258" r:id="rId7"/>
    <p:sldId id="262" r:id="rId8"/>
    <p:sldId id="263"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06" d="100"/>
          <a:sy n="106" d="100"/>
        </p:scale>
        <p:origin x="-816"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D33B6100-D8B4-244C-8A9E-C3670FAD8689}" type="datetimeFigureOut">
              <a:rPr lang="en-US" smtClean="0"/>
              <a:t>7/25/11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FFD64-41E7-B840-B4B3-AFB601D642E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D33B6100-D8B4-244C-8A9E-C3670FAD8689}" type="datetimeFigureOut">
              <a:rPr lang="en-US" smtClean="0"/>
              <a:t>7/25/11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FFD64-41E7-B840-B4B3-AFB601D642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D33B6100-D8B4-244C-8A9E-C3670FAD8689}" type="datetimeFigureOut">
              <a:rPr lang="en-US" smtClean="0"/>
              <a:t>7/25/11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FFD64-41E7-B840-B4B3-AFB601D642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D33B6100-D8B4-244C-8A9E-C3670FAD8689}" type="datetimeFigureOut">
              <a:rPr lang="en-US" smtClean="0"/>
              <a:t>7/25/11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FFD64-41E7-B840-B4B3-AFB601D642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D33B6100-D8B4-244C-8A9E-C3670FAD8689}" type="datetimeFigureOut">
              <a:rPr lang="en-US" smtClean="0"/>
              <a:t>7/25/11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FFD64-41E7-B840-B4B3-AFB601D642E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D33B6100-D8B4-244C-8A9E-C3670FAD8689}" type="datetimeFigureOut">
              <a:rPr lang="en-US" smtClean="0"/>
              <a:t>7/25/11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AFFD64-41E7-B840-B4B3-AFB601D642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D33B6100-D8B4-244C-8A9E-C3670FAD8689}" type="datetimeFigureOut">
              <a:rPr lang="en-US" smtClean="0"/>
              <a:t>7/25/11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AFFD64-41E7-B840-B4B3-AFB601D642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D33B6100-D8B4-244C-8A9E-C3670FAD8689}" type="datetimeFigureOut">
              <a:rPr lang="en-US" smtClean="0"/>
              <a:t>7/25/11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AFFD64-41E7-B840-B4B3-AFB601D642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3B6100-D8B4-244C-8A9E-C3670FAD8689}" type="datetimeFigureOut">
              <a:rPr lang="en-US" smtClean="0"/>
              <a:t>7/25/11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AFFD64-41E7-B840-B4B3-AFB601D642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D33B6100-D8B4-244C-8A9E-C3670FAD8689}" type="datetimeFigureOut">
              <a:rPr lang="en-US" smtClean="0"/>
              <a:t>7/25/11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AFFD64-41E7-B840-B4B3-AFB601D642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D33B6100-D8B4-244C-8A9E-C3670FAD8689}" type="datetimeFigureOut">
              <a:rPr lang="en-US" smtClean="0"/>
              <a:t>7/25/11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AFFD64-41E7-B840-B4B3-AFB601D642E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3B6100-D8B4-244C-8A9E-C3670FAD8689}" type="datetimeFigureOut">
              <a:rPr lang="en-US" smtClean="0"/>
              <a:t>7/25/11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AFFD64-41E7-B840-B4B3-AFB601D642E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PSAP Callback</a:t>
            </a:r>
            <a:br>
              <a:rPr lang="en-US" dirty="0" smtClean="0"/>
            </a:br>
            <a:r>
              <a:rPr lang="en-US" dirty="0" smtClean="0"/>
              <a:t>draft-</a:t>
            </a:r>
            <a:r>
              <a:rPr lang="en-US" dirty="0" err="1" smtClean="0"/>
              <a:t>ietf-ecrit-psap-callback</a:t>
            </a:r>
            <a:endParaRPr lang="en-US" dirty="0"/>
          </a:p>
        </p:txBody>
      </p:sp>
      <p:sp>
        <p:nvSpPr>
          <p:cNvPr id="3" name="Subtitle 2"/>
          <p:cNvSpPr>
            <a:spLocks noGrp="1"/>
          </p:cNvSpPr>
          <p:nvPr>
            <p:ph type="subTitle" idx="1"/>
          </p:nvPr>
        </p:nvSpPr>
        <p:spPr/>
        <p:txBody>
          <a:bodyPr/>
          <a:lstStyle/>
          <a:p>
            <a:r>
              <a:rPr lang="en-US" dirty="0" smtClean="0"/>
              <a:t>Phone BCP Status</a:t>
            </a:r>
          </a:p>
          <a:p>
            <a:r>
              <a:rPr lang="en-US" dirty="0" smtClean="0"/>
              <a:t>Usage Scenarios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Phone BCP Status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Phone BCP says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 Section 10 of [I-</a:t>
            </a:r>
            <a:r>
              <a:rPr lang="en-US" dirty="0" err="1" smtClean="0"/>
              <a:t>D.ietf-ecrit-framework</a:t>
            </a:r>
            <a:r>
              <a:rPr lang="en-US" dirty="0" smtClean="0"/>
              <a:t>] discusses the identifiers required for callbacks, namely AOR URI and a globally routable URI in a Contact: header.  Section 13 of [I-</a:t>
            </a:r>
            <a:r>
              <a:rPr lang="en-US" dirty="0" err="1" smtClean="0"/>
              <a:t>D.ietf-ecrit-framework</a:t>
            </a:r>
            <a:r>
              <a:rPr lang="en-US" dirty="0" smtClean="0"/>
              <a:t>] provides the following guidance regarding callback handling:</a:t>
            </a:r>
            <a:br>
              <a:rPr lang="en-US" dirty="0" smtClean="0"/>
            </a:br>
            <a:endParaRPr lang="en-US" dirty="0" smtClean="0"/>
          </a:p>
          <a:p>
            <a:pPr lvl="1"/>
            <a:r>
              <a:rPr lang="en-US" dirty="0" smtClean="0"/>
              <a:t>A UA may be able to determine a PSAP call back by examining the domain of incoming calls after placing an emergency call and comparing that to the domain of the answering PSAP from the emergency call.  Any call from the same domain and directed to the supplied Contact header or </a:t>
            </a:r>
            <a:r>
              <a:rPr lang="en-US" dirty="0" err="1" smtClean="0"/>
              <a:t>AoR</a:t>
            </a:r>
            <a:r>
              <a:rPr lang="en-US" dirty="0" smtClean="0"/>
              <a:t> after an emergency call should be accepted as a call-back from the PSAP if it occurs within a reasonable time after an emergency call was placed.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Usage Scenario</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199470" y="274638"/>
            <a:ext cx="3487329" cy="1143000"/>
          </a:xfrm>
        </p:spPr>
        <p:txBody>
          <a:bodyPr>
            <a:normAutofit fontScale="90000"/>
          </a:bodyPr>
          <a:lstStyle/>
          <a:p>
            <a:pPr algn="r"/>
            <a:r>
              <a:rPr lang="en-US" b="1" dirty="0" smtClean="0"/>
              <a:t> Routing Asymmetry</a:t>
            </a:r>
            <a:endParaRPr lang="en-US" dirty="0"/>
          </a:p>
        </p:txBody>
      </p:sp>
      <p:sp>
        <p:nvSpPr>
          <p:cNvPr id="3" name="Content Placeholder 2"/>
          <p:cNvSpPr>
            <a:spLocks noGrp="1"/>
          </p:cNvSpPr>
          <p:nvPr>
            <p:ph idx="1"/>
          </p:nvPr>
        </p:nvSpPr>
        <p:spPr>
          <a:xfrm>
            <a:off x="-201708" y="587101"/>
            <a:ext cx="8229600" cy="4525963"/>
          </a:xfrm>
        </p:spPr>
        <p:txBody>
          <a:bodyPr>
            <a:noAutofit/>
          </a:bodyPr>
          <a:lstStyle/>
          <a:p>
            <a:pPr>
              <a:buNone/>
            </a:pPr>
            <a:r>
              <a:rPr lang="en-US" sz="1100" b="1" dirty="0" smtClean="0">
                <a:latin typeface="Courier New"/>
                <a:cs typeface="Courier New"/>
              </a:rPr>
              <a:t>                                                   ,-------.</a:t>
            </a:r>
          </a:p>
          <a:p>
            <a:pPr>
              <a:buNone/>
            </a:pPr>
            <a:r>
              <a:rPr lang="en-US" sz="1100" b="1" dirty="0" smtClean="0">
                <a:latin typeface="Courier New"/>
                <a:cs typeface="Courier New"/>
              </a:rPr>
              <a:t>                                                 ,'         `.</a:t>
            </a:r>
          </a:p>
          <a:p>
            <a:pPr>
              <a:buNone/>
            </a:pPr>
            <a:r>
              <a:rPr lang="en-US" sz="1100" b="1" dirty="0" smtClean="0">
                <a:latin typeface="Courier New"/>
                <a:cs typeface="Courier New"/>
              </a:rPr>
              <a:t>                      ,-------.                 /  Emergency  \</a:t>
            </a:r>
          </a:p>
          <a:p>
            <a:pPr>
              <a:buNone/>
            </a:pPr>
            <a:r>
              <a:rPr lang="en-US" sz="1100" b="1" dirty="0" smtClean="0">
                <a:latin typeface="Courier New"/>
                <a:cs typeface="Courier New"/>
              </a:rPr>
              <a:t>                    ,'         `.              |   Services    |</a:t>
            </a:r>
          </a:p>
          <a:p>
            <a:pPr>
              <a:buNone/>
            </a:pPr>
            <a:r>
              <a:rPr lang="en-US" sz="1100" b="1" dirty="0" smtClean="0">
                <a:latin typeface="Courier New"/>
                <a:cs typeface="Courier New"/>
              </a:rPr>
              <a:t>                   /  VoIP       \      I      |   Network     |</a:t>
            </a:r>
          </a:p>
          <a:p>
            <a:pPr>
              <a:buNone/>
            </a:pPr>
            <a:r>
              <a:rPr lang="en-US" sz="1100" b="1" dirty="0" smtClean="0">
                <a:latin typeface="Courier New"/>
                <a:cs typeface="Courier New"/>
              </a:rPr>
              <a:t>                  |   Provider    |     </a:t>
            </a:r>
            <a:r>
              <a:rPr lang="en-US" sz="1100" b="1" dirty="0" err="1" smtClean="0">
                <a:latin typeface="Courier New"/>
                <a:cs typeface="Courier New"/>
              </a:rPr>
              <a:t>n</a:t>
            </a:r>
            <a:r>
              <a:rPr lang="en-US" sz="1100" b="1" dirty="0" smtClean="0">
                <a:latin typeface="Courier New"/>
                <a:cs typeface="Courier New"/>
              </a:rPr>
              <a:t>      |               |</a:t>
            </a:r>
          </a:p>
          <a:p>
            <a:pPr>
              <a:buNone/>
            </a:pPr>
            <a:r>
              <a:rPr lang="en-US" sz="1100" b="1" dirty="0" smtClean="0">
                <a:latin typeface="Courier New"/>
                <a:cs typeface="Courier New"/>
              </a:rPr>
              <a:t>                  |               |     </a:t>
            </a:r>
            <a:r>
              <a:rPr lang="en-US" sz="1100" b="1" dirty="0" err="1" smtClean="0">
                <a:latin typeface="Courier New"/>
                <a:cs typeface="Courier New"/>
              </a:rPr>
              <a:t>t</a:t>
            </a:r>
            <a:r>
              <a:rPr lang="en-US" sz="1100" b="1" dirty="0" smtClean="0">
                <a:latin typeface="Courier New"/>
                <a:cs typeface="Courier New"/>
              </a:rPr>
              <a:t>      |               |</a:t>
            </a:r>
          </a:p>
          <a:p>
            <a:pPr>
              <a:buNone/>
            </a:pPr>
            <a:r>
              <a:rPr lang="en-US" sz="1100" b="1" dirty="0" smtClean="0">
                <a:latin typeface="Courier New"/>
                <a:cs typeface="Courier New"/>
              </a:rPr>
              <a:t>                  |               |     </a:t>
            </a:r>
            <a:r>
              <a:rPr lang="en-US" sz="1100" b="1" dirty="0" err="1" smtClean="0">
                <a:latin typeface="Courier New"/>
                <a:cs typeface="Courier New"/>
              </a:rPr>
              <a:t>e</a:t>
            </a:r>
            <a:r>
              <a:rPr lang="en-US" sz="1100" b="1" dirty="0" smtClean="0">
                <a:latin typeface="Courier New"/>
                <a:cs typeface="Courier New"/>
              </a:rPr>
              <a:t>      |               |</a:t>
            </a:r>
          </a:p>
          <a:p>
            <a:pPr>
              <a:buNone/>
            </a:pPr>
            <a:r>
              <a:rPr lang="en-US" sz="1100" b="1" dirty="0" smtClean="0">
                <a:latin typeface="Courier New"/>
                <a:cs typeface="Courier New"/>
              </a:rPr>
              <a:t>                  |   +-------+   |     </a:t>
            </a:r>
            <a:r>
              <a:rPr lang="en-US" sz="1100" b="1" dirty="0" err="1" smtClean="0">
                <a:latin typeface="Courier New"/>
                <a:cs typeface="Courier New"/>
              </a:rPr>
              <a:t>r</a:t>
            </a:r>
            <a:r>
              <a:rPr lang="en-US" sz="1100" b="1" dirty="0" smtClean="0">
                <a:latin typeface="Courier New"/>
                <a:cs typeface="Courier New"/>
              </a:rPr>
              <a:t>      |               |</a:t>
            </a:r>
          </a:p>
          <a:p>
            <a:pPr>
              <a:buNone/>
            </a:pPr>
            <a:r>
              <a:rPr lang="en-US" sz="1100" b="1" dirty="0" smtClean="0">
                <a:latin typeface="Courier New"/>
                <a:cs typeface="Courier New"/>
              </a:rPr>
              <a:t>               +--+---|Inbound|&lt;--+-----</a:t>
            </a:r>
            <a:r>
              <a:rPr lang="en-US" sz="1100" b="1" dirty="0" err="1" smtClean="0">
                <a:latin typeface="Courier New"/>
                <a:cs typeface="Courier New"/>
              </a:rPr>
              <a:t>m</a:t>
            </a:r>
            <a:r>
              <a:rPr lang="en-US" sz="1100" b="1" dirty="0" smtClean="0">
                <a:latin typeface="Courier New"/>
                <a:cs typeface="Courier New"/>
              </a:rPr>
              <a:t>      |               |</a:t>
            </a:r>
          </a:p>
          <a:p>
            <a:pPr>
              <a:buNone/>
            </a:pPr>
            <a:r>
              <a:rPr lang="en-US" sz="1100" b="1" dirty="0" smtClean="0">
                <a:latin typeface="Courier New"/>
                <a:cs typeface="Courier New"/>
              </a:rPr>
              <a:t>               |  |   |Proxy  |   |     </a:t>
            </a:r>
            <a:r>
              <a:rPr lang="en-US" sz="1100" b="1" dirty="0" err="1" smtClean="0">
                <a:latin typeface="Courier New"/>
                <a:cs typeface="Courier New"/>
              </a:rPr>
              <a:t>e</a:t>
            </a:r>
            <a:r>
              <a:rPr lang="en-US" sz="1100" b="1" dirty="0" smtClean="0">
                <a:latin typeface="Courier New"/>
                <a:cs typeface="Courier New"/>
              </a:rPr>
              <a:t>      |   +------+    |</a:t>
            </a:r>
          </a:p>
          <a:p>
            <a:pPr>
              <a:buNone/>
            </a:pPr>
            <a:r>
              <a:rPr lang="en-US" sz="1100" b="1" dirty="0" smtClean="0">
                <a:latin typeface="Courier New"/>
                <a:cs typeface="Courier New"/>
              </a:rPr>
              <a:t>               |  |   +-------+   |     </a:t>
            </a:r>
            <a:r>
              <a:rPr lang="en-US" sz="1100" b="1" dirty="0" err="1" smtClean="0">
                <a:latin typeface="Courier New"/>
                <a:cs typeface="Courier New"/>
              </a:rPr>
              <a:t>d</a:t>
            </a:r>
            <a:r>
              <a:rPr lang="en-US" sz="1100" b="1" dirty="0" smtClean="0">
                <a:latin typeface="Courier New"/>
                <a:cs typeface="Courier New"/>
              </a:rPr>
              <a:t>      |   |PSAP  |    |</a:t>
            </a:r>
          </a:p>
          <a:p>
            <a:pPr>
              <a:buNone/>
            </a:pPr>
            <a:r>
              <a:rPr lang="en-US" sz="1100" b="1" dirty="0" smtClean="0">
                <a:latin typeface="Courier New"/>
                <a:cs typeface="Courier New"/>
              </a:rPr>
              <a:t>               |  |               |     </a:t>
            </a:r>
            <a:r>
              <a:rPr lang="en-US" sz="1100" b="1" dirty="0" err="1" smtClean="0">
                <a:latin typeface="Courier New"/>
                <a:cs typeface="Courier New"/>
              </a:rPr>
              <a:t>i</a:t>
            </a:r>
            <a:r>
              <a:rPr lang="en-US" sz="1100" b="1" dirty="0" smtClean="0">
                <a:latin typeface="Courier New"/>
                <a:cs typeface="Courier New"/>
              </a:rPr>
              <a:t>      |   +--+---+    |</a:t>
            </a:r>
          </a:p>
          <a:p>
            <a:pPr>
              <a:buNone/>
            </a:pPr>
            <a:r>
              <a:rPr lang="en-US" sz="1100" b="1" dirty="0" smtClean="0">
                <a:latin typeface="Courier New"/>
                <a:cs typeface="Courier New"/>
              </a:rPr>
              <a:t>     +----+    |  |               |     a-+    |      |        |</a:t>
            </a:r>
          </a:p>
          <a:p>
            <a:pPr>
              <a:buNone/>
            </a:pPr>
            <a:r>
              <a:rPr lang="en-US" sz="1100" b="1" dirty="0" smtClean="0">
                <a:latin typeface="Courier New"/>
                <a:cs typeface="Courier New"/>
              </a:rPr>
              <a:t>     | UA |&lt;---+  |               |     </a:t>
            </a:r>
            <a:r>
              <a:rPr lang="en-US" sz="1100" b="1" dirty="0" err="1" smtClean="0">
                <a:latin typeface="Courier New"/>
                <a:cs typeface="Courier New"/>
              </a:rPr>
              <a:t>t</a:t>
            </a:r>
            <a:r>
              <a:rPr lang="en-US" sz="1100" b="1" dirty="0" smtClean="0">
                <a:latin typeface="Courier New"/>
                <a:cs typeface="Courier New"/>
              </a:rPr>
              <a:t> |    |      |        |</a:t>
            </a:r>
          </a:p>
          <a:p>
            <a:pPr>
              <a:buNone/>
            </a:pPr>
            <a:r>
              <a:rPr lang="en-US" sz="1100" b="1" dirty="0" smtClean="0">
                <a:latin typeface="Courier New"/>
                <a:cs typeface="Courier New"/>
              </a:rPr>
              <a:t>     |    |----+  |               |     </a:t>
            </a:r>
            <a:r>
              <a:rPr lang="en-US" sz="1100" b="1" dirty="0" err="1" smtClean="0">
                <a:latin typeface="Courier New"/>
                <a:cs typeface="Courier New"/>
              </a:rPr>
              <a:t>e</a:t>
            </a:r>
            <a:r>
              <a:rPr lang="en-US" sz="1100" b="1" dirty="0" smtClean="0">
                <a:latin typeface="Courier New"/>
                <a:cs typeface="Courier New"/>
              </a:rPr>
              <a:t> |    |      |        |</a:t>
            </a:r>
          </a:p>
          <a:p>
            <a:pPr>
              <a:buNone/>
            </a:pPr>
            <a:r>
              <a:rPr lang="en-US" sz="1100" b="1" dirty="0" smtClean="0">
                <a:latin typeface="Courier New"/>
                <a:cs typeface="Courier New"/>
              </a:rPr>
              <a:t>     +----+    |  |               |       |    |      |        |</a:t>
            </a:r>
          </a:p>
          <a:p>
            <a:pPr>
              <a:buNone/>
            </a:pPr>
            <a:r>
              <a:rPr lang="en-US" sz="1100" b="1" dirty="0" smtClean="0">
                <a:latin typeface="Courier New"/>
                <a:cs typeface="Courier New"/>
              </a:rPr>
              <a:t>               |  |               |     P  |   |      |        |</a:t>
            </a:r>
          </a:p>
          <a:p>
            <a:pPr>
              <a:buNone/>
            </a:pPr>
            <a:r>
              <a:rPr lang="en-US" sz="1100" b="1" dirty="0" smtClean="0">
                <a:latin typeface="Courier New"/>
                <a:cs typeface="Courier New"/>
              </a:rPr>
              <a:t>               |  |               |     </a:t>
            </a:r>
            <a:r>
              <a:rPr lang="en-US" sz="1100" b="1" dirty="0" err="1" smtClean="0">
                <a:latin typeface="Courier New"/>
                <a:cs typeface="Courier New"/>
              </a:rPr>
              <a:t>r</a:t>
            </a:r>
            <a:r>
              <a:rPr lang="en-US" sz="1100" b="1" dirty="0" smtClean="0">
                <a:latin typeface="Courier New"/>
                <a:cs typeface="Courier New"/>
              </a:rPr>
              <a:t>  |   |      |        |</a:t>
            </a:r>
          </a:p>
          <a:p>
            <a:pPr>
              <a:buNone/>
            </a:pPr>
            <a:r>
              <a:rPr lang="en-US" sz="1100" b="1" dirty="0" smtClean="0">
                <a:latin typeface="Courier New"/>
                <a:cs typeface="Courier New"/>
              </a:rPr>
              <a:t>               |  |   +--------+  |     </a:t>
            </a:r>
            <a:r>
              <a:rPr lang="en-US" sz="1100" b="1" dirty="0" err="1" smtClean="0">
                <a:latin typeface="Courier New"/>
                <a:cs typeface="Courier New"/>
              </a:rPr>
              <a:t>o</a:t>
            </a:r>
            <a:r>
              <a:rPr lang="en-US" sz="1100" b="1" dirty="0" smtClean="0">
                <a:latin typeface="Courier New"/>
                <a:cs typeface="Courier New"/>
              </a:rPr>
              <a:t>   |  |      |        |</a:t>
            </a:r>
          </a:p>
          <a:p>
            <a:pPr>
              <a:buNone/>
            </a:pPr>
            <a:r>
              <a:rPr lang="en-US" sz="1100" b="1" dirty="0" smtClean="0">
                <a:latin typeface="Courier New"/>
                <a:cs typeface="Courier New"/>
              </a:rPr>
              <a:t>               +--+--&gt;|Outbound|--+----&gt;</a:t>
            </a:r>
            <a:r>
              <a:rPr lang="en-US" sz="1100" b="1" dirty="0" err="1" smtClean="0">
                <a:latin typeface="Courier New"/>
                <a:cs typeface="Courier New"/>
              </a:rPr>
              <a:t>v</a:t>
            </a:r>
            <a:r>
              <a:rPr lang="en-US" sz="1100" b="1" dirty="0" smtClean="0">
                <a:latin typeface="Courier New"/>
                <a:cs typeface="Courier New"/>
              </a:rPr>
              <a:t>   |  |   +--+---+    |</a:t>
            </a:r>
          </a:p>
          <a:p>
            <a:pPr>
              <a:buNone/>
            </a:pPr>
            <a:r>
              <a:rPr lang="en-US" sz="1100" b="1" dirty="0" smtClean="0">
                <a:latin typeface="Courier New"/>
                <a:cs typeface="Courier New"/>
              </a:rPr>
              <a:t>                  |   |Proxy   |  |     </a:t>
            </a:r>
            <a:r>
              <a:rPr lang="en-US" sz="1100" b="1" dirty="0" err="1" smtClean="0">
                <a:latin typeface="Courier New"/>
                <a:cs typeface="Courier New"/>
              </a:rPr>
              <a:t>i</a:t>
            </a:r>
            <a:r>
              <a:rPr lang="en-US" sz="1100" b="1" dirty="0" smtClean="0">
                <a:latin typeface="Courier New"/>
                <a:cs typeface="Courier New"/>
              </a:rPr>
              <a:t>    | | +-+ESRP  |    |</a:t>
            </a:r>
          </a:p>
          <a:p>
            <a:pPr>
              <a:buNone/>
            </a:pPr>
            <a:r>
              <a:rPr lang="en-US" sz="1100" b="1" dirty="0" smtClean="0">
                <a:latin typeface="Courier New"/>
                <a:cs typeface="Courier New"/>
              </a:rPr>
              <a:t>                  |   +--------+  |     </a:t>
            </a:r>
            <a:r>
              <a:rPr lang="en-US" sz="1100" b="1" dirty="0" err="1" smtClean="0">
                <a:latin typeface="Courier New"/>
                <a:cs typeface="Courier New"/>
              </a:rPr>
              <a:t>d</a:t>
            </a:r>
            <a:r>
              <a:rPr lang="en-US" sz="1100" b="1" dirty="0" smtClean="0">
                <a:latin typeface="Courier New"/>
                <a:cs typeface="Courier New"/>
              </a:rPr>
              <a:t>    | | | +------+    |</a:t>
            </a:r>
          </a:p>
          <a:p>
            <a:pPr>
              <a:buNone/>
            </a:pPr>
            <a:r>
              <a:rPr lang="en-US" sz="1100" b="1" dirty="0" smtClean="0">
                <a:latin typeface="Courier New"/>
                <a:cs typeface="Courier New"/>
              </a:rPr>
              <a:t>                  |               |     </a:t>
            </a:r>
            <a:r>
              <a:rPr lang="en-US" sz="1100" b="1" dirty="0" err="1" smtClean="0">
                <a:latin typeface="Courier New"/>
                <a:cs typeface="Courier New"/>
              </a:rPr>
              <a:t>e</a:t>
            </a:r>
            <a:r>
              <a:rPr lang="en-US" sz="1100" b="1" dirty="0" smtClean="0">
                <a:latin typeface="Courier New"/>
                <a:cs typeface="Courier New"/>
              </a:rPr>
              <a:t>     || |             |</a:t>
            </a:r>
          </a:p>
          <a:p>
            <a:pPr>
              <a:buNone/>
            </a:pPr>
            <a:r>
              <a:rPr lang="en-US" sz="1100" b="1" dirty="0" smtClean="0">
                <a:latin typeface="Courier New"/>
                <a:cs typeface="Courier New"/>
              </a:rPr>
              <a:t>                  |               |     </a:t>
            </a:r>
            <a:r>
              <a:rPr lang="en-US" sz="1100" b="1" dirty="0" err="1" smtClean="0">
                <a:latin typeface="Courier New"/>
                <a:cs typeface="Courier New"/>
              </a:rPr>
              <a:t>r</a:t>
            </a:r>
            <a:r>
              <a:rPr lang="en-US" sz="1100" b="1" dirty="0" smtClean="0">
                <a:latin typeface="Courier New"/>
                <a:cs typeface="Courier New"/>
              </a:rPr>
              <a:t>     |+-+             |</a:t>
            </a:r>
          </a:p>
          <a:p>
            <a:pPr>
              <a:buNone/>
            </a:pPr>
            <a:r>
              <a:rPr lang="en-US" sz="1100" b="1" dirty="0" smtClean="0">
                <a:latin typeface="Courier New"/>
                <a:cs typeface="Courier New"/>
              </a:rPr>
              <a:t>                   \             /             |               |</a:t>
            </a:r>
          </a:p>
          <a:p>
            <a:pPr>
              <a:buNone/>
            </a:pPr>
            <a:r>
              <a:rPr lang="en-US" sz="1100" b="1" dirty="0" smtClean="0">
                <a:latin typeface="Courier New"/>
                <a:cs typeface="Courier New"/>
              </a:rPr>
              <a:t>                    `.         ,'               \             /</a:t>
            </a:r>
          </a:p>
          <a:p>
            <a:pPr>
              <a:buNone/>
            </a:pPr>
            <a:r>
              <a:rPr lang="en-US" sz="1100" b="1" dirty="0" smtClean="0">
                <a:latin typeface="Courier New"/>
                <a:cs typeface="Courier New"/>
              </a:rPr>
              <a:t>                      '-------'                  `.         ,'</a:t>
            </a:r>
          </a:p>
          <a:p>
            <a:pPr>
              <a:buNone/>
            </a:pPr>
            <a:r>
              <a:rPr lang="en-US" sz="1100" b="1" dirty="0" smtClean="0">
                <a:latin typeface="Courier New"/>
                <a:cs typeface="Courier New"/>
              </a:rPr>
              <a:t>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199470" y="274638"/>
            <a:ext cx="3487329" cy="1143000"/>
          </a:xfrm>
        </p:spPr>
        <p:txBody>
          <a:bodyPr>
            <a:normAutofit fontScale="90000"/>
          </a:bodyPr>
          <a:lstStyle/>
          <a:p>
            <a:pPr algn="r"/>
            <a:r>
              <a:rPr lang="en-US" b="1" dirty="0" smtClean="0"/>
              <a:t>Multi-Stage Resolution</a:t>
            </a:r>
            <a:endParaRPr lang="en-US" b="1" dirty="0"/>
          </a:p>
        </p:txBody>
      </p:sp>
      <p:sp>
        <p:nvSpPr>
          <p:cNvPr id="3" name="Content Placeholder 2"/>
          <p:cNvSpPr>
            <a:spLocks noGrp="1"/>
          </p:cNvSpPr>
          <p:nvPr>
            <p:ph idx="1"/>
          </p:nvPr>
        </p:nvSpPr>
        <p:spPr>
          <a:xfrm>
            <a:off x="-117848" y="419353"/>
            <a:ext cx="8229600" cy="4525963"/>
          </a:xfrm>
        </p:spPr>
        <p:txBody>
          <a:bodyPr>
            <a:noAutofit/>
          </a:bodyPr>
          <a:lstStyle/>
          <a:p>
            <a:pPr>
              <a:buNone/>
            </a:pPr>
            <a:r>
              <a:rPr lang="en-US" sz="1200" b="1" dirty="0" smtClean="0">
                <a:latin typeface="Courier New"/>
                <a:cs typeface="Courier New"/>
              </a:rPr>
              <a:t>                                      ,-------.</a:t>
            </a:r>
          </a:p>
          <a:p>
            <a:pPr>
              <a:buNone/>
            </a:pPr>
            <a:r>
              <a:rPr lang="en-US" sz="1200" b="1" dirty="0" smtClean="0">
                <a:latin typeface="Courier New"/>
                <a:cs typeface="Courier New"/>
              </a:rPr>
              <a:t>    +----+                          ,'         `.</a:t>
            </a:r>
          </a:p>
          <a:p>
            <a:pPr>
              <a:buNone/>
            </a:pPr>
            <a:r>
              <a:rPr lang="en-US" sz="1200" b="1" dirty="0" smtClean="0">
                <a:latin typeface="Courier New"/>
                <a:cs typeface="Courier New"/>
              </a:rPr>
              <a:t>    | UA |--- </a:t>
            </a:r>
            <a:r>
              <a:rPr lang="en-US" sz="1200" b="1" dirty="0" err="1" smtClean="0">
                <a:latin typeface="Courier New"/>
                <a:cs typeface="Courier New"/>
              </a:rPr>
              <a:t>urn:service:sos</a:t>
            </a:r>
            <a:r>
              <a:rPr lang="en-US" sz="1200" b="1" dirty="0" smtClean="0">
                <a:latin typeface="Courier New"/>
                <a:cs typeface="Courier New"/>
              </a:rPr>
              <a:t>      /  Emergency  \</a:t>
            </a:r>
          </a:p>
          <a:p>
            <a:pPr>
              <a:buNone/>
            </a:pPr>
            <a:r>
              <a:rPr lang="en-US" sz="1200" b="1" dirty="0" smtClean="0">
                <a:latin typeface="Courier New"/>
                <a:cs typeface="Courier New"/>
              </a:rPr>
              <a:t>    +----+   \                    |   Services    |</a:t>
            </a:r>
          </a:p>
          <a:p>
            <a:pPr>
              <a:buNone/>
            </a:pPr>
            <a:r>
              <a:rPr lang="en-US" sz="1200" b="1" dirty="0" smtClean="0">
                <a:latin typeface="Courier New"/>
                <a:cs typeface="Courier New"/>
              </a:rPr>
              <a:t>              \  ,-------.        |   Network     |</a:t>
            </a:r>
          </a:p>
          <a:p>
            <a:pPr>
              <a:buNone/>
            </a:pPr>
            <a:r>
              <a:rPr lang="en-US" sz="1200" b="1" dirty="0" smtClean="0">
                <a:latin typeface="Courier New"/>
                <a:cs typeface="Courier New"/>
              </a:rPr>
              <a:t>               ,'         `.      |               |</a:t>
            </a:r>
          </a:p>
          <a:p>
            <a:pPr>
              <a:buNone/>
            </a:pPr>
            <a:r>
              <a:rPr lang="en-US" sz="1200" b="1" dirty="0" smtClean="0">
                <a:latin typeface="Courier New"/>
                <a:cs typeface="Courier New"/>
              </a:rPr>
              <a:t>              /   VoIP      \     |               |</a:t>
            </a:r>
          </a:p>
          <a:p>
            <a:pPr>
              <a:buNone/>
            </a:pPr>
            <a:r>
              <a:rPr lang="en-US" sz="1200" b="1" dirty="0" smtClean="0">
                <a:latin typeface="Courier New"/>
                <a:cs typeface="Courier New"/>
              </a:rPr>
              <a:t>             (    Provider   )    |               |</a:t>
            </a:r>
          </a:p>
          <a:p>
            <a:pPr>
              <a:buNone/>
            </a:pPr>
            <a:r>
              <a:rPr lang="en-US" sz="1200" b="1" dirty="0" smtClean="0">
                <a:latin typeface="Courier New"/>
                <a:cs typeface="Courier New"/>
              </a:rPr>
              <a:t>              \             /     |               |</a:t>
            </a:r>
          </a:p>
          <a:p>
            <a:pPr>
              <a:buNone/>
            </a:pPr>
            <a:r>
              <a:rPr lang="en-US" sz="1200" b="1" dirty="0" smtClean="0">
                <a:latin typeface="Courier New"/>
                <a:cs typeface="Courier New"/>
              </a:rPr>
              <a:t>               `.         ,'      |               |</a:t>
            </a:r>
          </a:p>
          <a:p>
            <a:pPr>
              <a:buNone/>
            </a:pPr>
            <a:r>
              <a:rPr lang="en-US" sz="1200" b="1" dirty="0" smtClean="0">
                <a:latin typeface="Courier New"/>
                <a:cs typeface="Courier New"/>
              </a:rPr>
              <a:t>                 '---+---'        |   +------+    |</a:t>
            </a:r>
          </a:p>
          <a:p>
            <a:pPr>
              <a:buNone/>
            </a:pPr>
            <a:r>
              <a:rPr lang="en-US" sz="1200" b="1" dirty="0" smtClean="0">
                <a:latin typeface="Courier New"/>
                <a:cs typeface="Courier New"/>
              </a:rPr>
              <a:t>                     |            |   |PSAP  |    |</a:t>
            </a:r>
          </a:p>
          <a:p>
            <a:pPr>
              <a:buNone/>
            </a:pPr>
            <a:r>
              <a:rPr lang="en-US" sz="1200" b="1" dirty="0" smtClean="0">
                <a:latin typeface="Courier New"/>
                <a:cs typeface="Courier New"/>
              </a:rPr>
              <a:t>             esrp1@foobar.com     |   +--+---+    |</a:t>
            </a:r>
          </a:p>
          <a:p>
            <a:pPr>
              <a:buNone/>
            </a:pPr>
            <a:r>
              <a:rPr lang="en-US" sz="1200" b="1" dirty="0" smtClean="0">
                <a:latin typeface="Courier New"/>
                <a:cs typeface="Courier New"/>
              </a:rPr>
              <a:t>                     |            |      |        |</a:t>
            </a:r>
          </a:p>
          <a:p>
            <a:pPr>
              <a:buNone/>
            </a:pPr>
            <a:r>
              <a:rPr lang="en-US" sz="1200" b="1" dirty="0" smtClean="0">
                <a:latin typeface="Courier New"/>
                <a:cs typeface="Courier New"/>
              </a:rPr>
              <a:t>                     |            |      |        |</a:t>
            </a:r>
          </a:p>
          <a:p>
            <a:pPr>
              <a:buNone/>
            </a:pPr>
            <a:r>
              <a:rPr lang="en-US" sz="1200" b="1" dirty="0" smtClean="0">
                <a:latin typeface="Courier New"/>
                <a:cs typeface="Courier New"/>
              </a:rPr>
              <a:t>                 ,---+---.        |      |        |</a:t>
            </a:r>
          </a:p>
          <a:p>
            <a:pPr>
              <a:buNone/>
            </a:pPr>
            <a:r>
              <a:rPr lang="en-US" sz="1200" b="1" dirty="0" smtClean="0">
                <a:latin typeface="Courier New"/>
                <a:cs typeface="Courier New"/>
              </a:rPr>
              <a:t>               ,'         `.      |      |        |</a:t>
            </a:r>
          </a:p>
          <a:p>
            <a:pPr>
              <a:buNone/>
            </a:pPr>
            <a:r>
              <a:rPr lang="en-US" sz="1200" b="1" dirty="0" smtClean="0">
                <a:latin typeface="Courier New"/>
                <a:cs typeface="Courier New"/>
              </a:rPr>
              <a:t>              /   Provider  \     |      |        |</a:t>
            </a:r>
          </a:p>
          <a:p>
            <a:pPr>
              <a:buNone/>
            </a:pPr>
            <a:r>
              <a:rPr lang="en-US" sz="1200" b="1" dirty="0" smtClean="0">
                <a:latin typeface="Courier New"/>
                <a:cs typeface="Courier New"/>
              </a:rPr>
              <a:t>             +    </a:t>
            </a:r>
            <a:r>
              <a:rPr lang="en-US" sz="1200" b="1" dirty="0" err="1" smtClean="0">
                <a:latin typeface="Courier New"/>
                <a:cs typeface="Courier New"/>
              </a:rPr>
              <a:t>FooBar</a:t>
            </a:r>
            <a:r>
              <a:rPr lang="en-US" sz="1200" b="1" dirty="0" smtClean="0">
                <a:latin typeface="Courier New"/>
                <a:cs typeface="Courier New"/>
              </a:rPr>
              <a:t>     )    |      |        |</a:t>
            </a:r>
          </a:p>
          <a:p>
            <a:pPr>
              <a:buNone/>
            </a:pPr>
            <a:r>
              <a:rPr lang="en-US" sz="1200" b="1" dirty="0" smtClean="0">
                <a:latin typeface="Courier New"/>
                <a:cs typeface="Courier New"/>
              </a:rPr>
              <a:t>              \             /     |      |        |</a:t>
            </a:r>
          </a:p>
          <a:p>
            <a:pPr>
              <a:buNone/>
            </a:pPr>
            <a:r>
              <a:rPr lang="en-US" sz="1200" b="1" dirty="0" smtClean="0">
                <a:latin typeface="Courier New"/>
                <a:cs typeface="Courier New"/>
              </a:rPr>
              <a:t>               `.         ,'      |   +--+---+    |</a:t>
            </a:r>
          </a:p>
          <a:p>
            <a:pPr>
              <a:buNone/>
            </a:pPr>
            <a:r>
              <a:rPr lang="en-US" sz="1200" b="1" dirty="0" smtClean="0">
                <a:latin typeface="Courier New"/>
                <a:cs typeface="Courier New"/>
              </a:rPr>
              <a:t>                 '---+---'        | +-+ESRP  |    |</a:t>
            </a:r>
          </a:p>
          <a:p>
            <a:pPr>
              <a:buNone/>
            </a:pPr>
            <a:r>
              <a:rPr lang="en-US" sz="1200" b="1" dirty="0" smtClean="0">
                <a:latin typeface="Courier New"/>
                <a:cs typeface="Courier New"/>
              </a:rPr>
              <a:t>                     |            | | +------+    |</a:t>
            </a:r>
          </a:p>
          <a:p>
            <a:pPr>
              <a:buNone/>
            </a:pPr>
            <a:r>
              <a:rPr lang="en-US" sz="1200" b="1" dirty="0" smtClean="0">
                <a:latin typeface="Courier New"/>
                <a:cs typeface="Courier New"/>
              </a:rPr>
              <a:t>                     |            | |             |</a:t>
            </a:r>
          </a:p>
          <a:p>
            <a:pPr>
              <a:buNone/>
            </a:pPr>
            <a:r>
              <a:rPr lang="en-US" sz="1200" b="1" dirty="0" smtClean="0">
                <a:latin typeface="Courier New"/>
                <a:cs typeface="Courier New"/>
              </a:rPr>
              <a:t>                     +------------+-+             |</a:t>
            </a:r>
          </a:p>
          <a:p>
            <a:pPr>
              <a:buNone/>
            </a:pPr>
            <a:r>
              <a:rPr lang="en-US" sz="1200" b="1" dirty="0" smtClean="0">
                <a:latin typeface="Courier New"/>
                <a:cs typeface="Courier New"/>
              </a:rPr>
              <a:t>                </a:t>
            </a:r>
            <a:r>
              <a:rPr lang="en-US" sz="1200" b="1" dirty="0" err="1" smtClean="0">
                <a:latin typeface="Courier New"/>
                <a:cs typeface="Courier New"/>
              </a:rPr>
              <a:t>esrp-a@esinet.org</a:t>
            </a:r>
            <a:r>
              <a:rPr lang="en-US" sz="1200" b="1" dirty="0" smtClean="0">
                <a:latin typeface="Courier New"/>
                <a:cs typeface="Courier New"/>
              </a:rPr>
              <a:t> |               |</a:t>
            </a:r>
          </a:p>
          <a:p>
            <a:pPr>
              <a:buNone/>
            </a:pPr>
            <a:r>
              <a:rPr lang="en-US" sz="1200" b="1" dirty="0" smtClean="0">
                <a:latin typeface="Courier New"/>
                <a:cs typeface="Courier New"/>
              </a:rPr>
              <a:t>                                   \             /</a:t>
            </a:r>
          </a:p>
          <a:p>
            <a:pPr>
              <a:buNone/>
            </a:pPr>
            <a:r>
              <a:rPr lang="en-US" sz="1200" b="1" dirty="0" smtClean="0">
                <a:latin typeface="Courier New"/>
                <a:cs typeface="Courier New"/>
              </a:rPr>
              <a:t>                                    `.         ,'</a:t>
            </a:r>
          </a:p>
          <a:p>
            <a:pPr>
              <a:buNone/>
            </a:pPr>
            <a:r>
              <a:rPr lang="en-US" sz="1200" b="1" dirty="0" smtClean="0">
                <a:latin typeface="Courier New"/>
                <a:cs typeface="Courier New"/>
              </a:rPr>
              <a:t>                                      '-------'</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199470" y="274638"/>
            <a:ext cx="3487329" cy="1143000"/>
          </a:xfrm>
        </p:spPr>
        <p:txBody>
          <a:bodyPr>
            <a:normAutofit fontScale="90000"/>
          </a:bodyPr>
          <a:lstStyle/>
          <a:p>
            <a:pPr algn="r"/>
            <a:r>
              <a:rPr lang="en-US" b="1" dirty="0" smtClean="0"/>
              <a:t>Call </a:t>
            </a:r>
            <a:br>
              <a:rPr lang="en-US" b="1" dirty="0" smtClean="0"/>
            </a:br>
            <a:r>
              <a:rPr lang="en-US" b="1" dirty="0" smtClean="0"/>
              <a:t>Forwarding</a:t>
            </a:r>
            <a:endParaRPr lang="en-US" b="1" dirty="0"/>
          </a:p>
        </p:txBody>
      </p:sp>
      <p:sp>
        <p:nvSpPr>
          <p:cNvPr id="3" name="Content Placeholder 2"/>
          <p:cNvSpPr>
            <a:spLocks noGrp="1"/>
          </p:cNvSpPr>
          <p:nvPr>
            <p:ph idx="1"/>
          </p:nvPr>
        </p:nvSpPr>
        <p:spPr>
          <a:xfrm>
            <a:off x="0" y="0"/>
            <a:ext cx="8229600" cy="4525963"/>
          </a:xfrm>
        </p:spPr>
        <p:txBody>
          <a:bodyPr>
            <a:noAutofit/>
          </a:bodyPr>
          <a:lstStyle/>
          <a:p>
            <a:pPr>
              <a:buNone/>
            </a:pPr>
            <a:r>
              <a:rPr lang="en-US" sz="900" b="1" dirty="0" smtClean="0">
                <a:latin typeface="Courier New"/>
                <a:cs typeface="Courier New"/>
              </a:rPr>
              <a:t>                                   ,-------.</a:t>
            </a:r>
          </a:p>
          <a:p>
            <a:pPr>
              <a:buNone/>
            </a:pPr>
            <a:r>
              <a:rPr lang="en-US" sz="900" b="1" dirty="0" smtClean="0">
                <a:latin typeface="Courier New"/>
                <a:cs typeface="Courier New"/>
              </a:rPr>
              <a:t>                                 ,'         `.</a:t>
            </a:r>
          </a:p>
          <a:p>
            <a:pPr>
              <a:buNone/>
            </a:pPr>
            <a:r>
              <a:rPr lang="en-US" sz="900" b="1" dirty="0" smtClean="0">
                <a:latin typeface="Courier New"/>
                <a:cs typeface="Courier New"/>
              </a:rPr>
              <a:t>                                /  Emergency  \</a:t>
            </a:r>
          </a:p>
          <a:p>
            <a:pPr>
              <a:buNone/>
            </a:pPr>
            <a:r>
              <a:rPr lang="en-US" sz="900" b="1" dirty="0" smtClean="0">
                <a:latin typeface="Courier New"/>
                <a:cs typeface="Courier New"/>
              </a:rPr>
              <a:t>                               |   Services    |</a:t>
            </a:r>
          </a:p>
          <a:p>
            <a:pPr>
              <a:buNone/>
            </a:pPr>
            <a:r>
              <a:rPr lang="en-US" sz="900" b="1" dirty="0" smtClean="0">
                <a:latin typeface="Courier New"/>
                <a:cs typeface="Courier New"/>
              </a:rPr>
              <a:t>                               |   Network     |</a:t>
            </a:r>
          </a:p>
          <a:p>
            <a:pPr>
              <a:buNone/>
            </a:pPr>
            <a:r>
              <a:rPr lang="en-US" sz="900" b="1" dirty="0" smtClean="0">
                <a:latin typeface="Courier New"/>
                <a:cs typeface="Courier New"/>
              </a:rPr>
              <a:t>                               |   (</a:t>
            </a:r>
            <a:r>
              <a:rPr lang="en-US" sz="900" b="1" dirty="0" err="1" smtClean="0">
                <a:latin typeface="Courier New"/>
                <a:cs typeface="Courier New"/>
              </a:rPr>
              <a:t>state.org</a:t>
            </a:r>
            <a:r>
              <a:rPr lang="en-US" sz="900" b="1" dirty="0" smtClean="0">
                <a:latin typeface="Courier New"/>
                <a:cs typeface="Courier New"/>
              </a:rPr>
              <a:t>) |</a:t>
            </a:r>
          </a:p>
          <a:p>
            <a:pPr>
              <a:buNone/>
            </a:pPr>
            <a:r>
              <a:rPr lang="en-US" sz="900" b="1" dirty="0" smtClean="0">
                <a:latin typeface="Courier New"/>
                <a:cs typeface="Courier New"/>
              </a:rPr>
              <a:t>                               |               |</a:t>
            </a:r>
          </a:p>
          <a:p>
            <a:pPr>
              <a:buNone/>
            </a:pPr>
            <a:r>
              <a:rPr lang="en-US" sz="900" b="1" dirty="0" smtClean="0">
                <a:latin typeface="Courier New"/>
                <a:cs typeface="Courier New"/>
              </a:rPr>
              <a:t>                               |               |</a:t>
            </a:r>
          </a:p>
          <a:p>
            <a:pPr>
              <a:buNone/>
            </a:pPr>
            <a:r>
              <a:rPr lang="en-US" sz="900" b="1" dirty="0" smtClean="0">
                <a:latin typeface="Courier New"/>
                <a:cs typeface="Courier New"/>
              </a:rPr>
              <a:t>                               |   +------+    |</a:t>
            </a:r>
          </a:p>
          <a:p>
            <a:pPr>
              <a:buNone/>
            </a:pPr>
            <a:r>
              <a:rPr lang="en-US" sz="900" b="1" dirty="0" smtClean="0">
                <a:latin typeface="Courier New"/>
                <a:cs typeface="Courier New"/>
              </a:rPr>
              <a:t>                               |   |PSAP  +--+ |</a:t>
            </a:r>
          </a:p>
          <a:p>
            <a:pPr>
              <a:buNone/>
            </a:pPr>
            <a:r>
              <a:rPr lang="en-US" sz="900" b="1" dirty="0" smtClean="0">
                <a:latin typeface="Courier New"/>
                <a:cs typeface="Courier New"/>
              </a:rPr>
              <a:t>                               |   +--+---+  | |</a:t>
            </a:r>
          </a:p>
          <a:p>
            <a:pPr>
              <a:buNone/>
            </a:pPr>
            <a:r>
              <a:rPr lang="en-US" sz="900" b="1" dirty="0" smtClean="0">
                <a:latin typeface="Courier New"/>
                <a:cs typeface="Courier New"/>
              </a:rPr>
              <a:t>                               |      |      | |</a:t>
            </a:r>
          </a:p>
          <a:p>
            <a:pPr>
              <a:buNone/>
            </a:pPr>
            <a:r>
              <a:rPr lang="en-US" sz="900" b="1" dirty="0" smtClean="0">
                <a:latin typeface="Courier New"/>
                <a:cs typeface="Courier New"/>
              </a:rPr>
              <a:t>                               |   +--+---+  | |</a:t>
            </a:r>
          </a:p>
          <a:p>
            <a:pPr>
              <a:buNone/>
            </a:pPr>
            <a:r>
              <a:rPr lang="en-US" sz="900" b="1" dirty="0" smtClean="0">
                <a:latin typeface="Courier New"/>
                <a:cs typeface="Courier New"/>
              </a:rPr>
              <a:t>             ------------------+---+ESRP  |  | |</a:t>
            </a:r>
          </a:p>
          <a:p>
            <a:pPr>
              <a:buNone/>
            </a:pPr>
            <a:r>
              <a:rPr lang="en-US" sz="900" b="1" dirty="0" smtClean="0">
                <a:latin typeface="Courier New"/>
                <a:cs typeface="Courier New"/>
              </a:rPr>
              <a:t>             </a:t>
            </a:r>
            <a:r>
              <a:rPr lang="en-US" sz="900" b="1" dirty="0" err="1" smtClean="0">
                <a:latin typeface="Courier New"/>
                <a:cs typeface="Courier New"/>
              </a:rPr>
              <a:t>esrp-a@state.org</a:t>
            </a:r>
            <a:r>
              <a:rPr lang="en-US" sz="900" b="1" dirty="0" smtClean="0">
                <a:latin typeface="Courier New"/>
                <a:cs typeface="Courier New"/>
              </a:rPr>
              <a:t>  |   +------+  | |</a:t>
            </a:r>
          </a:p>
          <a:p>
            <a:pPr>
              <a:buNone/>
            </a:pPr>
            <a:r>
              <a:rPr lang="en-US" sz="900" b="1" dirty="0" smtClean="0">
                <a:latin typeface="Courier New"/>
                <a:cs typeface="Courier New"/>
              </a:rPr>
              <a:t>                               |             | |</a:t>
            </a:r>
          </a:p>
          <a:p>
            <a:pPr>
              <a:buNone/>
            </a:pPr>
            <a:r>
              <a:rPr lang="en-US" sz="900" b="1" dirty="0" smtClean="0">
                <a:latin typeface="Courier New"/>
                <a:cs typeface="Courier New"/>
              </a:rPr>
              <a:t>                               |    Call Fwd | |</a:t>
            </a:r>
          </a:p>
          <a:p>
            <a:pPr>
              <a:buNone/>
            </a:pPr>
            <a:r>
              <a:rPr lang="en-US" sz="900" b="1" dirty="0" smtClean="0">
                <a:latin typeface="Courier New"/>
                <a:cs typeface="Courier New"/>
              </a:rPr>
              <a:t>                               |     +-+-+---+ |</a:t>
            </a:r>
          </a:p>
          <a:p>
            <a:pPr>
              <a:buNone/>
            </a:pPr>
            <a:r>
              <a:rPr lang="en-US" sz="900" b="1" dirty="0" smtClean="0">
                <a:latin typeface="Courier New"/>
                <a:cs typeface="Courier New"/>
              </a:rPr>
              <a:t>                                \    | | |    /</a:t>
            </a:r>
          </a:p>
          <a:p>
            <a:pPr>
              <a:buNone/>
            </a:pPr>
            <a:r>
              <a:rPr lang="en-US" sz="900" b="1" dirty="0" smtClean="0">
                <a:latin typeface="Courier New"/>
                <a:cs typeface="Courier New"/>
              </a:rPr>
              <a:t>                                 `.  | | |  ,'</a:t>
            </a:r>
          </a:p>
          <a:p>
            <a:pPr>
              <a:buNone/>
            </a:pPr>
            <a:r>
              <a:rPr lang="en-US" sz="900" b="1" dirty="0" smtClean="0">
                <a:latin typeface="Courier New"/>
                <a:cs typeface="Courier New"/>
              </a:rPr>
              <a:t>                                   '-|-|-|-'           ,-------.</a:t>
            </a:r>
          </a:p>
          <a:p>
            <a:pPr>
              <a:buNone/>
            </a:pPr>
            <a:r>
              <a:rPr lang="en-US" sz="900" b="1" dirty="0" smtClean="0">
                <a:latin typeface="Courier New"/>
                <a:cs typeface="Courier New"/>
              </a:rPr>
              <a:t>                            Police   | | | Fire      ,'         `.</a:t>
            </a:r>
          </a:p>
          <a:p>
            <a:pPr>
              <a:buNone/>
            </a:pPr>
            <a:r>
              <a:rPr lang="en-US" sz="900" b="1" dirty="0" smtClean="0">
                <a:latin typeface="Courier New"/>
                <a:cs typeface="Courier New"/>
              </a:rPr>
              <a:t>                        +------------+ | +----+     /  Emergency  \</a:t>
            </a:r>
          </a:p>
          <a:p>
            <a:pPr>
              <a:buNone/>
            </a:pPr>
            <a:r>
              <a:rPr lang="en-US" sz="900" b="1" dirty="0" smtClean="0">
                <a:latin typeface="Courier New"/>
                <a:cs typeface="Courier New"/>
              </a:rPr>
              <a:t>         ,-------.      |              |      |    |   Services    |</a:t>
            </a:r>
          </a:p>
          <a:p>
            <a:pPr>
              <a:buNone/>
            </a:pPr>
            <a:r>
              <a:rPr lang="en-US" sz="900" b="1" dirty="0" smtClean="0">
                <a:latin typeface="Courier New"/>
                <a:cs typeface="Courier New"/>
              </a:rPr>
              <a:t>       ,'         `.    |              |      |    |   Network     |</a:t>
            </a:r>
          </a:p>
          <a:p>
            <a:pPr>
              <a:buNone/>
            </a:pPr>
            <a:r>
              <a:rPr lang="en-US" sz="900" b="1" dirty="0" smtClean="0">
                <a:latin typeface="Courier New"/>
                <a:cs typeface="Courier New"/>
              </a:rPr>
              <a:t>      /  Emergency  \   |          Ambulance  |    | fire-</a:t>
            </a:r>
            <a:r>
              <a:rPr lang="en-US" sz="900" b="1" dirty="0" err="1" smtClean="0">
                <a:latin typeface="Courier New"/>
                <a:cs typeface="Courier New"/>
              </a:rPr>
              <a:t>town.org</a:t>
            </a:r>
            <a:r>
              <a:rPr lang="en-US" sz="900" b="1" dirty="0" smtClean="0">
                <a:latin typeface="Courier New"/>
                <a:cs typeface="Courier New"/>
              </a:rPr>
              <a:t> |</a:t>
            </a:r>
          </a:p>
          <a:p>
            <a:pPr>
              <a:buNone/>
            </a:pPr>
            <a:r>
              <a:rPr lang="en-US" sz="900" b="1" dirty="0" smtClean="0">
                <a:latin typeface="Courier New"/>
                <a:cs typeface="Courier New"/>
              </a:rPr>
              <a:t>     |   Services    |  |              |      |    |               |</a:t>
            </a:r>
          </a:p>
          <a:p>
            <a:pPr>
              <a:buNone/>
            </a:pPr>
            <a:r>
              <a:rPr lang="en-US" sz="900" b="1" dirty="0" smtClean="0">
                <a:latin typeface="Courier New"/>
                <a:cs typeface="Courier New"/>
              </a:rPr>
              <a:t>     |   Network     |  |              +----+ |    |   +------+    |</a:t>
            </a:r>
          </a:p>
          <a:p>
            <a:pPr>
              <a:buNone/>
            </a:pPr>
            <a:r>
              <a:rPr lang="en-US" sz="900" b="1" dirty="0" smtClean="0">
                <a:latin typeface="Courier New"/>
                <a:cs typeface="Courier New"/>
              </a:rPr>
              <a:t>     |police-</a:t>
            </a:r>
            <a:r>
              <a:rPr lang="en-US" sz="900" b="1" dirty="0" err="1" smtClean="0">
                <a:latin typeface="Courier New"/>
                <a:cs typeface="Courier New"/>
              </a:rPr>
              <a:t>town.org</a:t>
            </a:r>
            <a:r>
              <a:rPr lang="en-US" sz="900" b="1" dirty="0" smtClean="0">
                <a:latin typeface="Courier New"/>
                <a:cs typeface="Courier New"/>
              </a:rPr>
              <a:t>|  |     ,-------.     | +----+---+PSAP  |    |</a:t>
            </a:r>
          </a:p>
          <a:p>
            <a:pPr>
              <a:buNone/>
            </a:pPr>
            <a:r>
              <a:rPr lang="en-US" sz="900" b="1" dirty="0" smtClean="0">
                <a:latin typeface="Courier New"/>
                <a:cs typeface="Courier New"/>
              </a:rPr>
              <a:t>     |               |  |   ,'         `.   |      |   +------+    |</a:t>
            </a:r>
          </a:p>
          <a:p>
            <a:pPr>
              <a:buNone/>
            </a:pPr>
            <a:r>
              <a:rPr lang="en-US" sz="900" b="1" dirty="0" smtClean="0">
                <a:latin typeface="Courier New"/>
                <a:cs typeface="Courier New"/>
              </a:rPr>
              <a:t>     |   +------+    |  |  /  Emergency  \  |      |               |</a:t>
            </a:r>
          </a:p>
          <a:p>
            <a:pPr>
              <a:buNone/>
            </a:pPr>
            <a:r>
              <a:rPr lang="en-US" sz="900" b="1" dirty="0" smtClean="0">
                <a:latin typeface="Courier New"/>
                <a:cs typeface="Courier New"/>
              </a:rPr>
              <a:t>     |   |PSAP  +----+--+ |   Services    | |      |               ,</a:t>
            </a:r>
          </a:p>
          <a:p>
            <a:pPr>
              <a:buNone/>
            </a:pPr>
            <a:r>
              <a:rPr lang="en-US" sz="900" b="1" dirty="0" smtClean="0">
                <a:latin typeface="Courier New"/>
                <a:cs typeface="Courier New"/>
              </a:rPr>
              <a:t>     |   +------+    |    |   Network     | |      `~~~~~~~~~~~~~~~</a:t>
            </a:r>
          </a:p>
          <a:p>
            <a:pPr>
              <a:buNone/>
            </a:pPr>
            <a:r>
              <a:rPr lang="en-US" sz="900" b="1" dirty="0" smtClean="0">
                <a:latin typeface="Courier New"/>
                <a:cs typeface="Courier New"/>
              </a:rPr>
              <a:t>     |               |    |medic-</a:t>
            </a:r>
            <a:r>
              <a:rPr lang="en-US" sz="900" b="1" dirty="0" err="1" smtClean="0">
                <a:latin typeface="Courier New"/>
                <a:cs typeface="Courier New"/>
              </a:rPr>
              <a:t>town.org</a:t>
            </a:r>
            <a:r>
              <a:rPr lang="en-US" sz="900" b="1" dirty="0" smtClean="0">
                <a:latin typeface="Courier New"/>
                <a:cs typeface="Courier New"/>
              </a:rPr>
              <a:t> | |</a:t>
            </a:r>
          </a:p>
          <a:p>
            <a:pPr>
              <a:buNone/>
            </a:pPr>
            <a:r>
              <a:rPr lang="en-US" sz="900" b="1" dirty="0" smtClean="0">
                <a:latin typeface="Courier New"/>
                <a:cs typeface="Courier New"/>
              </a:rPr>
              <a:t>     |               ,    |               | |</a:t>
            </a:r>
          </a:p>
          <a:p>
            <a:pPr>
              <a:buNone/>
            </a:pPr>
            <a:r>
              <a:rPr lang="en-US" sz="900" b="1" dirty="0" smtClean="0">
                <a:latin typeface="Courier New"/>
                <a:cs typeface="Courier New"/>
              </a:rPr>
              <a:t>     `~~~~~~~~~~~~~~~     |   +------+    | |</a:t>
            </a:r>
          </a:p>
          <a:p>
            <a:pPr>
              <a:buNone/>
            </a:pPr>
            <a:r>
              <a:rPr lang="en-US" sz="900" b="1" dirty="0" smtClean="0">
                <a:latin typeface="Courier New"/>
                <a:cs typeface="Courier New"/>
              </a:rPr>
              <a:t>                          |   |PSAP  +----+ +</a:t>
            </a:r>
          </a:p>
          <a:p>
            <a:pPr>
              <a:buNone/>
            </a:pPr>
            <a:r>
              <a:rPr lang="en-US" sz="900" b="1" dirty="0" smtClean="0">
                <a:latin typeface="Courier New"/>
                <a:cs typeface="Courier New"/>
              </a:rPr>
              <a:t>                          |   +------+    |</a:t>
            </a:r>
          </a:p>
          <a:p>
            <a:pPr>
              <a:buNone/>
            </a:pPr>
            <a:r>
              <a:rPr lang="en-US" sz="900" b="1" dirty="0" smtClean="0">
                <a:latin typeface="Courier New"/>
                <a:cs typeface="Courier New"/>
              </a:rPr>
              <a:t>                          |               |</a:t>
            </a:r>
          </a:p>
          <a:p>
            <a:pPr>
              <a:buNone/>
            </a:pPr>
            <a:r>
              <a:rPr lang="en-US" sz="900" b="1" dirty="0" smtClean="0">
                <a:latin typeface="Courier New"/>
                <a:cs typeface="Courier New"/>
              </a:rPr>
              <a:t>                          |               ,</a:t>
            </a:r>
          </a:p>
          <a:p>
            <a:pPr>
              <a:buNone/>
            </a:pPr>
            <a:r>
              <a:rPr lang="en-US" sz="900" b="1" dirty="0" smtClean="0">
                <a:latin typeface="Courier New"/>
                <a:cs typeface="Courier New"/>
              </a:rPr>
              <a:t>                          `~~~~~~~~~~~~~~~</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199470" y="274638"/>
            <a:ext cx="3487329" cy="1143000"/>
          </a:xfrm>
        </p:spPr>
        <p:txBody>
          <a:bodyPr>
            <a:normAutofit fontScale="90000"/>
          </a:bodyPr>
          <a:lstStyle/>
          <a:p>
            <a:pPr algn="r"/>
            <a:r>
              <a:rPr lang="en-US" b="1" dirty="0" smtClean="0"/>
              <a:t>PSTN</a:t>
            </a:r>
            <a:br>
              <a:rPr lang="en-US" b="1" dirty="0" smtClean="0"/>
            </a:br>
            <a:r>
              <a:rPr lang="en-US" b="1" dirty="0" smtClean="0"/>
              <a:t>Interworking</a:t>
            </a:r>
            <a:endParaRPr lang="en-US" b="1" dirty="0"/>
          </a:p>
        </p:txBody>
      </p:sp>
      <p:sp>
        <p:nvSpPr>
          <p:cNvPr id="3" name="Content Placeholder 2"/>
          <p:cNvSpPr>
            <a:spLocks noGrp="1"/>
          </p:cNvSpPr>
          <p:nvPr>
            <p:ph idx="1"/>
          </p:nvPr>
        </p:nvSpPr>
        <p:spPr>
          <a:xfrm>
            <a:off x="0" y="0"/>
            <a:ext cx="8229600" cy="4525963"/>
          </a:xfrm>
        </p:spPr>
        <p:txBody>
          <a:bodyPr>
            <a:noAutofit/>
          </a:bodyPr>
          <a:lstStyle/>
          <a:p>
            <a:pPr>
              <a:buNone/>
            </a:pPr>
            <a:r>
              <a:rPr lang="en-US" sz="1400" b="1" dirty="0" smtClean="0">
                <a:latin typeface="Courier New"/>
                <a:cs typeface="Courier New"/>
              </a:rPr>
              <a:t>     +-----------+</a:t>
            </a:r>
          </a:p>
          <a:p>
            <a:pPr>
              <a:buNone/>
            </a:pPr>
            <a:r>
              <a:rPr lang="en-US" sz="1400" b="1" dirty="0" smtClean="0">
                <a:latin typeface="Courier New"/>
                <a:cs typeface="Courier New"/>
              </a:rPr>
              <a:t>     | PSTN      |-------------+</a:t>
            </a:r>
          </a:p>
          <a:p>
            <a:pPr>
              <a:buNone/>
            </a:pPr>
            <a:r>
              <a:rPr lang="en-US" sz="1400" b="1" dirty="0" smtClean="0">
                <a:latin typeface="Courier New"/>
                <a:cs typeface="Courier New"/>
              </a:rPr>
              <a:t>     | </a:t>
            </a:r>
            <a:r>
              <a:rPr lang="en-US" sz="1400" b="1" dirty="0" err="1" smtClean="0">
                <a:latin typeface="Courier New"/>
                <a:cs typeface="Courier New"/>
              </a:rPr>
              <a:t>Calltaker</a:t>
            </a:r>
            <a:r>
              <a:rPr lang="en-US" sz="1400" b="1" dirty="0" smtClean="0">
                <a:latin typeface="Courier New"/>
                <a:cs typeface="Courier New"/>
              </a:rPr>
              <a:t> |             |</a:t>
            </a:r>
          </a:p>
          <a:p>
            <a:pPr>
              <a:buNone/>
            </a:pPr>
            <a:r>
              <a:rPr lang="en-US" sz="1400" b="1" dirty="0" smtClean="0">
                <a:latin typeface="Courier New"/>
                <a:cs typeface="Courier New"/>
              </a:rPr>
              <a:t>     | Bob       |&lt;--------+   |</a:t>
            </a:r>
          </a:p>
          <a:p>
            <a:pPr>
              <a:buNone/>
            </a:pPr>
            <a:r>
              <a:rPr lang="en-US" sz="1400" b="1" dirty="0" smtClean="0">
                <a:latin typeface="Courier New"/>
                <a:cs typeface="Courier New"/>
              </a:rPr>
              <a:t>     +-----------+         |   </a:t>
            </a:r>
            <a:r>
              <a:rPr lang="en-US" sz="1400" b="1" dirty="0" err="1" smtClean="0">
                <a:latin typeface="Courier New"/>
                <a:cs typeface="Courier New"/>
              </a:rPr>
              <a:t>v</a:t>
            </a:r>
            <a:endParaRPr lang="en-US" sz="1400" b="1" dirty="0" smtClean="0">
              <a:latin typeface="Courier New"/>
              <a:cs typeface="Courier New"/>
            </a:endParaRPr>
          </a:p>
          <a:p>
            <a:pPr>
              <a:buNone/>
            </a:pPr>
            <a:r>
              <a:rPr lang="en-US" sz="1400" b="1" dirty="0" smtClean="0">
                <a:latin typeface="Courier New"/>
                <a:cs typeface="Courier New"/>
              </a:rPr>
              <a:t>                -------------------</a:t>
            </a:r>
          </a:p>
          <a:p>
            <a:pPr>
              <a:buNone/>
            </a:pPr>
            <a:r>
              <a:rPr lang="en-US" sz="1400" b="1" dirty="0" smtClean="0">
                <a:latin typeface="Courier New"/>
                <a:cs typeface="Courier New"/>
              </a:rPr>
              <a:t>            ////                   \\\\      +------------+</a:t>
            </a:r>
          </a:p>
          <a:p>
            <a:pPr>
              <a:buNone/>
            </a:pPr>
            <a:r>
              <a:rPr lang="en-US" sz="1400" b="1" dirty="0" smtClean="0">
                <a:latin typeface="Courier New"/>
                <a:cs typeface="Courier New"/>
              </a:rPr>
              <a:t>           |                           |     |PSTN / VoIP |</a:t>
            </a:r>
          </a:p>
          <a:p>
            <a:pPr>
              <a:buNone/>
            </a:pPr>
            <a:r>
              <a:rPr lang="en-US" sz="1400" b="1" dirty="0" smtClean="0">
                <a:latin typeface="Courier New"/>
                <a:cs typeface="Courier New"/>
              </a:rPr>
              <a:t>           |             PSTN          |----&gt;|Gateway     |</a:t>
            </a:r>
          </a:p>
          <a:p>
            <a:pPr>
              <a:buNone/>
            </a:pPr>
            <a:r>
              <a:rPr lang="en-US" sz="1400" b="1" dirty="0" smtClean="0">
                <a:latin typeface="Courier New"/>
                <a:cs typeface="Courier New"/>
              </a:rPr>
              <a:t>            \\\\                   ////      |            |</a:t>
            </a:r>
          </a:p>
          <a:p>
            <a:pPr>
              <a:buNone/>
            </a:pPr>
            <a:r>
              <a:rPr lang="en-US" sz="1400" b="1" dirty="0" smtClean="0">
                <a:latin typeface="Courier New"/>
                <a:cs typeface="Courier New"/>
              </a:rPr>
              <a:t>                -------------------          +----+-------+</a:t>
            </a:r>
          </a:p>
          <a:p>
            <a:pPr>
              <a:buNone/>
            </a:pPr>
            <a:r>
              <a:rPr lang="en-US" sz="1400" b="1" dirty="0" smtClean="0">
                <a:latin typeface="Courier New"/>
                <a:cs typeface="Courier New"/>
              </a:rPr>
              <a:t>                           ^                      |</a:t>
            </a:r>
          </a:p>
          <a:p>
            <a:pPr>
              <a:buNone/>
            </a:pPr>
            <a:r>
              <a:rPr lang="en-US" sz="1400" b="1" dirty="0" smtClean="0">
                <a:latin typeface="Courier New"/>
                <a:cs typeface="Courier New"/>
              </a:rPr>
              <a:t>                           |                      |</a:t>
            </a:r>
          </a:p>
          <a:p>
            <a:pPr>
              <a:buNone/>
            </a:pPr>
            <a:r>
              <a:rPr lang="en-US" sz="1400" b="1" dirty="0" smtClean="0">
                <a:latin typeface="Courier New"/>
                <a:cs typeface="Courier New"/>
              </a:rPr>
              <a:t>                     +-------------+              |  +--------+</a:t>
            </a:r>
          </a:p>
          <a:p>
            <a:pPr>
              <a:buNone/>
            </a:pPr>
            <a:r>
              <a:rPr lang="en-US" sz="1400" b="1" dirty="0" smtClean="0">
                <a:latin typeface="Courier New"/>
                <a:cs typeface="Courier New"/>
              </a:rPr>
              <a:t>                     |             |              |  |VoIP    |</a:t>
            </a:r>
          </a:p>
          <a:p>
            <a:pPr>
              <a:buNone/>
            </a:pPr>
            <a:r>
              <a:rPr lang="en-US" sz="1400" b="1" dirty="0" smtClean="0">
                <a:latin typeface="Courier New"/>
                <a:cs typeface="Courier New"/>
              </a:rPr>
              <a:t>                     | PSTN / VoIP |              +-&gt;|Service |</a:t>
            </a:r>
          </a:p>
          <a:p>
            <a:pPr>
              <a:buNone/>
            </a:pPr>
            <a:r>
              <a:rPr lang="en-US" sz="1400" b="1" dirty="0" smtClean="0">
                <a:latin typeface="Courier New"/>
                <a:cs typeface="Courier New"/>
              </a:rPr>
              <a:t>                     | Gateway     |                 |Provider|</a:t>
            </a:r>
          </a:p>
          <a:p>
            <a:pPr>
              <a:buNone/>
            </a:pPr>
            <a:r>
              <a:rPr lang="en-US" sz="1400" b="1" dirty="0" smtClean="0">
                <a:latin typeface="Courier New"/>
                <a:cs typeface="Courier New"/>
              </a:rPr>
              <a:t>                     |             |&lt;------Invite----|   Y    |</a:t>
            </a:r>
          </a:p>
          <a:p>
            <a:pPr>
              <a:buNone/>
            </a:pPr>
            <a:r>
              <a:rPr lang="en-US" sz="1400" b="1" dirty="0" smtClean="0">
                <a:latin typeface="Courier New"/>
                <a:cs typeface="Courier New"/>
              </a:rPr>
              <a:t>                     +-------------+                 +--------+</a:t>
            </a:r>
          </a:p>
          <a:p>
            <a:pPr>
              <a:buNone/>
            </a:pPr>
            <a:r>
              <a:rPr lang="en-US" sz="1400" b="1" dirty="0" smtClean="0">
                <a:latin typeface="Courier New"/>
                <a:cs typeface="Courier New"/>
              </a:rPr>
              <a:t>                                                      |     ^</a:t>
            </a:r>
          </a:p>
          <a:p>
            <a:pPr>
              <a:buNone/>
            </a:pPr>
            <a:r>
              <a:rPr lang="en-US" sz="1400" b="1" dirty="0" smtClean="0">
                <a:latin typeface="Courier New"/>
                <a:cs typeface="Courier New"/>
              </a:rPr>
              <a:t>                                                   Invite Invite</a:t>
            </a:r>
          </a:p>
          <a:p>
            <a:pPr>
              <a:buNone/>
            </a:pPr>
            <a:r>
              <a:rPr lang="en-US" sz="1400" b="1" dirty="0" smtClean="0">
                <a:latin typeface="Courier New"/>
                <a:cs typeface="Courier New"/>
              </a:rPr>
              <a:t>                                                      V     |</a:t>
            </a:r>
          </a:p>
          <a:p>
            <a:pPr>
              <a:buNone/>
            </a:pPr>
            <a:r>
              <a:rPr lang="en-US" sz="1400" b="1" dirty="0" smtClean="0">
                <a:latin typeface="Courier New"/>
                <a:cs typeface="Courier New"/>
              </a:rPr>
              <a:t>                                                     +-------+</a:t>
            </a:r>
          </a:p>
          <a:p>
            <a:pPr>
              <a:buNone/>
            </a:pPr>
            <a:r>
              <a:rPr lang="en-US" sz="1400" b="1" dirty="0" smtClean="0">
                <a:latin typeface="Courier New"/>
                <a:cs typeface="Courier New"/>
              </a:rPr>
              <a:t>                                                     | SIP   |</a:t>
            </a:r>
          </a:p>
          <a:p>
            <a:pPr>
              <a:buNone/>
            </a:pPr>
            <a:r>
              <a:rPr lang="en-US" sz="1400" b="1" dirty="0" smtClean="0">
                <a:latin typeface="Courier New"/>
                <a:cs typeface="Courier New"/>
              </a:rPr>
              <a:t>                                                     | UA    |</a:t>
            </a:r>
          </a:p>
          <a:p>
            <a:pPr>
              <a:buNone/>
            </a:pPr>
            <a:r>
              <a:rPr lang="en-US" sz="1400" b="1" dirty="0" smtClean="0">
                <a:latin typeface="Courier New"/>
                <a:cs typeface="Courier New"/>
              </a:rPr>
              <a:t>                                                     | Alice |</a:t>
            </a:r>
          </a:p>
          <a:p>
            <a:pPr>
              <a:buNone/>
            </a:pPr>
            <a:r>
              <a:rPr lang="en-US" sz="1400" b="1" dirty="0" smtClean="0">
                <a:latin typeface="Courier New"/>
                <a:cs typeface="Courier New"/>
              </a:rPr>
              <a:t>                                                     +-------+</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199470" y="274638"/>
            <a:ext cx="3487329" cy="1143000"/>
          </a:xfrm>
        </p:spPr>
        <p:txBody>
          <a:bodyPr>
            <a:normAutofit fontScale="90000"/>
          </a:bodyPr>
          <a:lstStyle/>
          <a:p>
            <a:pPr algn="r"/>
            <a:r>
              <a:rPr lang="en-US" b="1" dirty="0" smtClean="0"/>
              <a:t>Network-based Service URN Resolution</a:t>
            </a:r>
            <a:endParaRPr lang="en-US" b="1" dirty="0"/>
          </a:p>
        </p:txBody>
      </p:sp>
      <p:sp>
        <p:nvSpPr>
          <p:cNvPr id="3" name="Content Placeholder 2"/>
          <p:cNvSpPr>
            <a:spLocks noGrp="1"/>
          </p:cNvSpPr>
          <p:nvPr>
            <p:ph idx="1"/>
          </p:nvPr>
        </p:nvSpPr>
        <p:spPr>
          <a:xfrm>
            <a:off x="0" y="0"/>
            <a:ext cx="8229600" cy="4525963"/>
          </a:xfrm>
        </p:spPr>
        <p:txBody>
          <a:bodyPr>
            <a:noAutofit/>
          </a:bodyPr>
          <a:lstStyle/>
          <a:p>
            <a:pPr>
              <a:buNone/>
            </a:pPr>
            <a:r>
              <a:rPr lang="en-US" sz="1200" b="1" dirty="0" smtClean="0">
                <a:latin typeface="Courier New"/>
                <a:cs typeface="Courier New"/>
              </a:rPr>
              <a:t>        ,-------.</a:t>
            </a:r>
          </a:p>
          <a:p>
            <a:pPr>
              <a:buNone/>
            </a:pPr>
            <a:r>
              <a:rPr lang="en-US" sz="1200" b="1" dirty="0" smtClean="0">
                <a:latin typeface="Courier New"/>
                <a:cs typeface="Courier New"/>
              </a:rPr>
              <a:t>      ,'         `.</a:t>
            </a:r>
          </a:p>
          <a:p>
            <a:pPr>
              <a:buNone/>
            </a:pPr>
            <a:r>
              <a:rPr lang="en-US" sz="1200" b="1" dirty="0" smtClean="0">
                <a:latin typeface="Courier New"/>
                <a:cs typeface="Courier New"/>
              </a:rPr>
              <a:t>     /  Emergency  \</a:t>
            </a:r>
          </a:p>
          <a:p>
            <a:pPr>
              <a:buNone/>
            </a:pPr>
            <a:r>
              <a:rPr lang="en-US" sz="1200" b="1" dirty="0" smtClean="0">
                <a:latin typeface="Courier New"/>
                <a:cs typeface="Courier New"/>
              </a:rPr>
              <a:t>    |   Services    |</a:t>
            </a:r>
          </a:p>
          <a:p>
            <a:pPr>
              <a:buNone/>
            </a:pPr>
            <a:r>
              <a:rPr lang="en-US" sz="1200" b="1" dirty="0" smtClean="0">
                <a:latin typeface="Courier New"/>
                <a:cs typeface="Courier New"/>
              </a:rPr>
              <a:t>    |   Network     |</a:t>
            </a:r>
          </a:p>
          <a:p>
            <a:pPr>
              <a:buNone/>
            </a:pPr>
            <a:r>
              <a:rPr lang="en-US" sz="1200" b="1" dirty="0" smtClean="0">
                <a:latin typeface="Courier New"/>
                <a:cs typeface="Courier New"/>
              </a:rPr>
              <a:t>    |police-</a:t>
            </a:r>
            <a:r>
              <a:rPr lang="en-US" sz="1200" b="1" dirty="0" err="1" smtClean="0">
                <a:latin typeface="Courier New"/>
                <a:cs typeface="Courier New"/>
              </a:rPr>
              <a:t>town.org</a:t>
            </a:r>
            <a:r>
              <a:rPr lang="en-US" sz="1200" b="1" dirty="0" smtClean="0">
                <a:latin typeface="Courier New"/>
                <a:cs typeface="Courier New"/>
              </a:rPr>
              <a:t>|</a:t>
            </a:r>
          </a:p>
          <a:p>
            <a:pPr>
              <a:buNone/>
            </a:pPr>
            <a:r>
              <a:rPr lang="en-US" sz="1200" b="1" dirty="0" smtClean="0">
                <a:latin typeface="Courier New"/>
                <a:cs typeface="Courier New"/>
              </a:rPr>
              <a:t>    |               |</a:t>
            </a:r>
          </a:p>
          <a:p>
            <a:pPr>
              <a:buNone/>
            </a:pPr>
            <a:r>
              <a:rPr lang="en-US" sz="1200" b="1" dirty="0" smtClean="0">
                <a:latin typeface="Courier New"/>
                <a:cs typeface="Courier New"/>
              </a:rPr>
              <a:t>    |   +------+    |    Invite to </a:t>
            </a:r>
            <a:r>
              <a:rPr lang="en-US" sz="1200" b="1" dirty="0" err="1" smtClean="0">
                <a:latin typeface="Courier New"/>
                <a:cs typeface="Courier New"/>
              </a:rPr>
              <a:t>police.example.com</a:t>
            </a:r>
            <a:endParaRPr lang="en-US" sz="1200" b="1" dirty="0" smtClean="0">
              <a:latin typeface="Courier New"/>
              <a:cs typeface="Courier New"/>
            </a:endParaRPr>
          </a:p>
          <a:p>
            <a:pPr>
              <a:buNone/>
            </a:pPr>
            <a:r>
              <a:rPr lang="en-US" sz="1200" b="1" dirty="0" smtClean="0">
                <a:latin typeface="Courier New"/>
                <a:cs typeface="Courier New"/>
              </a:rPr>
              <a:t>    |   |PSAP  +&lt;---+------------------------+</a:t>
            </a:r>
          </a:p>
          <a:p>
            <a:pPr>
              <a:buNone/>
            </a:pPr>
            <a:r>
              <a:rPr lang="en-US" sz="1200" b="1" dirty="0" smtClean="0">
                <a:latin typeface="Courier New"/>
                <a:cs typeface="Courier New"/>
              </a:rPr>
              <a:t>    |   |      +----+------------------+     ^</a:t>
            </a:r>
          </a:p>
          <a:p>
            <a:pPr>
              <a:buNone/>
            </a:pPr>
            <a:r>
              <a:rPr lang="en-US" sz="1200" b="1" dirty="0" smtClean="0">
                <a:latin typeface="Courier New"/>
                <a:cs typeface="Courier New"/>
              </a:rPr>
              <a:t>    |   +------+    |Invite from       |     |</a:t>
            </a:r>
          </a:p>
          <a:p>
            <a:pPr>
              <a:buNone/>
            </a:pPr>
            <a:r>
              <a:rPr lang="en-US" sz="1200" b="1" dirty="0" smtClean="0">
                <a:latin typeface="Courier New"/>
                <a:cs typeface="Courier New"/>
              </a:rPr>
              <a:t>    |               ,</a:t>
            </a:r>
            <a:r>
              <a:rPr lang="en-US" sz="1200" b="1" dirty="0" err="1" smtClean="0">
                <a:latin typeface="Courier New"/>
                <a:cs typeface="Courier New"/>
              </a:rPr>
              <a:t>police.example.com</a:t>
            </a:r>
            <a:r>
              <a:rPr lang="en-US" sz="1200" b="1" dirty="0" smtClean="0">
                <a:latin typeface="Courier New"/>
                <a:cs typeface="Courier New"/>
              </a:rPr>
              <a:t>|     |</a:t>
            </a:r>
          </a:p>
          <a:p>
            <a:pPr>
              <a:buNone/>
            </a:pPr>
            <a:r>
              <a:rPr lang="en-US" sz="1200" b="1" dirty="0" smtClean="0">
                <a:latin typeface="Courier New"/>
                <a:cs typeface="Courier New"/>
              </a:rPr>
              <a:t>    `~~~~~~~~~~~~~~~                   </a:t>
            </a:r>
            <a:r>
              <a:rPr lang="en-US" sz="1200" b="1" dirty="0" err="1" smtClean="0">
                <a:latin typeface="Courier New"/>
                <a:cs typeface="Courier New"/>
              </a:rPr>
              <a:t>v</a:t>
            </a:r>
            <a:r>
              <a:rPr lang="en-US" sz="1200" b="1" dirty="0" smtClean="0">
                <a:latin typeface="Courier New"/>
                <a:cs typeface="Courier New"/>
              </a:rPr>
              <a:t>     |</a:t>
            </a:r>
          </a:p>
          <a:p>
            <a:pPr>
              <a:buNone/>
            </a:pPr>
            <a:r>
              <a:rPr lang="en-US" sz="1200" b="1" dirty="0" smtClean="0">
                <a:latin typeface="Courier New"/>
                <a:cs typeface="Courier New"/>
              </a:rPr>
              <a:t>    +--------+                        ++-----+-+</a:t>
            </a:r>
          </a:p>
          <a:p>
            <a:pPr>
              <a:buNone/>
            </a:pPr>
            <a:r>
              <a:rPr lang="en-US" sz="1200" b="1" dirty="0" smtClean="0">
                <a:latin typeface="Courier New"/>
                <a:cs typeface="Courier New"/>
              </a:rPr>
              <a:t>    |        |            query       |VoIP    |</a:t>
            </a:r>
          </a:p>
          <a:p>
            <a:pPr>
              <a:buNone/>
            </a:pPr>
            <a:r>
              <a:rPr lang="en-US" sz="1200" b="1" dirty="0" smtClean="0">
                <a:latin typeface="Courier New"/>
                <a:cs typeface="Courier New"/>
              </a:rPr>
              <a:t>    | </a:t>
            </a:r>
            <a:r>
              <a:rPr lang="en-US" sz="1200" b="1" dirty="0" err="1" smtClean="0">
                <a:latin typeface="Courier New"/>
                <a:cs typeface="Courier New"/>
              </a:rPr>
              <a:t>LoST</a:t>
            </a:r>
            <a:r>
              <a:rPr lang="en-US" sz="1200" b="1" dirty="0" smtClean="0">
                <a:latin typeface="Courier New"/>
                <a:cs typeface="Courier New"/>
              </a:rPr>
              <a:t>   |&lt;-----------------------|Service |</a:t>
            </a:r>
          </a:p>
          <a:p>
            <a:pPr>
              <a:buNone/>
            </a:pPr>
            <a:r>
              <a:rPr lang="en-US" sz="1200" b="1" dirty="0" smtClean="0">
                <a:latin typeface="Courier New"/>
                <a:cs typeface="Courier New"/>
              </a:rPr>
              <a:t>    | Server |   </a:t>
            </a:r>
            <a:r>
              <a:rPr lang="en-US" sz="1200" b="1" dirty="0" err="1" smtClean="0">
                <a:latin typeface="Courier New"/>
                <a:cs typeface="Courier New"/>
              </a:rPr>
              <a:t>police.example.com</a:t>
            </a:r>
            <a:r>
              <a:rPr lang="en-US" sz="1200" b="1" dirty="0" smtClean="0">
                <a:latin typeface="Courier New"/>
                <a:cs typeface="Courier New"/>
              </a:rPr>
              <a:t>   |Provider|</a:t>
            </a:r>
          </a:p>
          <a:p>
            <a:pPr>
              <a:buNone/>
            </a:pPr>
            <a:r>
              <a:rPr lang="en-US" sz="1200" b="1" dirty="0" smtClean="0">
                <a:latin typeface="Courier New"/>
                <a:cs typeface="Courier New"/>
              </a:rPr>
              <a:t>    |        |-----------------------&gt;|        |</a:t>
            </a:r>
          </a:p>
          <a:p>
            <a:pPr>
              <a:buNone/>
            </a:pPr>
            <a:r>
              <a:rPr lang="en-US" sz="1200" b="1" dirty="0" smtClean="0">
                <a:latin typeface="Courier New"/>
                <a:cs typeface="Courier New"/>
              </a:rPr>
              <a:t>    +--------+                        +--------+</a:t>
            </a:r>
          </a:p>
          <a:p>
            <a:pPr>
              <a:buNone/>
            </a:pPr>
            <a:r>
              <a:rPr lang="en-US" sz="1200" b="1" dirty="0" smtClean="0">
                <a:latin typeface="Courier New"/>
                <a:cs typeface="Courier New"/>
              </a:rPr>
              <a:t>                                       |     ^</a:t>
            </a:r>
          </a:p>
          <a:p>
            <a:pPr>
              <a:buNone/>
            </a:pPr>
            <a:r>
              <a:rPr lang="en-US" sz="1200" b="1" dirty="0" smtClean="0">
                <a:latin typeface="Courier New"/>
                <a:cs typeface="Courier New"/>
              </a:rPr>
              <a:t>                                 Invite|     | Invite</a:t>
            </a:r>
          </a:p>
          <a:p>
            <a:pPr>
              <a:buNone/>
            </a:pPr>
            <a:r>
              <a:rPr lang="en-US" sz="1200" b="1" dirty="0" smtClean="0">
                <a:latin typeface="Courier New"/>
                <a:cs typeface="Courier New"/>
              </a:rPr>
              <a:t>                                   from|     | to</a:t>
            </a:r>
          </a:p>
          <a:p>
            <a:pPr>
              <a:buNone/>
            </a:pPr>
            <a:r>
              <a:rPr lang="en-US" sz="1200" b="1" dirty="0" smtClean="0">
                <a:latin typeface="Courier New"/>
                <a:cs typeface="Courier New"/>
              </a:rPr>
              <a:t>                     </a:t>
            </a:r>
            <a:r>
              <a:rPr lang="en-US" sz="1200" b="1" dirty="0" err="1" smtClean="0">
                <a:latin typeface="Courier New"/>
                <a:cs typeface="Courier New"/>
              </a:rPr>
              <a:t>police.example.com</a:t>
            </a:r>
            <a:r>
              <a:rPr lang="en-US" sz="1200" b="1" dirty="0" smtClean="0">
                <a:latin typeface="Courier New"/>
                <a:cs typeface="Courier New"/>
              </a:rPr>
              <a:t>|     | </a:t>
            </a:r>
            <a:r>
              <a:rPr lang="en-US" sz="1200" b="1" dirty="0" err="1" smtClean="0">
                <a:latin typeface="Courier New"/>
                <a:cs typeface="Courier New"/>
              </a:rPr>
              <a:t>urn:service:sos</a:t>
            </a:r>
            <a:endParaRPr lang="en-US" sz="1200" b="1" dirty="0" smtClean="0">
              <a:latin typeface="Courier New"/>
              <a:cs typeface="Courier New"/>
            </a:endParaRPr>
          </a:p>
          <a:p>
            <a:pPr>
              <a:buNone/>
            </a:pPr>
            <a:r>
              <a:rPr lang="en-US" sz="1200" b="1" dirty="0" smtClean="0">
                <a:latin typeface="Courier New"/>
                <a:cs typeface="Courier New"/>
              </a:rPr>
              <a:t>                                       V     |</a:t>
            </a:r>
          </a:p>
          <a:p>
            <a:pPr>
              <a:buNone/>
            </a:pPr>
            <a:r>
              <a:rPr lang="en-US" sz="1200" b="1" dirty="0" smtClean="0">
                <a:latin typeface="Courier New"/>
                <a:cs typeface="Courier New"/>
              </a:rPr>
              <a:t>                                      +-------+</a:t>
            </a:r>
          </a:p>
          <a:p>
            <a:pPr>
              <a:buNone/>
            </a:pPr>
            <a:r>
              <a:rPr lang="en-US" sz="1200" b="1" dirty="0" smtClean="0">
                <a:latin typeface="Courier New"/>
                <a:cs typeface="Courier New"/>
              </a:rPr>
              <a:t>                                      | SIP   |</a:t>
            </a:r>
          </a:p>
          <a:p>
            <a:pPr>
              <a:buNone/>
            </a:pPr>
            <a:r>
              <a:rPr lang="en-US" sz="1200" b="1" dirty="0" smtClean="0">
                <a:latin typeface="Courier New"/>
                <a:cs typeface="Courier New"/>
              </a:rPr>
              <a:t>                                      | UA    |</a:t>
            </a:r>
          </a:p>
          <a:p>
            <a:pPr>
              <a:buNone/>
            </a:pPr>
            <a:r>
              <a:rPr lang="en-US" sz="1200" b="1" dirty="0" smtClean="0">
                <a:latin typeface="Courier New"/>
                <a:cs typeface="Courier New"/>
              </a:rPr>
              <a:t>                                      | Alice |</a:t>
            </a:r>
          </a:p>
          <a:p>
            <a:pPr>
              <a:buNone/>
            </a:pPr>
            <a:r>
              <a:rPr lang="en-US" sz="1200" b="1" dirty="0" smtClean="0">
                <a:latin typeface="Courier New"/>
                <a:cs typeface="Courier New"/>
              </a:rPr>
              <a:t>                                      +-------+</a:t>
            </a:r>
            <a:endParaRPr lang="en-US" sz="1200" b="1" dirty="0">
              <a:latin typeface="Courier New"/>
              <a:cs typeface="Courier New"/>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TotalTime>
  <Words>1974</Words>
  <Application>Microsoft Macintosh PowerPoint</Application>
  <PresentationFormat>On-screen Show (4:3)</PresentationFormat>
  <Paragraphs>168</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Office Theme</vt:lpstr>
      <vt:lpstr>PSAP Callback draft-ietf-ecrit-psap-callback</vt:lpstr>
      <vt:lpstr>Phone BCP Status</vt:lpstr>
      <vt:lpstr>Phone BCP says …</vt:lpstr>
      <vt:lpstr>Usage Scenario</vt:lpstr>
      <vt:lpstr> Routing Asymmetry</vt:lpstr>
      <vt:lpstr>Multi-Stage Resolution</vt:lpstr>
      <vt:lpstr>Call  Forwarding</vt:lpstr>
      <vt:lpstr>PSTN Interworking</vt:lpstr>
      <vt:lpstr>Network-based Service URN Resolution</vt:lpstr>
    </vt:vector>
  </TitlesOfParts>
  <Company>Nokia Siemens Networks - COO RTP IE Internet SDE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PSAP Callback draft-ietf-ecrit-psap-callback</dc:title>
  <dc:creator>Hannes Tschofenig</dc:creator>
  <cp:lastModifiedBy>Hannes Tschofenig</cp:lastModifiedBy>
  <cp:revision>1</cp:revision>
  <dcterms:created xsi:type="dcterms:W3CDTF">2011-07-25T12:36:26Z</dcterms:created>
  <dcterms:modified xsi:type="dcterms:W3CDTF">2011-07-25T13:03:50Z</dcterms:modified>
</cp:coreProperties>
</file>