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58" r:id="rId4"/>
    <p:sldId id="259" r:id="rId5"/>
    <p:sldId id="263" r:id="rId6"/>
    <p:sldId id="261" r:id="rId7"/>
    <p:sldId id="262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5C9D2-D3B4-9645-A10E-BEA32BF42070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2A333-1607-7048-9306-0B9ED2508D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ea typeface="굴림" charset="-127"/>
              <a:cs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41DA4-9717-094D-AC5C-D5E7D2CBAEF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emf"/><Relationship Id="rId11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527" y="2130425"/>
            <a:ext cx="8518027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Extensions to the Emergency Services Architecture for dealing with</a:t>
            </a:r>
            <a:br>
              <a:rPr lang="en-US" dirty="0" smtClean="0"/>
            </a:br>
            <a:r>
              <a:rPr lang="en-US" dirty="0" smtClean="0"/>
              <a:t>Unauthenticated and Unauthorized Devices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7527" y="4762500"/>
            <a:ext cx="8518027" cy="1752600"/>
          </a:xfrm>
        </p:spPr>
        <p:txBody>
          <a:bodyPr/>
          <a:lstStyle/>
          <a:p>
            <a:r>
              <a:rPr lang="en-US" dirty="0" smtClean="0"/>
              <a:t> draft-ietf-ecrit-unauthenticated-access-03.txt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draft-ietf-ecrit-unauthenticated-access-02.txt received a number of review comments from Bernard </a:t>
            </a:r>
            <a:r>
              <a:rPr lang="en-US" dirty="0" err="1" smtClean="0"/>
              <a:t>Aboba</a:t>
            </a:r>
            <a:r>
              <a:rPr lang="en-US" dirty="0" smtClean="0"/>
              <a:t>, Martin Thomson, and Marc </a:t>
            </a:r>
            <a:r>
              <a:rPr lang="en-US" dirty="0" err="1" smtClean="0"/>
              <a:t>Linsner</a:t>
            </a:r>
            <a:endParaRPr lang="en-US" dirty="0" smtClean="0"/>
          </a:p>
          <a:p>
            <a:r>
              <a:rPr lang="en-US" dirty="0" smtClean="0"/>
              <a:t>Main issues on the next few slides. </a:t>
            </a:r>
          </a:p>
          <a:p>
            <a:r>
              <a:rPr lang="en-US" dirty="0" smtClean="0"/>
              <a:t> draft-ietf-ecrit-unauthenticated-access-03.txt addresses editorial comments and minor comments.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itle 1"/>
          <p:cNvSpPr>
            <a:spLocks noGrp="1"/>
          </p:cNvSpPr>
          <p:nvPr>
            <p:ph type="title" idx="4294967295"/>
          </p:nvPr>
        </p:nvSpPr>
        <p:spPr>
          <a:xfrm>
            <a:off x="457200" y="92075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Issue #1:  No Access Authentication (NAA)</a:t>
            </a:r>
            <a:endParaRPr lang="en-US" dirty="0"/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3709988" y="1214438"/>
            <a:ext cx="1096962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Start</a:t>
            </a:r>
          </a:p>
        </p:txBody>
      </p:sp>
      <p:cxnSp>
        <p:nvCxnSpPr>
          <p:cNvPr id="9" name="Gerade Verbindung mit Pfeil 8"/>
          <p:cNvCxnSpPr>
            <a:cxnSpLocks noChangeShapeType="1"/>
            <a:stCxn id="7" idx="2"/>
          </p:cNvCxnSpPr>
          <p:nvPr/>
        </p:nvCxnSpPr>
        <p:spPr bwMode="auto">
          <a:xfrm rot="5400000">
            <a:off x="3944938" y="1971675"/>
            <a:ext cx="627062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5338763" y="2555875"/>
            <a:ext cx="2293937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Lower-layer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attach</a:t>
            </a:r>
            <a:endParaRPr lang="de-DE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1489075" y="2555875"/>
            <a:ext cx="1846263" cy="757238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Waiting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ES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call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initiation</a:t>
            </a:r>
            <a:endParaRPr lang="de-DE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3" name="Gewinkelte Verbindung 12"/>
          <p:cNvCxnSpPr>
            <a:cxnSpLocks noChangeShapeType="1"/>
            <a:stCxn id="10" idx="0"/>
            <a:endCxn id="11" idx="0"/>
          </p:cNvCxnSpPr>
          <p:nvPr/>
        </p:nvCxnSpPr>
        <p:spPr bwMode="auto">
          <a:xfrm rot="16200000" flipV="1">
            <a:off x="4448969" y="519906"/>
            <a:ext cx="1588" cy="4073525"/>
          </a:xfrm>
          <a:prstGeom prst="bentConnector3">
            <a:avLst>
              <a:gd name="adj1" fmla="val 14395468"/>
            </a:avLst>
          </a:prstGeom>
          <a:noFill/>
          <a:ln w="25400">
            <a:solidFill>
              <a:schemeClr val="tx1"/>
            </a:solidFill>
            <a:miter lim="800000"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8" name="Gerade Verbindung mit Pfeil 17"/>
          <p:cNvCxnSpPr>
            <a:cxnSpLocks noChangeShapeType="1"/>
            <a:stCxn id="11" idx="2"/>
            <a:endCxn id="20" idx="0"/>
          </p:cNvCxnSpPr>
          <p:nvPr/>
        </p:nvCxnSpPr>
        <p:spPr bwMode="auto">
          <a:xfrm rot="5400000">
            <a:off x="2011363" y="3694113"/>
            <a:ext cx="782637" cy="2063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20" name="Rechteck 19"/>
          <p:cNvSpPr>
            <a:spLocks noChangeArrowheads="1"/>
          </p:cNvSpPr>
          <p:nvPr/>
        </p:nvSpPr>
        <p:spPr bwMode="auto">
          <a:xfrm>
            <a:off x="1606550" y="4095750"/>
            <a:ext cx="1571625" cy="614363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NAA</a:t>
            </a:r>
          </a:p>
        </p:txBody>
      </p:sp>
      <p:cxnSp>
        <p:nvCxnSpPr>
          <p:cNvPr id="21" name="Gerade Verbindung mit Pfeil 20"/>
          <p:cNvCxnSpPr>
            <a:cxnSpLocks noChangeShapeType="1"/>
            <a:endCxn id="164" idx="3"/>
          </p:cNvCxnSpPr>
          <p:nvPr/>
        </p:nvCxnSpPr>
        <p:spPr bwMode="auto">
          <a:xfrm rot="10800000">
            <a:off x="1104106" y="3598863"/>
            <a:ext cx="1308894" cy="4762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2" name="Gerade Verbindung mit Pfeil 41"/>
          <p:cNvCxnSpPr>
            <a:cxnSpLocks noChangeShapeType="1"/>
            <a:endCxn id="46" idx="0"/>
          </p:cNvCxnSpPr>
          <p:nvPr/>
        </p:nvCxnSpPr>
        <p:spPr bwMode="auto">
          <a:xfrm rot="5400000">
            <a:off x="5360988" y="3452813"/>
            <a:ext cx="903287" cy="15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45" name="Rechteck 44"/>
          <p:cNvSpPr>
            <a:spLocks noChangeArrowheads="1"/>
          </p:cNvSpPr>
          <p:nvPr/>
        </p:nvSpPr>
        <p:spPr bwMode="auto">
          <a:xfrm>
            <a:off x="7294563" y="3905250"/>
            <a:ext cx="1327150" cy="496888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NASP</a:t>
            </a:r>
          </a:p>
        </p:txBody>
      </p:sp>
      <p:sp>
        <p:nvSpPr>
          <p:cNvPr id="46" name="Rechteck 45"/>
          <p:cNvSpPr>
            <a:spLocks noChangeArrowheads="1"/>
          </p:cNvSpPr>
          <p:nvPr/>
        </p:nvSpPr>
        <p:spPr bwMode="auto">
          <a:xfrm>
            <a:off x="5019675" y="3905250"/>
            <a:ext cx="1585913" cy="496888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PhoneBCP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cxnSp>
        <p:nvCxnSpPr>
          <p:cNvPr id="49" name="Gewinkelte Verbindung 48"/>
          <p:cNvCxnSpPr>
            <a:cxnSpLocks noChangeShapeType="1"/>
            <a:endCxn id="45" idx="0"/>
          </p:cNvCxnSpPr>
          <p:nvPr/>
        </p:nvCxnSpPr>
        <p:spPr bwMode="auto">
          <a:xfrm>
            <a:off x="5819775" y="3509963"/>
            <a:ext cx="2138363" cy="395287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1" name="Gerade Verbindung mit Pfeil 50"/>
          <p:cNvCxnSpPr>
            <a:cxnSpLocks noChangeShapeType="1"/>
            <a:stCxn id="45" idx="2"/>
            <a:endCxn id="61" idx="0"/>
          </p:cNvCxnSpPr>
          <p:nvPr/>
        </p:nvCxnSpPr>
        <p:spPr bwMode="auto">
          <a:xfrm rot="16200000" flipH="1">
            <a:off x="7321550" y="5038726"/>
            <a:ext cx="12731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53" name="Rechteck 52"/>
          <p:cNvSpPr>
            <a:spLocks noChangeArrowheads="1"/>
          </p:cNvSpPr>
          <p:nvPr/>
        </p:nvSpPr>
        <p:spPr bwMode="auto">
          <a:xfrm>
            <a:off x="5019675" y="5451475"/>
            <a:ext cx="1355725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PhoneBCP</a:t>
            </a:r>
            <a:endParaRPr lang="de-DE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4" name="Rechteck 53"/>
          <p:cNvSpPr>
            <a:spLocks noChangeArrowheads="1"/>
          </p:cNvSpPr>
          <p:nvPr/>
        </p:nvSpPr>
        <p:spPr bwMode="auto">
          <a:xfrm>
            <a:off x="3287713" y="5438775"/>
            <a:ext cx="1096962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ZBP</a:t>
            </a:r>
          </a:p>
        </p:txBody>
      </p:sp>
      <p:cxnSp>
        <p:nvCxnSpPr>
          <p:cNvPr id="55" name="Gerade Verbindung mit Pfeil 54"/>
          <p:cNvCxnSpPr>
            <a:cxnSpLocks noChangeShapeType="1"/>
            <a:stCxn id="46" idx="2"/>
          </p:cNvCxnSpPr>
          <p:nvPr/>
        </p:nvCxnSpPr>
        <p:spPr bwMode="auto">
          <a:xfrm rot="5400000">
            <a:off x="5293519" y="4920457"/>
            <a:ext cx="1036637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7" name="Gewinkelte Verbindung 48"/>
          <p:cNvCxnSpPr>
            <a:cxnSpLocks noChangeShapeType="1"/>
            <a:endCxn id="54" idx="0"/>
          </p:cNvCxnSpPr>
          <p:nvPr/>
        </p:nvCxnSpPr>
        <p:spPr bwMode="auto">
          <a:xfrm rot="10800000" flipV="1">
            <a:off x="3836988" y="4835525"/>
            <a:ext cx="1976437" cy="603250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61" name="Rechteck 60"/>
          <p:cNvSpPr>
            <a:spLocks noChangeArrowheads="1"/>
          </p:cNvSpPr>
          <p:nvPr/>
        </p:nvSpPr>
        <p:spPr bwMode="auto">
          <a:xfrm>
            <a:off x="7683500" y="5675313"/>
            <a:ext cx="549275" cy="444500"/>
          </a:xfrm>
          <a:prstGeom prst="rect">
            <a:avLst/>
          </a:prstGeom>
          <a:solidFill>
            <a:srgbClr val="77933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de-DE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408" name="Textfeld 63"/>
          <p:cNvSpPr txBox="1">
            <a:spLocks noChangeArrowheads="1"/>
          </p:cNvSpPr>
          <p:nvPr/>
        </p:nvSpPr>
        <p:spPr bwMode="auto">
          <a:xfrm>
            <a:off x="4267478" y="1676097"/>
            <a:ext cx="31540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dirty="0" err="1" smtClean="0"/>
              <a:t>Credentials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authentication</a:t>
            </a:r>
            <a:r>
              <a:rPr lang="de-DE" dirty="0" smtClean="0"/>
              <a:t> </a:t>
            </a:r>
            <a:r>
              <a:rPr lang="de-DE" dirty="0" err="1"/>
              <a:t>available</a:t>
            </a:r>
            <a:r>
              <a:rPr lang="de-DE" dirty="0"/>
              <a:t>?</a:t>
            </a:r>
          </a:p>
        </p:txBody>
      </p:sp>
      <p:sp>
        <p:nvSpPr>
          <p:cNvPr id="16409" name="Textfeld 65"/>
          <p:cNvSpPr txBox="1">
            <a:spLocks noChangeArrowheads="1"/>
          </p:cNvSpPr>
          <p:nvPr/>
        </p:nvSpPr>
        <p:spPr bwMode="auto">
          <a:xfrm>
            <a:off x="1860551" y="3725863"/>
            <a:ext cx="560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/>
              <a:t>yes</a:t>
            </a:r>
            <a:endParaRPr lang="de-DE" dirty="0"/>
          </a:p>
        </p:txBody>
      </p:sp>
      <p:sp>
        <p:nvSpPr>
          <p:cNvPr id="16410" name="Textfeld 66"/>
          <p:cNvSpPr txBox="1">
            <a:spLocks noChangeArrowheads="1"/>
          </p:cNvSpPr>
          <p:nvPr/>
        </p:nvSpPr>
        <p:spPr bwMode="auto">
          <a:xfrm>
            <a:off x="4525963" y="2297113"/>
            <a:ext cx="4924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 smtClean="0"/>
              <a:t>yes</a:t>
            </a:r>
            <a:endParaRPr lang="de-DE" dirty="0"/>
          </a:p>
        </p:txBody>
      </p:sp>
      <p:sp>
        <p:nvSpPr>
          <p:cNvPr id="16411" name="Textfeld 67"/>
          <p:cNvSpPr txBox="1">
            <a:spLocks noChangeArrowheads="1"/>
          </p:cNvSpPr>
          <p:nvPr/>
        </p:nvSpPr>
        <p:spPr bwMode="auto">
          <a:xfrm>
            <a:off x="2379016" y="3277167"/>
            <a:ext cx="18653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/>
              <a:t>Emergency</a:t>
            </a:r>
            <a:r>
              <a:rPr lang="de-DE" dirty="0"/>
              <a:t> NW </a:t>
            </a:r>
            <a:br>
              <a:rPr lang="de-DE" dirty="0"/>
            </a:br>
            <a:r>
              <a:rPr lang="de-DE" dirty="0" err="1"/>
              <a:t>attach</a:t>
            </a:r>
            <a:r>
              <a:rPr lang="de-DE" dirty="0"/>
              <a:t> </a:t>
            </a:r>
            <a:r>
              <a:rPr lang="de-DE" dirty="0" err="1"/>
              <a:t>possible</a:t>
            </a:r>
            <a:r>
              <a:rPr lang="de-DE" dirty="0"/>
              <a:t>?</a:t>
            </a:r>
          </a:p>
        </p:txBody>
      </p:sp>
      <p:sp>
        <p:nvSpPr>
          <p:cNvPr id="16412" name="Textfeld 72"/>
          <p:cNvSpPr txBox="1">
            <a:spLocks noChangeArrowheads="1"/>
          </p:cNvSpPr>
          <p:nvPr/>
        </p:nvSpPr>
        <p:spPr bwMode="auto">
          <a:xfrm>
            <a:off x="5251450" y="4895850"/>
            <a:ext cx="560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yes</a:t>
            </a:r>
          </a:p>
        </p:txBody>
      </p:sp>
      <p:sp>
        <p:nvSpPr>
          <p:cNvPr id="16413" name="Textfeld 74"/>
          <p:cNvSpPr txBox="1">
            <a:spLocks noChangeArrowheads="1"/>
          </p:cNvSpPr>
          <p:nvPr/>
        </p:nvSpPr>
        <p:spPr bwMode="auto">
          <a:xfrm>
            <a:off x="1124652" y="3233738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/>
              <a:t>no</a:t>
            </a:r>
          </a:p>
        </p:txBody>
      </p:sp>
      <p:cxnSp>
        <p:nvCxnSpPr>
          <p:cNvPr id="92" name="Gewinkelte Verbindung 91"/>
          <p:cNvCxnSpPr>
            <a:cxnSpLocks noChangeShapeType="1"/>
            <a:stCxn id="20" idx="3"/>
            <a:endCxn id="10" idx="1"/>
          </p:cNvCxnSpPr>
          <p:nvPr/>
        </p:nvCxnSpPr>
        <p:spPr bwMode="auto">
          <a:xfrm flipV="1">
            <a:off x="3178175" y="2778125"/>
            <a:ext cx="2160588" cy="1625600"/>
          </a:xfrm>
          <a:prstGeom prst="bentConnector3">
            <a:avLst>
              <a:gd name="adj1" fmla="val 62097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6415" name="Textfeld 106"/>
          <p:cNvSpPr txBox="1">
            <a:spLocks noChangeArrowheads="1"/>
          </p:cNvSpPr>
          <p:nvPr/>
        </p:nvSpPr>
        <p:spPr bwMode="auto">
          <a:xfrm>
            <a:off x="6002338" y="3128963"/>
            <a:ext cx="1911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ASP configured?</a:t>
            </a:r>
          </a:p>
        </p:txBody>
      </p:sp>
      <p:sp>
        <p:nvSpPr>
          <p:cNvPr id="16416" name="Textfeld 107"/>
          <p:cNvSpPr txBox="1">
            <a:spLocks noChangeArrowheads="1"/>
          </p:cNvSpPr>
          <p:nvPr/>
        </p:nvSpPr>
        <p:spPr bwMode="auto">
          <a:xfrm>
            <a:off x="7396163" y="3533775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no</a:t>
            </a:r>
          </a:p>
        </p:txBody>
      </p:sp>
      <p:sp>
        <p:nvSpPr>
          <p:cNvPr id="16417" name="Textfeld 108"/>
          <p:cNvSpPr txBox="1">
            <a:spLocks noChangeArrowheads="1"/>
          </p:cNvSpPr>
          <p:nvPr/>
        </p:nvSpPr>
        <p:spPr bwMode="auto">
          <a:xfrm>
            <a:off x="5921375" y="3511550"/>
            <a:ext cx="560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yes</a:t>
            </a:r>
          </a:p>
        </p:txBody>
      </p:sp>
      <p:sp>
        <p:nvSpPr>
          <p:cNvPr id="16418" name="Textfeld 133"/>
          <p:cNvSpPr txBox="1">
            <a:spLocks noChangeArrowheads="1"/>
          </p:cNvSpPr>
          <p:nvPr/>
        </p:nvSpPr>
        <p:spPr bwMode="auto">
          <a:xfrm>
            <a:off x="4400420" y="4500563"/>
            <a:ext cx="27639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 smtClean="0"/>
              <a:t>Authorized</a:t>
            </a:r>
            <a:r>
              <a:rPr lang="de-DE" dirty="0" smtClean="0"/>
              <a:t> to </a:t>
            </a:r>
            <a:r>
              <a:rPr lang="de-DE" dirty="0" err="1" smtClean="0"/>
              <a:t>make</a:t>
            </a:r>
            <a:r>
              <a:rPr lang="de-DE" dirty="0" smtClean="0"/>
              <a:t> ES </a:t>
            </a:r>
            <a:r>
              <a:rPr lang="de-DE" dirty="0" err="1" smtClean="0"/>
              <a:t>call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16419" name="Textfeld 158"/>
          <p:cNvSpPr txBox="1">
            <a:spLocks noChangeArrowheads="1"/>
          </p:cNvSpPr>
          <p:nvPr/>
        </p:nvSpPr>
        <p:spPr bwMode="auto">
          <a:xfrm>
            <a:off x="3910013" y="489585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no</a:t>
            </a:r>
          </a:p>
        </p:txBody>
      </p:sp>
      <p:sp>
        <p:nvSpPr>
          <p:cNvPr id="164" name="Rechteck 163"/>
          <p:cNvSpPr>
            <a:spLocks noChangeArrowheads="1"/>
          </p:cNvSpPr>
          <p:nvPr/>
        </p:nvSpPr>
        <p:spPr bwMode="auto">
          <a:xfrm>
            <a:off x="556418" y="3376613"/>
            <a:ext cx="547688" cy="444500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de-DE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421" name="Textfeld 165"/>
          <p:cNvSpPr txBox="1">
            <a:spLocks noChangeArrowheads="1"/>
          </p:cNvSpPr>
          <p:nvPr/>
        </p:nvSpPr>
        <p:spPr bwMode="auto">
          <a:xfrm>
            <a:off x="3568700" y="2309813"/>
            <a:ext cx="4276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smtClean="0"/>
              <a:t>no</a:t>
            </a:r>
            <a:endParaRPr lang="de-DE" dirty="0"/>
          </a:p>
        </p:txBody>
      </p:sp>
      <p:cxnSp>
        <p:nvCxnSpPr>
          <p:cNvPr id="172" name="Gewinkelte Verbindung 171"/>
          <p:cNvCxnSpPr>
            <a:cxnSpLocks noChangeShapeType="1"/>
            <a:stCxn id="53" idx="3"/>
            <a:endCxn id="61" idx="1"/>
          </p:cNvCxnSpPr>
          <p:nvPr/>
        </p:nvCxnSpPr>
        <p:spPr bwMode="auto">
          <a:xfrm>
            <a:off x="6375400" y="5673725"/>
            <a:ext cx="1308100" cy="223838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74" name="Form 173"/>
          <p:cNvCxnSpPr>
            <a:cxnSpLocks noChangeShapeType="1"/>
            <a:stCxn id="54" idx="2"/>
          </p:cNvCxnSpPr>
          <p:nvPr/>
        </p:nvCxnSpPr>
        <p:spPr bwMode="auto">
          <a:xfrm rot="16200000" flipH="1">
            <a:off x="5641975" y="4078288"/>
            <a:ext cx="236538" cy="3846512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47" name="Textfeld 67"/>
          <p:cNvSpPr txBox="1">
            <a:spLocks noChangeArrowheads="1"/>
          </p:cNvSpPr>
          <p:nvPr/>
        </p:nvSpPr>
        <p:spPr bwMode="auto">
          <a:xfrm>
            <a:off x="-4761" y="3852863"/>
            <a:ext cx="14938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dirty="0" smtClean="0"/>
              <a:t>Tell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ES </a:t>
            </a:r>
            <a:r>
              <a:rPr lang="de-DE" dirty="0" err="1" smtClean="0"/>
              <a:t>call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not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allowed</a:t>
            </a:r>
            <a:r>
              <a:rPr lang="de-DE" dirty="0" smtClean="0"/>
              <a:t> in </a:t>
            </a:r>
            <a:r>
              <a:rPr lang="de-DE" dirty="0" err="1" smtClean="0"/>
              <a:t>jusristiction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80" name="Picture 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927475"/>
            <a:ext cx="18097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130" name="Rectangle 2"/>
          <p:cNvSpPr>
            <a:spLocks noGrp="1"/>
          </p:cNvSpPr>
          <p:nvPr>
            <p:ph type="title"/>
          </p:nvPr>
        </p:nvSpPr>
        <p:spPr>
          <a:xfrm>
            <a:off x="563563" y="-152400"/>
            <a:ext cx="8047037" cy="1143000"/>
          </a:xfrm>
        </p:spPr>
        <p:txBody>
          <a:bodyPr/>
          <a:lstStyle/>
          <a:p>
            <a:r>
              <a:rPr lang="en-US" dirty="0" smtClean="0"/>
              <a:t>Call Flow</a:t>
            </a:r>
            <a:endParaRPr lang="en-US" dirty="0"/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4694238" y="822325"/>
            <a:ext cx="1828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charset="0"/>
              </a:rPr>
              <a:t>Routing Database</a:t>
            </a: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600200" y="3402013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1600200" y="3706813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8138" name="Picture 10" descr="PSAPController_PSAPContoll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2792413"/>
            <a:ext cx="1531938" cy="2057400"/>
          </a:xfrm>
          <a:prstGeom prst="rect">
            <a:avLst/>
          </a:prstGeom>
          <a:noFill/>
        </p:spPr>
      </p:pic>
      <p:pic>
        <p:nvPicPr>
          <p:cNvPr id="48139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00900" y="2182813"/>
            <a:ext cx="1562100" cy="1085850"/>
          </a:xfrm>
          <a:prstGeom prst="rect">
            <a:avLst/>
          </a:prstGeom>
          <a:noFill/>
        </p:spPr>
      </p:pic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7848600" y="4773613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charset="0"/>
              </a:rPr>
              <a:t>PSAP</a:t>
            </a:r>
          </a:p>
        </p:txBody>
      </p:sp>
      <p:cxnSp>
        <p:nvCxnSpPr>
          <p:cNvPr id="48142" name="AutoShape 14"/>
          <p:cNvCxnSpPr>
            <a:cxnSpLocks noChangeShapeType="1"/>
          </p:cNvCxnSpPr>
          <p:nvPr/>
        </p:nvCxnSpPr>
        <p:spPr bwMode="auto">
          <a:xfrm rot="16200000" flipH="1">
            <a:off x="-213518" y="2704306"/>
            <a:ext cx="2112962" cy="33337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457200" y="2560638"/>
            <a:ext cx="2286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charset="0"/>
              </a:rPr>
              <a:t>(1)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704850" y="2560638"/>
            <a:ext cx="94297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charset="0"/>
              </a:rPr>
              <a:t>Location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133600" y="1839913"/>
            <a:ext cx="2590800" cy="2151062"/>
            <a:chOff x="1536" y="1224"/>
            <a:chExt cx="1536" cy="1248"/>
          </a:xfrm>
        </p:grpSpPr>
        <p:cxnSp>
          <p:nvCxnSpPr>
            <p:cNvPr id="48146" name="AutoShape 18"/>
            <p:cNvCxnSpPr>
              <a:cxnSpLocks noChangeShapeType="1"/>
              <a:stCxn id="48134" idx="3"/>
            </p:cNvCxnSpPr>
            <p:nvPr/>
          </p:nvCxnSpPr>
          <p:spPr bwMode="auto">
            <a:xfrm flipV="1">
              <a:off x="1536" y="1224"/>
              <a:ext cx="1536" cy="1248"/>
            </a:xfrm>
            <a:prstGeom prst="curvedConnector3">
              <a:avLst>
                <a:gd name="adj1" fmla="val 2812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48147" name="Text Box 19"/>
            <p:cNvSpPr txBox="1">
              <a:spLocks noChangeArrowheads="1"/>
            </p:cNvSpPr>
            <p:nvPr/>
          </p:nvSpPr>
          <p:spPr bwMode="auto">
            <a:xfrm>
              <a:off x="1728" y="1440"/>
              <a:ext cx="720" cy="47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alibri" charset="0"/>
                </a:rPr>
                <a:t>Location + Service Identifier</a:t>
              </a:r>
            </a:p>
          </p:txBody>
        </p:sp>
        <p:sp>
          <p:nvSpPr>
            <p:cNvPr id="48148" name="Text Box 20"/>
            <p:cNvSpPr txBox="1">
              <a:spLocks noChangeArrowheads="1"/>
            </p:cNvSpPr>
            <p:nvPr/>
          </p:nvSpPr>
          <p:spPr bwMode="auto">
            <a:xfrm>
              <a:off x="1920" y="1296"/>
              <a:ext cx="144" cy="1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rIns="0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alibri" charset="0"/>
                </a:rPr>
                <a:t>(2)</a:t>
              </a:r>
            </a:p>
          </p:txBody>
        </p:sp>
      </p:grpSp>
      <p:cxnSp>
        <p:nvCxnSpPr>
          <p:cNvPr id="48150" name="AutoShape 22"/>
          <p:cNvCxnSpPr>
            <a:cxnSpLocks noChangeShapeType="1"/>
          </p:cNvCxnSpPr>
          <p:nvPr/>
        </p:nvCxnSpPr>
        <p:spPr bwMode="auto">
          <a:xfrm rot="10800000" flipV="1">
            <a:off x="2286000" y="2220913"/>
            <a:ext cx="2438400" cy="1905000"/>
          </a:xfrm>
          <a:prstGeom prst="curvedConnector3">
            <a:avLst>
              <a:gd name="adj1" fmla="val 3906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8151" name="Text Box 23"/>
          <p:cNvSpPr txBox="1">
            <a:spLocks noChangeArrowheads="1"/>
          </p:cNvSpPr>
          <p:nvPr/>
        </p:nvSpPr>
        <p:spPr bwMode="auto">
          <a:xfrm>
            <a:off x="3352800" y="3249613"/>
            <a:ext cx="1255713" cy="825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charset="0"/>
              </a:rPr>
              <a:t>PSAP URI + emergency number</a:t>
            </a:r>
          </a:p>
        </p:txBody>
      </p:sp>
      <p:sp>
        <p:nvSpPr>
          <p:cNvPr id="48152" name="Text Box 24"/>
          <p:cNvSpPr txBox="1">
            <a:spLocks noChangeArrowheads="1"/>
          </p:cNvSpPr>
          <p:nvPr/>
        </p:nvSpPr>
        <p:spPr bwMode="auto">
          <a:xfrm>
            <a:off x="3581400" y="3005138"/>
            <a:ext cx="2286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charset="0"/>
              </a:rPr>
              <a:t>(3)</a:t>
            </a:r>
          </a:p>
        </p:txBody>
      </p:sp>
      <p:sp>
        <p:nvSpPr>
          <p:cNvPr id="48153" name="Text Box 25"/>
          <p:cNvSpPr txBox="1">
            <a:spLocks noChangeArrowheads="1"/>
          </p:cNvSpPr>
          <p:nvPr/>
        </p:nvSpPr>
        <p:spPr bwMode="auto">
          <a:xfrm>
            <a:off x="2286000" y="4083050"/>
            <a:ext cx="228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charset="0"/>
              </a:rPr>
              <a:t>(4)</a:t>
            </a:r>
          </a:p>
        </p:txBody>
      </p:sp>
      <p:sp>
        <p:nvSpPr>
          <p:cNvPr id="48154" name="Text Box 26"/>
          <p:cNvSpPr txBox="1">
            <a:spLocks noChangeArrowheads="1"/>
          </p:cNvSpPr>
          <p:nvPr/>
        </p:nvSpPr>
        <p:spPr bwMode="auto">
          <a:xfrm>
            <a:off x="5410200" y="4087813"/>
            <a:ext cx="228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charset="0"/>
              </a:rPr>
              <a:t>(5)</a:t>
            </a:r>
          </a:p>
        </p:txBody>
      </p:sp>
      <p:cxnSp>
        <p:nvCxnSpPr>
          <p:cNvPr id="48162" name="AutoShape 34"/>
          <p:cNvCxnSpPr>
            <a:cxnSpLocks noChangeShapeType="1"/>
          </p:cNvCxnSpPr>
          <p:nvPr/>
        </p:nvCxnSpPr>
        <p:spPr bwMode="auto">
          <a:xfrm>
            <a:off x="2362200" y="4392613"/>
            <a:ext cx="2057400" cy="0"/>
          </a:xfrm>
          <a:prstGeom prst="straightConnector1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ffectLst/>
        </p:spPr>
      </p:cxnSp>
      <p:cxnSp>
        <p:nvCxnSpPr>
          <p:cNvPr id="48163" name="AutoShape 35"/>
          <p:cNvCxnSpPr>
            <a:cxnSpLocks noChangeShapeType="1"/>
          </p:cNvCxnSpPr>
          <p:nvPr/>
        </p:nvCxnSpPr>
        <p:spPr bwMode="auto">
          <a:xfrm>
            <a:off x="5334000" y="4392613"/>
            <a:ext cx="1981200" cy="0"/>
          </a:xfrm>
          <a:prstGeom prst="straightConnector1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ffectLst/>
        </p:spPr>
      </p:cxnSp>
      <p:pic>
        <p:nvPicPr>
          <p:cNvPr id="48165" name="Picture 37" descr="serve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00600" y="1085850"/>
            <a:ext cx="1447800" cy="1123950"/>
          </a:xfrm>
          <a:prstGeom prst="rect">
            <a:avLst/>
          </a:prstGeom>
          <a:noFill/>
        </p:spPr>
      </p:pic>
      <p:pic>
        <p:nvPicPr>
          <p:cNvPr id="48167" name="Picture 39" descr="AS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1039813"/>
            <a:ext cx="1371600" cy="857250"/>
          </a:xfrm>
          <a:prstGeom prst="rect">
            <a:avLst/>
          </a:prstGeom>
          <a:noFill/>
        </p:spPr>
      </p:pic>
      <p:sp>
        <p:nvSpPr>
          <p:cNvPr id="48168" name="Text Box 40"/>
          <p:cNvSpPr txBox="1">
            <a:spLocks noChangeArrowheads="1"/>
          </p:cNvSpPr>
          <p:nvPr/>
        </p:nvSpPr>
        <p:spPr bwMode="auto">
          <a:xfrm>
            <a:off x="0" y="561975"/>
            <a:ext cx="2438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charset="0"/>
              </a:rPr>
              <a:t>Location Information Server</a:t>
            </a:r>
          </a:p>
        </p:txBody>
      </p:sp>
      <p:sp>
        <p:nvSpPr>
          <p:cNvPr id="48171" name="Text Box 43"/>
          <p:cNvSpPr txBox="1">
            <a:spLocks noChangeArrowheads="1"/>
          </p:cNvSpPr>
          <p:nvPr/>
        </p:nvSpPr>
        <p:spPr bwMode="auto">
          <a:xfrm>
            <a:off x="2555875" y="4114800"/>
            <a:ext cx="2170113" cy="1812925"/>
          </a:xfrm>
          <a:prstGeom prst="rect">
            <a:avLst/>
          </a:prstGeom>
          <a:solidFill>
            <a:srgbClr val="C0C0C0">
              <a:alpha val="57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alibri" charset="0"/>
              </a:rPr>
              <a:t>INVITE</a:t>
            </a:r>
          </a:p>
          <a:p>
            <a:r>
              <a:rPr lang="en-US" sz="1600" dirty="0">
                <a:latin typeface="Calibri" charset="0"/>
              </a:rPr>
              <a:t>Request URI: </a:t>
            </a:r>
            <a:br>
              <a:rPr lang="en-US" sz="1600" dirty="0">
                <a:latin typeface="Calibri" charset="0"/>
              </a:rPr>
            </a:br>
            <a:r>
              <a:rPr lang="en-US" sz="1600" dirty="0">
                <a:latin typeface="Calibri" charset="0"/>
              </a:rPr>
              <a:t>   </a:t>
            </a:r>
            <a:r>
              <a:rPr lang="en-US" sz="1600" dirty="0" err="1">
                <a:latin typeface="Calibri" charset="0"/>
              </a:rPr>
              <a:t>urn:service:sos</a:t>
            </a:r>
            <a:endParaRPr lang="en-US" sz="1600" dirty="0">
              <a:latin typeface="Calibri" charset="0"/>
            </a:endParaRPr>
          </a:p>
          <a:p>
            <a:r>
              <a:rPr lang="en-US" sz="1600" dirty="0">
                <a:latin typeface="Calibri" charset="0"/>
              </a:rPr>
              <a:t>To: </a:t>
            </a:r>
            <a:r>
              <a:rPr lang="en-US" sz="1600" dirty="0" err="1">
                <a:latin typeface="Calibri" charset="0"/>
              </a:rPr>
              <a:t>urn:service:sos</a:t>
            </a:r>
            <a:endParaRPr lang="en-US" sz="1600" dirty="0">
              <a:latin typeface="Calibri" charset="0"/>
            </a:endParaRPr>
          </a:p>
          <a:p>
            <a:r>
              <a:rPr lang="en-US" sz="1600" dirty="0">
                <a:latin typeface="Calibri" charset="0"/>
              </a:rPr>
              <a:t>Route Header: PSAP URI </a:t>
            </a:r>
          </a:p>
          <a:p>
            <a:r>
              <a:rPr lang="en-US" sz="1600" dirty="0">
                <a:latin typeface="Calibri" charset="0"/>
              </a:rPr>
              <a:t>&lt;</a:t>
            </a:r>
            <a:r>
              <a:rPr lang="en-US" sz="1600" b="1" dirty="0">
                <a:solidFill>
                  <a:srgbClr val="3333CC"/>
                </a:solidFill>
                <a:latin typeface="Calibri" charset="0"/>
              </a:rPr>
              <a:t>PIDF-LO</a:t>
            </a:r>
            <a:r>
              <a:rPr lang="en-US" sz="1600" dirty="0">
                <a:latin typeface="Calibri" charset="0"/>
              </a:rPr>
              <a:t>&gt;</a:t>
            </a:r>
          </a:p>
        </p:txBody>
      </p:sp>
      <p:sp>
        <p:nvSpPr>
          <p:cNvPr id="48172" name="Text Box 44"/>
          <p:cNvSpPr txBox="1">
            <a:spLocks noChangeArrowheads="1"/>
          </p:cNvSpPr>
          <p:nvPr/>
        </p:nvSpPr>
        <p:spPr bwMode="auto">
          <a:xfrm>
            <a:off x="5680075" y="4129088"/>
            <a:ext cx="2244725" cy="1568450"/>
          </a:xfrm>
          <a:prstGeom prst="rect">
            <a:avLst/>
          </a:prstGeom>
          <a:solidFill>
            <a:srgbClr val="C0C0C0">
              <a:alpha val="57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alibri" charset="0"/>
              </a:rPr>
              <a:t>INVITE</a:t>
            </a:r>
          </a:p>
          <a:p>
            <a:r>
              <a:rPr lang="en-US" sz="1600">
                <a:latin typeface="Calibri" charset="0"/>
              </a:rPr>
              <a:t>Request URI: </a:t>
            </a:r>
            <a:br>
              <a:rPr lang="en-US" sz="1600">
                <a:latin typeface="Calibri" charset="0"/>
              </a:rPr>
            </a:br>
            <a:r>
              <a:rPr lang="en-US" sz="1600">
                <a:latin typeface="Calibri" charset="0"/>
              </a:rPr>
              <a:t>   urn:service:sos</a:t>
            </a:r>
          </a:p>
          <a:p>
            <a:r>
              <a:rPr lang="en-US" sz="1600">
                <a:latin typeface="Calibri" charset="0"/>
              </a:rPr>
              <a:t>To: urn:service:sos</a:t>
            </a:r>
          </a:p>
          <a:p>
            <a:r>
              <a:rPr lang="en-US" sz="1600">
                <a:latin typeface="Calibri" charset="0"/>
              </a:rPr>
              <a:t>Route Header: PSAP URI </a:t>
            </a:r>
          </a:p>
          <a:p>
            <a:r>
              <a:rPr lang="en-US" sz="1600">
                <a:latin typeface="Calibri" charset="0"/>
              </a:rPr>
              <a:t>&lt;</a:t>
            </a:r>
            <a:r>
              <a:rPr lang="en-US" sz="1600" b="1">
                <a:solidFill>
                  <a:srgbClr val="3333CC"/>
                </a:solidFill>
                <a:latin typeface="Calibri" charset="0"/>
              </a:rPr>
              <a:t>PIDF-LO</a:t>
            </a:r>
            <a:r>
              <a:rPr lang="en-US" sz="1600">
                <a:latin typeface="Calibri" charset="0"/>
              </a:rPr>
              <a:t>&gt;</a:t>
            </a:r>
          </a:p>
        </p:txBody>
      </p:sp>
      <p:pic>
        <p:nvPicPr>
          <p:cNvPr id="48174" name="Picture 4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" y="3962400"/>
            <a:ext cx="209550" cy="180975"/>
          </a:xfrm>
          <a:prstGeom prst="rect">
            <a:avLst/>
          </a:prstGeom>
          <a:noFill/>
        </p:spPr>
      </p:pic>
      <p:sp>
        <p:nvSpPr>
          <p:cNvPr id="48175" name="Line 47"/>
          <p:cNvSpPr>
            <a:spLocks noChangeShapeType="1"/>
          </p:cNvSpPr>
          <p:nvPr/>
        </p:nvSpPr>
        <p:spPr bwMode="auto">
          <a:xfrm>
            <a:off x="76200" y="41910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77" name="Text Box 49"/>
          <p:cNvSpPr txBox="1">
            <a:spLocks noChangeArrowheads="1"/>
          </p:cNvSpPr>
          <p:nvPr/>
        </p:nvSpPr>
        <p:spPr bwMode="auto">
          <a:xfrm>
            <a:off x="-76200" y="4267200"/>
            <a:ext cx="1009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charset="0"/>
              </a:rPr>
              <a:t>dial</a:t>
            </a:r>
            <a:r>
              <a:rPr lang="en-US" sz="1600" smtClean="0">
                <a:latin typeface="Calibri" charset="0"/>
              </a:rPr>
              <a:t> </a:t>
            </a:r>
            <a:r>
              <a:rPr lang="en-US" sz="1600" b="1" smtClean="0">
                <a:solidFill>
                  <a:srgbClr val="00CC00"/>
                </a:solidFill>
                <a:latin typeface="Calibri" charset="0"/>
              </a:rPr>
              <a:t>9-1-1</a:t>
            </a:r>
            <a:endParaRPr lang="en-US" sz="1600" b="1" dirty="0">
              <a:solidFill>
                <a:srgbClr val="00CC00"/>
              </a:solidFill>
              <a:latin typeface="Calibri" charset="0"/>
            </a:endParaRPr>
          </a:p>
        </p:txBody>
      </p:sp>
      <p:pic>
        <p:nvPicPr>
          <p:cNvPr id="48178" name="Picture 5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4775" y="4038600"/>
            <a:ext cx="276225" cy="304800"/>
          </a:xfrm>
          <a:prstGeom prst="rect">
            <a:avLst/>
          </a:prstGeom>
          <a:noFill/>
        </p:spPr>
      </p:pic>
      <p:pic>
        <p:nvPicPr>
          <p:cNvPr id="48190" name="Picture 6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08638" y="1371600"/>
            <a:ext cx="5635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191" name="Rectangle 63"/>
          <p:cNvSpPr>
            <a:spLocks noChangeArrowheads="1"/>
          </p:cNvSpPr>
          <p:nvPr/>
        </p:nvSpPr>
        <p:spPr bwMode="auto">
          <a:xfrm>
            <a:off x="4508500" y="3965575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92" name="Rectangle 64"/>
          <p:cNvSpPr>
            <a:spLocks noChangeArrowheads="1"/>
          </p:cNvSpPr>
          <p:nvPr/>
        </p:nvSpPr>
        <p:spPr bwMode="auto">
          <a:xfrm>
            <a:off x="4508500" y="3508375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93" name="Rectangle 65"/>
          <p:cNvSpPr>
            <a:spLocks noChangeArrowheads="1"/>
          </p:cNvSpPr>
          <p:nvPr/>
        </p:nvSpPr>
        <p:spPr bwMode="auto">
          <a:xfrm>
            <a:off x="4545013" y="403860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94" name="Text Box 66"/>
          <p:cNvSpPr txBox="1">
            <a:spLocks noChangeArrowheads="1"/>
          </p:cNvSpPr>
          <p:nvPr/>
        </p:nvSpPr>
        <p:spPr bwMode="auto">
          <a:xfrm>
            <a:off x="4725988" y="4906963"/>
            <a:ext cx="581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Calibri" charset="0"/>
              </a:rPr>
              <a:t>VSP</a:t>
            </a:r>
          </a:p>
        </p:txBody>
      </p:sp>
      <p:sp>
        <p:nvSpPr>
          <p:cNvPr id="48195" name="AutoShape 67"/>
          <p:cNvSpPr>
            <a:spLocks noChangeArrowheads="1"/>
          </p:cNvSpPr>
          <p:nvPr/>
        </p:nvSpPr>
        <p:spPr bwMode="auto">
          <a:xfrm>
            <a:off x="4508500" y="3962400"/>
            <a:ext cx="849313" cy="955675"/>
          </a:xfrm>
          <a:prstGeom prst="roundRect">
            <a:avLst>
              <a:gd name="adj" fmla="val 16667"/>
            </a:avLst>
          </a:prstGeom>
          <a:solidFill>
            <a:srgbClr val="99FF66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8196" name="Picture 6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608513" y="401955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197" name="Text Box 69"/>
          <p:cNvSpPr txBox="1">
            <a:spLocks noChangeArrowheads="1"/>
          </p:cNvSpPr>
          <p:nvPr/>
        </p:nvSpPr>
        <p:spPr bwMode="auto">
          <a:xfrm>
            <a:off x="4591050" y="4378325"/>
            <a:ext cx="687388" cy="533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762000" eaLnBrk="0" hangingPunct="0">
              <a:lnSpc>
                <a:spcPct val="90000"/>
              </a:lnSpc>
              <a:buClr>
                <a:schemeClr val="accent1"/>
              </a:buClr>
            </a:pPr>
            <a:r>
              <a:rPr lang="en-US" sz="1600" b="1">
                <a:latin typeface="Calibri" charset="0"/>
              </a:rPr>
              <a:t>SIP Proxy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 #2: The State of Hotspot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Bernard illustrated that the current hotspot access is quite bad and there is no easy way to get to the functionality we would need. </a:t>
            </a:r>
          </a:p>
          <a:p>
            <a:r>
              <a:rPr lang="en-US" dirty="0" smtClean="0"/>
              <a:t>The currently described functionality captures the envisioned end state and does not explain how to get to that state given the nastiness of today's network deployments. </a:t>
            </a:r>
          </a:p>
          <a:p>
            <a:r>
              <a:rPr lang="en-US" dirty="0" smtClean="0"/>
              <a:t>On one hand we want to provide a technical write-up about the functionality that is needed to make calls in the NAA case but on the other hand we need to point to the problems to get there.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 #3: Lack of network access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NAA case only focuses on the lack of credentials but does not consider the case where credentials are available but network access authorization fails nevertheless. </a:t>
            </a:r>
          </a:p>
          <a:p>
            <a:r>
              <a:rPr lang="en-US" dirty="0" smtClean="0"/>
              <a:t>Lack of authorization at the application layer is covered.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Access Authentication Architecture</a:t>
            </a:r>
            <a:endParaRPr lang="en-US" dirty="0"/>
          </a:p>
        </p:txBody>
      </p:sp>
      <p:grpSp>
        <p:nvGrpSpPr>
          <p:cNvPr id="4" name="Group 33"/>
          <p:cNvGrpSpPr/>
          <p:nvPr/>
        </p:nvGrpSpPr>
        <p:grpSpPr>
          <a:xfrm>
            <a:off x="683972" y="1484782"/>
            <a:ext cx="7711254" cy="4860544"/>
            <a:chOff x="468280" y="779441"/>
            <a:chExt cx="8501122" cy="5357850"/>
          </a:xfrm>
          <a:solidFill>
            <a:srgbClr val="3399FF">
              <a:alpha val="30196"/>
            </a:srgbClr>
          </a:solidFill>
        </p:grpSpPr>
        <p:sp>
          <p:nvSpPr>
            <p:cNvPr id="5" name="Rectangle 4"/>
            <p:cNvSpPr/>
            <p:nvPr/>
          </p:nvSpPr>
          <p:spPr bwMode="auto">
            <a:xfrm>
              <a:off x="6111882" y="1493821"/>
              <a:ext cx="2857520" cy="464347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468280" y="1493821"/>
              <a:ext cx="2857520" cy="464347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68280" y="779441"/>
              <a:ext cx="8501122" cy="71438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n-GB">
                <a:latin typeface="+mn-lt"/>
              </a:endParaRPr>
            </a:p>
          </p:txBody>
        </p:sp>
      </p:grp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201738" y="3170238"/>
            <a:ext cx="1555750" cy="15541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EAP peer (supplicant)</a:t>
            </a:r>
            <a:endParaRPr lang="en-GB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201738" y="4724400"/>
            <a:ext cx="1555750" cy="1231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EAP lower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Layer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(e.g., 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802.11i)</a:t>
            </a:r>
            <a:endParaRPr lang="en-GB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794125" y="3948113"/>
            <a:ext cx="1555750" cy="776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AAA Client</a:t>
            </a:r>
            <a:endParaRPr lang="en-GB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794125" y="4724400"/>
            <a:ext cx="1555750" cy="1231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EAP lower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Layer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(e.g.,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802.11i)</a:t>
            </a:r>
            <a:endParaRPr lang="en-GB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321425" y="3948113"/>
            <a:ext cx="1555750" cy="776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AAA 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Server</a:t>
            </a:r>
            <a:endParaRPr lang="en-GB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321425" y="3170238"/>
            <a:ext cx="1555750" cy="777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/>
              <a:t>EAP server</a:t>
            </a:r>
            <a:endParaRPr lang="en-GB"/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1655763" y="2327275"/>
            <a:ext cx="1170639" cy="60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b="1" dirty="0" smtClean="0"/>
              <a:t>End Host / 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b="1" dirty="0" smtClean="0"/>
              <a:t>EAP </a:t>
            </a:r>
            <a:r>
              <a:rPr lang="en-US" b="1" dirty="0"/>
              <a:t>Peer</a:t>
            </a:r>
            <a:endParaRPr lang="en-GB" b="1" dirty="0"/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3314925" y="2303311"/>
            <a:ext cx="2505139" cy="859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b="1" dirty="0" smtClean="0"/>
              <a:t>Network Access Server / 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b="1" dirty="0" smtClean="0"/>
              <a:t>Authenticator / 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b="1" dirty="0" smtClean="0"/>
              <a:t>AAA Client</a:t>
            </a:r>
            <a:endParaRPr lang="en-GB" b="1" dirty="0"/>
          </a:p>
        </p:txBody>
      </p: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6321425" y="2327275"/>
            <a:ext cx="1405417" cy="60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b="1" dirty="0" smtClean="0"/>
              <a:t>AAA Server / 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b="1" dirty="0" smtClean="0"/>
              <a:t>EAP </a:t>
            </a:r>
            <a:r>
              <a:rPr lang="en-US" b="1" dirty="0"/>
              <a:t>server</a:t>
            </a:r>
            <a:endParaRPr lang="en-GB" b="1" dirty="0"/>
          </a:p>
        </p:txBody>
      </p:sp>
      <p:grpSp>
        <p:nvGrpSpPr>
          <p:cNvPr id="17" name="Group 33"/>
          <p:cNvGrpSpPr>
            <a:grpSpLocks/>
          </p:cNvGrpSpPr>
          <p:nvPr/>
        </p:nvGrpSpPr>
        <p:grpSpPr bwMode="auto">
          <a:xfrm>
            <a:off x="5219700" y="3754438"/>
            <a:ext cx="1492250" cy="1490662"/>
            <a:chOff x="5753898" y="4137821"/>
            <a:chExt cx="1644662" cy="1643074"/>
          </a:xfrm>
        </p:grpSpPr>
        <p:cxnSp>
          <p:nvCxnSpPr>
            <p:cNvPr id="18" name="Straight Connector 22"/>
            <p:cNvCxnSpPr>
              <a:cxnSpLocks noChangeShapeType="1"/>
            </p:cNvCxnSpPr>
            <p:nvPr/>
          </p:nvCxnSpPr>
          <p:spPr bwMode="auto">
            <a:xfrm rot="5400000">
              <a:off x="6897700" y="4637093"/>
              <a:ext cx="1000132" cy="158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</p:cxnSp>
        <p:cxnSp>
          <p:nvCxnSpPr>
            <p:cNvPr id="19" name="Straight Connector 24"/>
            <p:cNvCxnSpPr>
              <a:cxnSpLocks noChangeShapeType="1"/>
            </p:cNvCxnSpPr>
            <p:nvPr/>
          </p:nvCxnSpPr>
          <p:spPr bwMode="auto">
            <a:xfrm rot="10800000">
              <a:off x="5754692" y="5137159"/>
              <a:ext cx="1643074" cy="158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</p:cxnSp>
        <p:cxnSp>
          <p:nvCxnSpPr>
            <p:cNvPr id="20" name="Straight Arrow Connector 29"/>
            <p:cNvCxnSpPr>
              <a:cxnSpLocks noChangeShapeType="1"/>
            </p:cNvCxnSpPr>
            <p:nvPr/>
          </p:nvCxnSpPr>
          <p:spPr bwMode="auto">
            <a:xfrm rot="5400000">
              <a:off x="5433221" y="5458630"/>
              <a:ext cx="642942" cy="1588"/>
            </a:xfrm>
            <a:prstGeom prst="straightConnector1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 type="arrow" w="med" len="med"/>
            </a:ln>
          </p:spPr>
        </p:cxnSp>
      </p:grpSp>
      <p:cxnSp>
        <p:nvCxnSpPr>
          <p:cNvPr id="21" name="Straight Arrow Connector 35"/>
          <p:cNvCxnSpPr>
            <a:cxnSpLocks noChangeShapeType="1"/>
          </p:cNvCxnSpPr>
          <p:nvPr/>
        </p:nvCxnSpPr>
        <p:spPr bwMode="auto">
          <a:xfrm rot="5400000">
            <a:off x="650875" y="4564063"/>
            <a:ext cx="1360487" cy="1588"/>
          </a:xfrm>
          <a:prstGeom prst="straightConnector1">
            <a:avLst/>
          </a:prstGeom>
          <a:noFill/>
          <a:ln w="28575">
            <a:solidFill>
              <a:srgbClr val="FF00FF"/>
            </a:solidFill>
            <a:round/>
            <a:headEnd/>
            <a:tailEnd type="arrow" w="med" len="med"/>
          </a:ln>
        </p:spPr>
      </p:cxnSp>
      <p:grpSp>
        <p:nvGrpSpPr>
          <p:cNvPr id="22" name="Group 37"/>
          <p:cNvGrpSpPr>
            <a:grpSpLocks/>
          </p:cNvGrpSpPr>
          <p:nvPr/>
        </p:nvGrpSpPr>
        <p:grpSpPr bwMode="auto">
          <a:xfrm>
            <a:off x="2563813" y="3752850"/>
            <a:ext cx="3954462" cy="2054225"/>
            <a:chOff x="2825768" y="4137025"/>
            <a:chExt cx="4359306" cy="2263945"/>
          </a:xfrm>
        </p:grpSpPr>
        <p:grpSp>
          <p:nvGrpSpPr>
            <p:cNvPr id="23" name="Group 24"/>
            <p:cNvGrpSpPr>
              <a:grpSpLocks/>
            </p:cNvGrpSpPr>
            <p:nvPr/>
          </p:nvGrpSpPr>
          <p:grpSpPr bwMode="auto">
            <a:xfrm>
              <a:off x="2825768" y="4137025"/>
              <a:ext cx="4359306" cy="2216150"/>
              <a:chOff x="2539188" y="3280565"/>
              <a:chExt cx="4359306" cy="2215372"/>
            </a:xfrm>
          </p:grpSpPr>
          <p:cxnSp>
            <p:nvCxnSpPr>
              <p:cNvPr id="25" name="Straight Connector 13"/>
              <p:cNvCxnSpPr>
                <a:cxnSpLocks noChangeShapeType="1"/>
              </p:cNvCxnSpPr>
              <p:nvPr/>
            </p:nvCxnSpPr>
            <p:spPr bwMode="auto">
              <a:xfrm rot="5400000">
                <a:off x="1467618" y="4422779"/>
                <a:ext cx="2143934" cy="79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arrow" w="med" len="med"/>
                <a:tailEnd/>
              </a:ln>
            </p:spPr>
          </p:cxnSp>
          <p:cxnSp>
            <p:nvCxnSpPr>
              <p:cNvPr id="26" name="Straight Connector 15"/>
              <p:cNvCxnSpPr>
                <a:cxnSpLocks noChangeShapeType="1"/>
              </p:cNvCxnSpPr>
              <p:nvPr/>
            </p:nvCxnSpPr>
            <p:spPr bwMode="auto">
              <a:xfrm>
                <a:off x="2539982" y="5494349"/>
                <a:ext cx="1571636" cy="15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7" name="Straight Connector 19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3433751" y="4814894"/>
                <a:ext cx="1357322" cy="15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8" name="Straight Connector 21"/>
              <p:cNvCxnSpPr>
                <a:cxnSpLocks noChangeShapeType="1"/>
              </p:cNvCxnSpPr>
              <p:nvPr/>
            </p:nvCxnSpPr>
            <p:spPr bwMode="auto">
              <a:xfrm>
                <a:off x="4111618" y="4137027"/>
                <a:ext cx="2786082" cy="15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9" name="Straight Connector 2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6469072" y="3708399"/>
                <a:ext cx="857256" cy="15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</p:cxnSp>
        </p:grpSp>
        <p:sp>
          <p:nvSpPr>
            <p:cNvPr id="24" name="TextBox 26"/>
            <p:cNvSpPr txBox="1">
              <a:spLocks noChangeArrowheads="1"/>
            </p:cNvSpPr>
            <p:nvPr/>
          </p:nvSpPr>
          <p:spPr bwMode="auto">
            <a:xfrm>
              <a:off x="2897518" y="5993320"/>
              <a:ext cx="1501519" cy="40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</a:rPr>
                <a:t>EAP method</a:t>
              </a:r>
              <a:endParaRPr lang="en-GB" b="1">
                <a:solidFill>
                  <a:srgbClr val="FF0000"/>
                </a:solidFill>
              </a:endParaRPr>
            </a:p>
          </p:txBody>
        </p:sp>
      </p:grpSp>
      <p:sp>
        <p:nvSpPr>
          <p:cNvPr id="30" name="TextBox 32"/>
          <p:cNvSpPr txBox="1">
            <a:spLocks noChangeArrowheads="1"/>
          </p:cNvSpPr>
          <p:nvPr/>
        </p:nvSpPr>
        <p:spPr bwMode="auto">
          <a:xfrm rot="16200000">
            <a:off x="584200" y="4325938"/>
            <a:ext cx="10302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FF"/>
                </a:solidFill>
              </a:rPr>
              <a:t>EAP MSK</a:t>
            </a:r>
            <a:endParaRPr lang="en-GB" b="1">
              <a:solidFill>
                <a:srgbClr val="FF00FF"/>
              </a:solidFill>
            </a:endParaRPr>
          </a:p>
        </p:txBody>
      </p:sp>
      <p:sp>
        <p:nvSpPr>
          <p:cNvPr id="31" name="TextBox 33"/>
          <p:cNvSpPr txBox="1">
            <a:spLocks noChangeArrowheads="1"/>
          </p:cNvSpPr>
          <p:nvPr/>
        </p:nvSpPr>
        <p:spPr bwMode="auto">
          <a:xfrm>
            <a:off x="5268913" y="4648200"/>
            <a:ext cx="103028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FF"/>
                </a:solidFill>
              </a:rPr>
              <a:t>EAP MSK</a:t>
            </a:r>
            <a:endParaRPr lang="en-GB" b="1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#4: Document Writing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editorial question was raised by Martin as well </a:t>
            </a:r>
          </a:p>
          <a:p>
            <a:pPr lvl="1"/>
            <a:r>
              <a:rPr lang="en-US" dirty="0" smtClean="0"/>
              <a:t>Currently, the draft states the steps that are necessary for performing the emergency call. There are only a few steps. </a:t>
            </a:r>
          </a:p>
          <a:p>
            <a:pPr lvl="1"/>
            <a:r>
              <a:rPr lang="en-US" dirty="0" smtClean="0"/>
              <a:t>Martin suggested to instead reference the selected parts from the phone BCP and say what is not applicable. </a:t>
            </a:r>
          </a:p>
          <a:p>
            <a:pPr lvl="1"/>
            <a:r>
              <a:rPr lang="en-US" dirty="0" smtClean="0"/>
              <a:t>Another option is to provide a summary of what is different.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511</Words>
  <Application>Microsoft Macintosh PowerPoint</Application>
  <PresentationFormat>On-screen Show (4:3)</PresentationFormat>
  <Paragraphs>90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Extensions to the Emergency Services Architecture for dealing with Unauthenticated and Unauthorized Devices </vt:lpstr>
      <vt:lpstr>Status</vt:lpstr>
      <vt:lpstr>Issue #1:  No Access Authentication (NAA)</vt:lpstr>
      <vt:lpstr>Call Flow</vt:lpstr>
      <vt:lpstr>Issue #2: The State of Hotspot Access</vt:lpstr>
      <vt:lpstr>Issue #3: Lack of network access authorization</vt:lpstr>
      <vt:lpstr>Network Access Authentication Architecture</vt:lpstr>
      <vt:lpstr>Issue #4: Document Writing Style</vt:lpstr>
    </vt:vector>
  </TitlesOfParts>
  <Company>Nokia Siemens Networks - COO RTP IE Internet 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Extensions to the Emergency Services Architecture for dealing with Unauthenticated and Unauthorized Devices </dc:title>
  <dc:creator>Hannes Tschofenig</dc:creator>
  <cp:lastModifiedBy>Hannes Tschofenig</cp:lastModifiedBy>
  <cp:revision>3</cp:revision>
  <dcterms:created xsi:type="dcterms:W3CDTF">2011-07-25T03:59:32Z</dcterms:created>
  <dcterms:modified xsi:type="dcterms:W3CDTF">2011-07-25T03:59:46Z</dcterms:modified>
</cp:coreProperties>
</file>