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FE738-0F46-DB45-AC2D-89A29BE57F6B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381CB-7521-914D-9620-48B974AB7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ea typeface="굴림" charset="-127"/>
              <a:cs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6DDB6-A990-914E-B7E0-937CAB1EF091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45ECF-AD1F-ED4C-9D1B-25C2CE9D8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ena.org/ressource/static/files/2011_03_15_3.1.2.fc_v1.0.pdf" TargetMode="External"/><Relationship Id="rId3" Type="http://schemas.openxmlformats.org/officeDocument/2006/relationships/hyperlink" Target="http://www.fbi.gov/news/stories/2008/february/swatting02040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emf"/><Relationship Id="rId1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Risks with IP-based Emergency Services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ietf-ecrit-trustworthy-location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Before </a:t>
            </a:r>
            <a:r>
              <a:rPr lang="en-US" dirty="0"/>
              <a:t>the </a:t>
            </a:r>
            <a:r>
              <a:rPr lang="en-US" dirty="0" smtClean="0"/>
              <a:t>Fact: Prevention </a:t>
            </a:r>
            <a:r>
              <a:rPr lang="en-US" dirty="0"/>
              <a:t>or </a:t>
            </a:r>
            <a:r>
              <a:rPr lang="en-US" dirty="0" smtClean="0"/>
              <a:t>degradation</a:t>
            </a:r>
          </a:p>
          <a:p>
            <a:pPr lvl="1"/>
            <a:r>
              <a:rPr lang="en-US" dirty="0" smtClean="0"/>
              <a:t>Example: Disallow SIM-less emergency calls</a:t>
            </a:r>
          </a:p>
          <a:p>
            <a:r>
              <a:rPr lang="en-US" dirty="0" smtClean="0"/>
              <a:t>Ongoing</a:t>
            </a:r>
            <a:r>
              <a:rPr lang="en-US" dirty="0"/>
              <a:t>: Attribution as a Part of normal </a:t>
            </a:r>
            <a:r>
              <a:rPr lang="en-US" dirty="0" smtClean="0"/>
              <a:t>Activity	</a:t>
            </a:r>
          </a:p>
          <a:p>
            <a:pPr lvl="1"/>
            <a:r>
              <a:rPr lang="en-US" dirty="0" smtClean="0"/>
              <a:t>Example: Education about cost of emergency services infrastructure.</a:t>
            </a:r>
          </a:p>
          <a:p>
            <a:r>
              <a:rPr lang="en-US" dirty="0" smtClean="0"/>
              <a:t>During </a:t>
            </a:r>
            <a:r>
              <a:rPr lang="en-US" dirty="0"/>
              <a:t>the Fact:</a:t>
            </a:r>
            <a:r>
              <a:rPr lang="en-US" dirty="0" smtClean="0"/>
              <a:t> Mitigation</a:t>
            </a:r>
          </a:p>
          <a:p>
            <a:pPr lvl="1"/>
            <a:r>
              <a:rPr lang="en-US" dirty="0" smtClean="0"/>
              <a:t>Example: Signal ‘false call’ warning to caller.</a:t>
            </a:r>
          </a:p>
          <a:p>
            <a:r>
              <a:rPr lang="en-US" dirty="0"/>
              <a:t>After the Fact: </a:t>
            </a:r>
            <a:r>
              <a:rPr lang="en-US" dirty="0" smtClean="0"/>
              <a:t>Retribution</a:t>
            </a:r>
          </a:p>
          <a:p>
            <a:pPr lvl="1"/>
            <a:r>
              <a:rPr lang="en-US" dirty="0" smtClean="0"/>
              <a:t>Example: Take person to court.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Recommendations?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Can we better describe solution possibilities and their challenges.</a:t>
            </a:r>
          </a:p>
          <a:p>
            <a:r>
              <a:rPr lang="en-US" dirty="0" smtClean="0"/>
              <a:t>Example challenges: </a:t>
            </a:r>
          </a:p>
          <a:p>
            <a:pPr lvl="1"/>
            <a:r>
              <a:rPr lang="en-US" dirty="0" smtClean="0"/>
              <a:t>identity proofing is expensive</a:t>
            </a:r>
          </a:p>
          <a:p>
            <a:pPr lvl="1"/>
            <a:r>
              <a:rPr lang="en-US" dirty="0" smtClean="0"/>
              <a:t>problems with different jurisdictions being involved</a:t>
            </a:r>
          </a:p>
          <a:p>
            <a:pPr lvl="1"/>
            <a:r>
              <a:rPr lang="en-US" dirty="0" smtClean="0"/>
              <a:t>Traversing links from digital identity to real-world entity and physical location is difficult (and chain easily breaks)</a:t>
            </a:r>
          </a:p>
          <a:p>
            <a:pPr lvl="1"/>
            <a:r>
              <a:rPr lang="en-US" dirty="0" smtClean="0"/>
              <a:t>Knowing the location of the adversary does not immediately lead to the real-world entity</a:t>
            </a:r>
          </a:p>
          <a:p>
            <a:r>
              <a:rPr lang="en-US" dirty="0" smtClean="0"/>
              <a:t>There are non-technical challenges and solutions as well.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6551"/>
            <a:ext cx="86868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Emergency services build on top of existing IP-based communication infrastructure. </a:t>
            </a:r>
          </a:p>
          <a:p>
            <a:pPr lvl="1"/>
            <a:r>
              <a:rPr lang="en-US" sz="2000" dirty="0" smtClean="0"/>
              <a:t>As such, they inherit the security problems from the underlying infrastructure.  </a:t>
            </a:r>
          </a:p>
          <a:p>
            <a:pPr lvl="1"/>
            <a:r>
              <a:rPr lang="en-US" sz="2000" dirty="0" smtClean="0"/>
              <a:t>But many of the same security mechanisms are applicable as well.</a:t>
            </a:r>
          </a:p>
          <a:p>
            <a:r>
              <a:rPr lang="en-US" sz="2400" dirty="0" smtClean="0"/>
              <a:t>Most severe problems are related to a special form of distributed denial of service attacks:</a:t>
            </a:r>
          </a:p>
          <a:p>
            <a:pPr lvl="1"/>
            <a:r>
              <a:rPr lang="en-US" sz="2000" dirty="0" smtClean="0"/>
              <a:t>EENA document tries to investigate “False Emergency Calls” in a more structured way: </a:t>
            </a:r>
            <a:r>
              <a:rPr lang="en-US" sz="2000" dirty="0">
                <a:hlinkClick r:id="rId2"/>
              </a:rPr>
              <a:t>http://www.eena.org/ressource/static/files/2011_03_15_3.1.2.fc_v1.0.</a:t>
            </a:r>
            <a:r>
              <a:rPr lang="en-US" sz="2000" dirty="0" smtClean="0">
                <a:hlinkClick r:id="rId2"/>
              </a:rPr>
              <a:t>pdf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Swatting is a particular problem: </a:t>
            </a:r>
            <a:r>
              <a:rPr lang="en-US" sz="2000" dirty="0">
                <a:hlinkClick r:id="rId3"/>
              </a:rPr>
              <a:t>http://www.fbi.gov/news/stories/2008/february/</a:t>
            </a:r>
            <a:r>
              <a:rPr lang="en-US" sz="2000" dirty="0" smtClean="0">
                <a:hlinkClick r:id="rId3"/>
              </a:rPr>
              <a:t>swatting020408</a:t>
            </a:r>
            <a:r>
              <a:rPr lang="en-US" sz="2000" dirty="0" smtClean="0"/>
              <a:t>     </a:t>
            </a:r>
          </a:p>
          <a:p>
            <a:r>
              <a:rPr lang="en-US" sz="2400" dirty="0" smtClean="0"/>
              <a:t>draft-</a:t>
            </a:r>
            <a:r>
              <a:rPr lang="en-US" sz="2400" dirty="0" err="1" smtClean="0"/>
              <a:t>ietf-ecrit-trustworthy-location</a:t>
            </a:r>
            <a:r>
              <a:rPr lang="en-US" sz="2400" dirty="0" smtClean="0"/>
              <a:t> discusses these problems. </a:t>
            </a:r>
          </a:p>
          <a:p>
            <a:pPr lvl="1"/>
            <a:r>
              <a:rPr lang="en-US" sz="2000" dirty="0" smtClean="0"/>
              <a:t>Views them from the angle of location (at least from the title although the text looks at it from a broader perspective). </a:t>
            </a:r>
          </a:p>
          <a:p>
            <a:pPr lvl="1"/>
            <a:r>
              <a:rPr lang="en-US" sz="2000" dirty="0" smtClean="0"/>
              <a:t>But it does not offer a vision on how to deal with the problem.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 Calls</a:t>
            </a:r>
            <a:endParaRPr lang="en-US" dirty="0"/>
          </a:p>
        </p:txBody>
      </p:sp>
      <p:pic>
        <p:nvPicPr>
          <p:cNvPr id="4" name="Content Placeholder 3" descr="Screen shot 2011-07-24 at 11.47.35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6817" b="-16817"/>
          <a:stretch>
            <a:fillRect/>
          </a:stretch>
        </p:blipFill>
        <p:spPr>
          <a:xfrm>
            <a:off x="-1" y="1417638"/>
            <a:ext cx="9056209" cy="498056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 Calls, cont.</a:t>
            </a:r>
            <a:endParaRPr lang="en-US" dirty="0"/>
          </a:p>
        </p:txBody>
      </p:sp>
      <p:pic>
        <p:nvPicPr>
          <p:cNvPr id="4" name="Content Placeholder 3" descr="Screen shot 2011-07-24 at 11.48.02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7234" b="-7234"/>
          <a:stretch>
            <a:fillRect/>
          </a:stretch>
        </p:blipFill>
        <p:spPr>
          <a:xfrm>
            <a:off x="0" y="1417638"/>
            <a:ext cx="9077996" cy="499254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 Calls,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reasons for false calls. </a:t>
            </a:r>
          </a:p>
          <a:p>
            <a:r>
              <a:rPr lang="en-US" dirty="0" smtClean="0"/>
              <a:t>Many of them cannot be “solved” via technical means!</a:t>
            </a:r>
          </a:p>
          <a:p>
            <a:r>
              <a:rPr lang="en-US" dirty="0" smtClean="0"/>
              <a:t>What is our story to deal with hoax calls/swatting? </a:t>
            </a:r>
          </a:p>
          <a:p>
            <a:r>
              <a:rPr lang="en-US" dirty="0" smtClean="0"/>
              <a:t>Note: Problem is not unique to IP-based emergency services. Legacy networks also suffer from these problems.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31620" y="1371600"/>
            <a:ext cx="8847138" cy="4681538"/>
            <a:chOff x="-76200" y="561975"/>
            <a:chExt cx="8847138" cy="4681538"/>
          </a:xfrm>
        </p:grpSpPr>
        <p:pic>
          <p:nvPicPr>
            <p:cNvPr id="48180" name="Picture 5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3927475"/>
              <a:ext cx="180975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133" name="Text Box 5"/>
            <p:cNvSpPr txBox="1">
              <a:spLocks noChangeArrowheads="1"/>
            </p:cNvSpPr>
            <p:nvPr/>
          </p:nvSpPr>
          <p:spPr bwMode="auto">
            <a:xfrm>
              <a:off x="4694238" y="822325"/>
              <a:ext cx="1828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latin typeface="Calibri" charset="0"/>
                </a:rPr>
                <a:t>Mapping Database</a:t>
              </a:r>
              <a:endParaRPr lang="en-US" sz="1600" dirty="0">
                <a:latin typeface="Calibri" charset="0"/>
              </a:endParaRPr>
            </a:p>
          </p:txBody>
        </p:sp>
        <p:sp>
          <p:nvSpPr>
            <p:cNvPr id="48134" name="Rectangle 6"/>
            <p:cNvSpPr>
              <a:spLocks noChangeArrowheads="1"/>
            </p:cNvSpPr>
            <p:nvPr/>
          </p:nvSpPr>
          <p:spPr bwMode="auto">
            <a:xfrm>
              <a:off x="1600200" y="3402013"/>
              <a:ext cx="6858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35" name="Rectangle 7"/>
            <p:cNvSpPr>
              <a:spLocks noChangeArrowheads="1"/>
            </p:cNvSpPr>
            <p:nvPr/>
          </p:nvSpPr>
          <p:spPr bwMode="auto">
            <a:xfrm>
              <a:off x="1600200" y="3706813"/>
              <a:ext cx="6858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8138" name="Picture 10" descr="PSAPController_PSAPContoller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39000" y="2792413"/>
              <a:ext cx="1531938" cy="2057400"/>
            </a:xfrm>
            <a:prstGeom prst="rect">
              <a:avLst/>
            </a:prstGeom>
            <a:noFill/>
          </p:spPr>
        </p:pic>
        <p:pic>
          <p:nvPicPr>
            <p:cNvPr id="4813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00900" y="2182813"/>
              <a:ext cx="1562100" cy="1085850"/>
            </a:xfrm>
            <a:prstGeom prst="rect">
              <a:avLst/>
            </a:prstGeom>
            <a:noFill/>
          </p:spPr>
        </p:pic>
        <p:sp>
          <p:nvSpPr>
            <p:cNvPr id="48140" name="Text Box 12"/>
            <p:cNvSpPr txBox="1">
              <a:spLocks noChangeArrowheads="1"/>
            </p:cNvSpPr>
            <p:nvPr/>
          </p:nvSpPr>
          <p:spPr bwMode="auto">
            <a:xfrm>
              <a:off x="7848600" y="4773613"/>
              <a:ext cx="9144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alibri" charset="0"/>
                </a:rPr>
                <a:t>PSAP</a:t>
              </a:r>
            </a:p>
          </p:txBody>
        </p:sp>
        <p:cxnSp>
          <p:nvCxnSpPr>
            <p:cNvPr id="48142" name="AutoShape 14"/>
            <p:cNvCxnSpPr>
              <a:cxnSpLocks noChangeShapeType="1"/>
            </p:cNvCxnSpPr>
            <p:nvPr/>
          </p:nvCxnSpPr>
          <p:spPr bwMode="auto">
            <a:xfrm rot="16200000" flipH="1">
              <a:off x="-213518" y="2704306"/>
              <a:ext cx="2112962" cy="333375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48144" name="Text Box 16"/>
            <p:cNvSpPr txBox="1">
              <a:spLocks noChangeArrowheads="1"/>
            </p:cNvSpPr>
            <p:nvPr/>
          </p:nvSpPr>
          <p:spPr bwMode="auto">
            <a:xfrm>
              <a:off x="704850" y="2560638"/>
              <a:ext cx="942975" cy="3365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alibri" charset="0"/>
                </a:rPr>
                <a:t>Location</a:t>
              </a:r>
            </a:p>
          </p:txBody>
        </p:sp>
        <p:grpSp>
          <p:nvGrpSpPr>
            <p:cNvPr id="2" name="Group 17"/>
            <p:cNvGrpSpPr>
              <a:grpSpLocks/>
            </p:cNvGrpSpPr>
            <p:nvPr/>
          </p:nvGrpSpPr>
          <p:grpSpPr bwMode="auto">
            <a:xfrm>
              <a:off x="2133600" y="1839913"/>
              <a:ext cx="2590800" cy="2151062"/>
              <a:chOff x="1536" y="1224"/>
              <a:chExt cx="1536" cy="1248"/>
            </a:xfrm>
          </p:grpSpPr>
          <p:cxnSp>
            <p:nvCxnSpPr>
              <p:cNvPr id="48146" name="AutoShape 18"/>
              <p:cNvCxnSpPr>
                <a:cxnSpLocks noChangeShapeType="1"/>
                <a:stCxn id="48134" idx="3"/>
              </p:cNvCxnSpPr>
              <p:nvPr/>
            </p:nvCxnSpPr>
            <p:spPr bwMode="auto">
              <a:xfrm flipV="1">
                <a:off x="1536" y="1224"/>
                <a:ext cx="1536" cy="1248"/>
              </a:xfrm>
              <a:prstGeom prst="curvedConnector3">
                <a:avLst>
                  <a:gd name="adj1" fmla="val 28125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48147" name="Text Box 19"/>
              <p:cNvSpPr txBox="1">
                <a:spLocks noChangeArrowheads="1"/>
              </p:cNvSpPr>
              <p:nvPr/>
            </p:nvSpPr>
            <p:spPr bwMode="auto">
              <a:xfrm>
                <a:off x="1728" y="1440"/>
                <a:ext cx="720" cy="47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>
                    <a:latin typeface="Calibri" charset="0"/>
                  </a:rPr>
                  <a:t>Location + Service Identifier</a:t>
                </a:r>
              </a:p>
            </p:txBody>
          </p:sp>
          <p:sp>
            <p:nvSpPr>
              <p:cNvPr id="48148" name="Text Box 20"/>
              <p:cNvSpPr txBox="1">
                <a:spLocks noChangeArrowheads="1"/>
              </p:cNvSpPr>
              <p:nvPr/>
            </p:nvSpPr>
            <p:spPr bwMode="auto">
              <a:xfrm>
                <a:off x="1920" y="1296"/>
                <a:ext cx="144" cy="19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rIns="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sz="1600" dirty="0">
                  <a:latin typeface="Calibri" charset="0"/>
                </a:endParaRPr>
              </a:p>
            </p:txBody>
          </p:sp>
        </p:grpSp>
        <p:cxnSp>
          <p:nvCxnSpPr>
            <p:cNvPr id="48150" name="AutoShape 22"/>
            <p:cNvCxnSpPr>
              <a:cxnSpLocks noChangeShapeType="1"/>
            </p:cNvCxnSpPr>
            <p:nvPr/>
          </p:nvCxnSpPr>
          <p:spPr bwMode="auto">
            <a:xfrm rot="10800000" flipV="1">
              <a:off x="2286000" y="2220913"/>
              <a:ext cx="2438400" cy="1905000"/>
            </a:xfrm>
            <a:prstGeom prst="curvedConnector3">
              <a:avLst>
                <a:gd name="adj1" fmla="val 3906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48151" name="Text Box 23"/>
            <p:cNvSpPr txBox="1">
              <a:spLocks noChangeArrowheads="1"/>
            </p:cNvSpPr>
            <p:nvPr/>
          </p:nvSpPr>
          <p:spPr bwMode="auto">
            <a:xfrm>
              <a:off x="3352800" y="3249613"/>
              <a:ext cx="1255713" cy="8255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latin typeface="Calibri" charset="0"/>
                </a:rPr>
                <a:t>PSAP URI + emergency number</a:t>
              </a:r>
            </a:p>
          </p:txBody>
        </p:sp>
        <p:cxnSp>
          <p:nvCxnSpPr>
            <p:cNvPr id="48162" name="AutoShape 34"/>
            <p:cNvCxnSpPr>
              <a:cxnSpLocks noChangeShapeType="1"/>
            </p:cNvCxnSpPr>
            <p:nvPr/>
          </p:nvCxnSpPr>
          <p:spPr bwMode="auto">
            <a:xfrm>
              <a:off x="2362200" y="4392613"/>
              <a:ext cx="2057400" cy="0"/>
            </a:xfrm>
            <a:prstGeom prst="straightConnector1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8163" name="AutoShape 35"/>
            <p:cNvCxnSpPr>
              <a:cxnSpLocks noChangeShapeType="1"/>
            </p:cNvCxnSpPr>
            <p:nvPr/>
          </p:nvCxnSpPr>
          <p:spPr bwMode="auto">
            <a:xfrm>
              <a:off x="5334000" y="4392613"/>
              <a:ext cx="1981200" cy="0"/>
            </a:xfrm>
            <a:prstGeom prst="straightConnector1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</p:cxnSp>
        <p:pic>
          <p:nvPicPr>
            <p:cNvPr id="48165" name="Picture 37" descr="server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800600" y="1085850"/>
              <a:ext cx="1447800" cy="1123950"/>
            </a:xfrm>
            <a:prstGeom prst="rect">
              <a:avLst/>
            </a:prstGeom>
            <a:noFill/>
          </p:spPr>
        </p:pic>
        <p:pic>
          <p:nvPicPr>
            <p:cNvPr id="48167" name="Picture 39" descr="AS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200" y="1039813"/>
              <a:ext cx="1371600" cy="857250"/>
            </a:xfrm>
            <a:prstGeom prst="rect">
              <a:avLst/>
            </a:prstGeom>
            <a:noFill/>
          </p:spPr>
        </p:pic>
        <p:sp>
          <p:nvSpPr>
            <p:cNvPr id="48168" name="Text Box 40"/>
            <p:cNvSpPr txBox="1">
              <a:spLocks noChangeArrowheads="1"/>
            </p:cNvSpPr>
            <p:nvPr/>
          </p:nvSpPr>
          <p:spPr bwMode="auto">
            <a:xfrm>
              <a:off x="0" y="561975"/>
              <a:ext cx="24384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alibri" charset="0"/>
                </a:rPr>
                <a:t>Location Information Server</a:t>
              </a:r>
            </a:p>
          </p:txBody>
        </p:sp>
        <p:sp>
          <p:nvSpPr>
            <p:cNvPr id="48171" name="Text Box 43"/>
            <p:cNvSpPr txBox="1">
              <a:spLocks noChangeArrowheads="1"/>
            </p:cNvSpPr>
            <p:nvPr/>
          </p:nvSpPr>
          <p:spPr bwMode="auto">
            <a:xfrm>
              <a:off x="2555875" y="4114800"/>
              <a:ext cx="1577345" cy="338554"/>
            </a:xfrm>
            <a:prstGeom prst="rect">
              <a:avLst/>
            </a:prstGeom>
            <a:solidFill>
              <a:srgbClr val="C0C0C0">
                <a:alpha val="57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smtClean="0">
                  <a:latin typeface="Calibri" charset="0"/>
                </a:rPr>
                <a:t>INVITE</a:t>
              </a:r>
              <a:endParaRPr lang="en-US" sz="1600" dirty="0">
                <a:latin typeface="Calibri" charset="0"/>
              </a:endParaRPr>
            </a:p>
          </p:txBody>
        </p:sp>
        <p:pic>
          <p:nvPicPr>
            <p:cNvPr id="48174" name="Picture 4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57200" y="3962400"/>
              <a:ext cx="209550" cy="180975"/>
            </a:xfrm>
            <a:prstGeom prst="rect">
              <a:avLst/>
            </a:prstGeom>
            <a:noFill/>
          </p:spPr>
        </p:pic>
        <p:sp>
          <p:nvSpPr>
            <p:cNvPr id="48175" name="Line 47"/>
            <p:cNvSpPr>
              <a:spLocks noChangeShapeType="1"/>
            </p:cNvSpPr>
            <p:nvPr/>
          </p:nvSpPr>
          <p:spPr bwMode="auto">
            <a:xfrm>
              <a:off x="76200" y="41910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7" name="Text Box 49"/>
            <p:cNvSpPr txBox="1">
              <a:spLocks noChangeArrowheads="1"/>
            </p:cNvSpPr>
            <p:nvPr/>
          </p:nvSpPr>
          <p:spPr bwMode="auto">
            <a:xfrm>
              <a:off x="-76200" y="4267200"/>
              <a:ext cx="10096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latin typeface="Calibri" charset="0"/>
                </a:rPr>
                <a:t>Dial </a:t>
              </a:r>
              <a:r>
                <a:rPr lang="en-US" sz="1600" b="1" dirty="0" smtClean="0">
                  <a:solidFill>
                    <a:srgbClr val="00CC00"/>
                  </a:solidFill>
                  <a:latin typeface="Calibri" charset="0"/>
                </a:rPr>
                <a:t>9-1-1</a:t>
              </a:r>
              <a:endParaRPr lang="en-US" sz="1600" b="1" dirty="0">
                <a:solidFill>
                  <a:srgbClr val="00CC00"/>
                </a:solidFill>
                <a:latin typeface="Calibri" charset="0"/>
              </a:endParaRPr>
            </a:p>
          </p:txBody>
        </p:sp>
        <p:pic>
          <p:nvPicPr>
            <p:cNvPr id="48178" name="Picture 50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04775" y="4038600"/>
              <a:ext cx="276225" cy="304800"/>
            </a:xfrm>
            <a:prstGeom prst="rect">
              <a:avLst/>
            </a:prstGeom>
            <a:noFill/>
          </p:spPr>
        </p:pic>
        <p:pic>
          <p:nvPicPr>
            <p:cNvPr id="48181" name="Picture 53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162050" y="1673225"/>
              <a:ext cx="112395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" name="Group 58"/>
            <p:cNvGrpSpPr>
              <a:grpSpLocks/>
            </p:cNvGrpSpPr>
            <p:nvPr/>
          </p:nvGrpSpPr>
          <p:grpSpPr bwMode="auto">
            <a:xfrm>
              <a:off x="1524000" y="2030413"/>
              <a:ext cx="990600" cy="1897062"/>
              <a:chOff x="1008" y="1584"/>
              <a:chExt cx="624" cy="816"/>
            </a:xfrm>
          </p:grpSpPr>
          <p:cxnSp>
            <p:nvCxnSpPr>
              <p:cNvPr id="48187" name="AutoShape 59"/>
              <p:cNvCxnSpPr>
                <a:cxnSpLocks noChangeShapeType="1"/>
              </p:cNvCxnSpPr>
              <p:nvPr/>
            </p:nvCxnSpPr>
            <p:spPr bwMode="auto">
              <a:xfrm rot="16200000" flipH="1">
                <a:off x="783" y="1887"/>
                <a:ext cx="816" cy="210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48188" name="Text Box 60"/>
              <p:cNvSpPr txBox="1">
                <a:spLocks noChangeArrowheads="1"/>
              </p:cNvSpPr>
              <p:nvPr/>
            </p:nvSpPr>
            <p:spPr bwMode="auto">
              <a:xfrm>
                <a:off x="1008" y="1872"/>
                <a:ext cx="144" cy="14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rIns="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sz="1600" dirty="0">
                  <a:latin typeface="Calibri" charset="0"/>
                </a:endParaRPr>
              </a:p>
            </p:txBody>
          </p:sp>
          <p:sp>
            <p:nvSpPr>
              <p:cNvPr id="48189" name="Text Box 61"/>
              <p:cNvSpPr txBox="1">
                <a:spLocks noChangeArrowheads="1"/>
              </p:cNvSpPr>
              <p:nvPr/>
            </p:nvSpPr>
            <p:spPr bwMode="auto">
              <a:xfrm>
                <a:off x="1104" y="1872"/>
                <a:ext cx="528" cy="2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>
                    <a:latin typeface="Calibri" charset="0"/>
                  </a:rPr>
                  <a:t>GPS Info</a:t>
                </a:r>
              </a:p>
            </p:txBody>
          </p:sp>
        </p:grpSp>
        <p:pic>
          <p:nvPicPr>
            <p:cNvPr id="48190" name="Picture 62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608638" y="1371600"/>
              <a:ext cx="563562" cy="72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191" name="Rectangle 63"/>
            <p:cNvSpPr>
              <a:spLocks noChangeArrowheads="1"/>
            </p:cNvSpPr>
            <p:nvPr/>
          </p:nvSpPr>
          <p:spPr bwMode="auto">
            <a:xfrm>
              <a:off x="4508500" y="3965575"/>
              <a:ext cx="6858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2" name="Rectangle 64"/>
            <p:cNvSpPr>
              <a:spLocks noChangeArrowheads="1"/>
            </p:cNvSpPr>
            <p:nvPr/>
          </p:nvSpPr>
          <p:spPr bwMode="auto">
            <a:xfrm>
              <a:off x="4508500" y="3508375"/>
              <a:ext cx="838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3" name="Rectangle 65"/>
            <p:cNvSpPr>
              <a:spLocks noChangeArrowheads="1"/>
            </p:cNvSpPr>
            <p:nvPr/>
          </p:nvSpPr>
          <p:spPr bwMode="auto">
            <a:xfrm>
              <a:off x="4545013" y="4038600"/>
              <a:ext cx="6858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4" name="Text Box 66"/>
            <p:cNvSpPr txBox="1">
              <a:spLocks noChangeArrowheads="1"/>
            </p:cNvSpPr>
            <p:nvPr/>
          </p:nvSpPr>
          <p:spPr bwMode="auto">
            <a:xfrm>
              <a:off x="4725988" y="4906963"/>
              <a:ext cx="5810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latin typeface="Calibri" charset="0"/>
                </a:rPr>
                <a:t>VSP</a:t>
              </a:r>
            </a:p>
          </p:txBody>
        </p:sp>
        <p:sp>
          <p:nvSpPr>
            <p:cNvPr id="48195" name="AutoShape 67"/>
            <p:cNvSpPr>
              <a:spLocks noChangeArrowheads="1"/>
            </p:cNvSpPr>
            <p:nvPr/>
          </p:nvSpPr>
          <p:spPr bwMode="auto">
            <a:xfrm>
              <a:off x="4508500" y="3962400"/>
              <a:ext cx="849313" cy="955675"/>
            </a:xfrm>
            <a:prstGeom prst="roundRect">
              <a:avLst>
                <a:gd name="adj" fmla="val 16667"/>
              </a:avLst>
            </a:prstGeom>
            <a:solidFill>
              <a:srgbClr val="99FF66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pic>
          <p:nvPicPr>
            <p:cNvPr id="48196" name="Picture 68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608513" y="4019550"/>
              <a:ext cx="669925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197" name="Text Box 69"/>
            <p:cNvSpPr txBox="1">
              <a:spLocks noChangeArrowheads="1"/>
            </p:cNvSpPr>
            <p:nvPr/>
          </p:nvSpPr>
          <p:spPr bwMode="auto">
            <a:xfrm>
              <a:off x="4591050" y="4378325"/>
              <a:ext cx="687388" cy="5334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 defTabSz="762000" eaLnBrk="0" hangingPunct="0">
                <a:lnSpc>
                  <a:spcPct val="90000"/>
                </a:lnSpc>
                <a:buClr>
                  <a:schemeClr val="accent1"/>
                </a:buClr>
              </a:pPr>
              <a:r>
                <a:rPr lang="en-US" sz="1600" b="1">
                  <a:latin typeface="Calibri" charset="0"/>
                </a:rPr>
                <a:t>SIP Proxy</a:t>
              </a:r>
            </a:p>
          </p:txBody>
        </p:sp>
        <p:sp>
          <p:nvSpPr>
            <p:cNvPr id="50" name="Text Box 43"/>
            <p:cNvSpPr txBox="1">
              <a:spLocks noChangeArrowheads="1"/>
            </p:cNvSpPr>
            <p:nvPr/>
          </p:nvSpPr>
          <p:spPr bwMode="auto">
            <a:xfrm>
              <a:off x="5596658" y="4093918"/>
              <a:ext cx="1577345" cy="338554"/>
            </a:xfrm>
            <a:prstGeom prst="rect">
              <a:avLst/>
            </a:prstGeom>
            <a:solidFill>
              <a:srgbClr val="C0C0C0">
                <a:alpha val="57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smtClean="0">
                  <a:latin typeface="Calibri" charset="0"/>
                </a:rPr>
                <a:t>INVITE</a:t>
              </a:r>
              <a:endParaRPr lang="en-US" sz="1600" dirty="0">
                <a:latin typeface="Calibri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Attribution Problem*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Attribution …</a:t>
            </a:r>
          </a:p>
          <a:p>
            <a:pPr lvl="1"/>
            <a:r>
              <a:rPr lang="en-US" dirty="0" smtClean="0"/>
              <a:t>Requires to identify </a:t>
            </a:r>
            <a:r>
              <a:rPr lang="en-US" dirty="0"/>
              <a:t>the agent responsible for the </a:t>
            </a:r>
            <a:r>
              <a:rPr lang="en-US" dirty="0" smtClean="0"/>
              <a:t>action</a:t>
            </a:r>
          </a:p>
          <a:p>
            <a:pPr lvl="1"/>
            <a:r>
              <a:rPr lang="en-US" dirty="0" smtClean="0"/>
              <a:t>Determining </a:t>
            </a:r>
            <a:r>
              <a:rPr lang="en-US" dirty="0"/>
              <a:t>the </a:t>
            </a:r>
            <a:r>
              <a:rPr lang="en-US" b="1" dirty="0"/>
              <a:t>identity or location of an attacker</a:t>
            </a:r>
            <a:r>
              <a:rPr lang="en-US" dirty="0" smtClean="0"/>
              <a:t> (or </a:t>
            </a:r>
            <a:r>
              <a:rPr lang="en-US" dirty="0"/>
              <a:t>an attacker’s </a:t>
            </a:r>
            <a:r>
              <a:rPr lang="en-US" dirty="0" smtClean="0"/>
              <a:t>intermediary).</a:t>
            </a:r>
          </a:p>
          <a:p>
            <a:r>
              <a:rPr lang="en-US" dirty="0" smtClean="0"/>
              <a:t>Four aspects of attribution: </a:t>
            </a:r>
          </a:p>
          <a:p>
            <a:pPr lvl="1"/>
            <a:r>
              <a:rPr lang="en-US" dirty="0" smtClean="0"/>
              <a:t>Types: if users are expected to be identified in some way, what is the source of that identity, and what can we conclude about the utility of different sorts of identity?</a:t>
            </a:r>
          </a:p>
          <a:p>
            <a:pPr lvl="1"/>
            <a:r>
              <a:rPr lang="en-US" dirty="0" smtClean="0"/>
              <a:t>Timing: what are the different roles of attribution before, during and after an event?</a:t>
            </a:r>
          </a:p>
          <a:p>
            <a:pPr lvl="1"/>
            <a:r>
              <a:rPr lang="en-US" dirty="0" smtClean="0"/>
              <a:t>Investigators: how might different parties exploit attribution as a part of deterrence?</a:t>
            </a:r>
          </a:p>
          <a:p>
            <a:pPr lvl="1"/>
            <a:r>
              <a:rPr lang="en-US" dirty="0" smtClean="0"/>
              <a:t>Jurisdiction: what are the variations that we can expect across different jurisdictions, and how might this influence our choices in mechanism design?</a:t>
            </a:r>
          </a:p>
          <a:p>
            <a:pPr lvl="1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67724" y="6150127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(*) D. Clark, S. Landau, “</a:t>
            </a:r>
            <a:r>
              <a:rPr lang="en-US" dirty="0"/>
              <a:t>Untangling </a:t>
            </a:r>
            <a:r>
              <a:rPr lang="en-US" dirty="0" smtClean="0"/>
              <a:t>Attribution”, in Proceedings </a:t>
            </a:r>
            <a:r>
              <a:rPr lang="en-US" dirty="0"/>
              <a:t>of a Workshop </a:t>
            </a:r>
            <a:r>
              <a:rPr lang="en-US" dirty="0" smtClean="0"/>
              <a:t>on Deterring </a:t>
            </a:r>
            <a:r>
              <a:rPr lang="en-US" dirty="0" err="1" smtClean="0"/>
              <a:t>CyberAttacks</a:t>
            </a:r>
            <a:r>
              <a:rPr lang="en-US" dirty="0"/>
              <a:t>: Informing Strategies and </a:t>
            </a:r>
            <a:r>
              <a:rPr lang="en-US" dirty="0" smtClean="0"/>
              <a:t>Developing, 2010.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Goal: real-world identity of the emergency caller</a:t>
            </a:r>
          </a:p>
          <a:p>
            <a:r>
              <a:rPr lang="en-US" dirty="0" smtClean="0"/>
              <a:t>Can only be obtained via resolution steps:</a:t>
            </a:r>
          </a:p>
          <a:p>
            <a:pPr lvl="1"/>
            <a:r>
              <a:rPr lang="en-US" dirty="0" smtClean="0"/>
              <a:t>SIP </a:t>
            </a:r>
            <a:r>
              <a:rPr lang="en-US" dirty="0" err="1" smtClean="0"/>
              <a:t>AoR</a:t>
            </a:r>
            <a:r>
              <a:rPr lang="en-US" dirty="0" smtClean="0"/>
              <a:t> and resolution via VSP</a:t>
            </a:r>
          </a:p>
          <a:p>
            <a:pPr lvl="1"/>
            <a:r>
              <a:rPr lang="en-US" dirty="0" smtClean="0"/>
              <a:t>IP address and resolution via ISP/IAP</a:t>
            </a:r>
          </a:p>
          <a:p>
            <a:pPr lvl="1"/>
            <a:r>
              <a:rPr lang="en-US" dirty="0" smtClean="0"/>
              <a:t>Entirely independent mechanism (which does not yet exist, like emergency service certificates).</a:t>
            </a:r>
          </a:p>
          <a:p>
            <a:r>
              <a:rPr lang="en-US" dirty="0" smtClean="0"/>
              <a:t>Requires in-person identity proofing (and higher level of assurance infrastructure) during user registration.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location of adversary may help PSAP call taker in decision making.</a:t>
            </a:r>
          </a:p>
          <a:p>
            <a:r>
              <a:rPr lang="en-US" dirty="0" err="1" smtClean="0"/>
              <a:t>Spoofable</a:t>
            </a:r>
            <a:r>
              <a:rPr lang="en-US" dirty="0" smtClean="0"/>
              <a:t> to a certain degree since the location configuration steps are vulnerable to manipulation.</a:t>
            </a:r>
          </a:p>
          <a:p>
            <a:r>
              <a:rPr lang="en-US" dirty="0" smtClean="0"/>
              <a:t>Assumes network provided location</a:t>
            </a:r>
          </a:p>
          <a:p>
            <a:pPr lvl="1"/>
            <a:r>
              <a:rPr lang="en-US" dirty="0" smtClean="0"/>
              <a:t>Rules out many practical deployments.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675</Words>
  <Application>Microsoft Macintosh PowerPoint</Application>
  <PresentationFormat>On-screen Show (4:3)</PresentationFormat>
  <Paragraphs>70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Risks with IP-based Emergency Services</vt:lpstr>
      <vt:lpstr>Status</vt:lpstr>
      <vt:lpstr>False Calls</vt:lpstr>
      <vt:lpstr>False Calls, cont.</vt:lpstr>
      <vt:lpstr>False Calls, cont.</vt:lpstr>
      <vt:lpstr>Slide 6</vt:lpstr>
      <vt:lpstr>The Attribution Problem*</vt:lpstr>
      <vt:lpstr>Types of Identity</vt:lpstr>
      <vt:lpstr>Location</vt:lpstr>
      <vt:lpstr>Timing</vt:lpstr>
      <vt:lpstr>Our Recommendations?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Risks with IP-based Emergency Services</dc:title>
  <dc:creator>Hannes Tschofenig</dc:creator>
  <cp:lastModifiedBy>Hannes Tschofenig</cp:lastModifiedBy>
  <cp:revision>4</cp:revision>
  <dcterms:created xsi:type="dcterms:W3CDTF">2011-07-25T12:27:48Z</dcterms:created>
  <dcterms:modified xsi:type="dcterms:W3CDTF">2011-07-25T12:28:02Z</dcterms:modified>
</cp:coreProperties>
</file>