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E3BB1-1C98-4381-8C6B-933B03AF5071}" type="datetimeFigureOut">
              <a:rPr lang="en-US" smtClean="0"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7D013-823A-4FE6-9361-7ABAA12E86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?draft=draft-ietf-geopriv-policy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Obscuring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draft-</a:t>
            </a:r>
            <a:r>
              <a:rPr lang="en-US" dirty="0" err="1" smtClean="0">
                <a:hlinkClick r:id="rId2"/>
              </a:rPr>
              <a:t>ietf</a:t>
            </a:r>
            <a:r>
              <a:rPr lang="en-US" dirty="0" smtClean="0">
                <a:hlinkClick r:id="rId2"/>
              </a:rPr>
              <a:t>-</a:t>
            </a:r>
            <a:r>
              <a:rPr lang="en-US" dirty="0" err="1" smtClean="0">
                <a:hlinkClick r:id="rId2"/>
              </a:rPr>
              <a:t>geopriv</a:t>
            </a:r>
            <a:r>
              <a:rPr lang="en-US" dirty="0" smtClean="0">
                <a:hlinkClick r:id="rId2"/>
              </a:rPr>
              <a:t>-policy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ight Triangle 23"/>
          <p:cNvSpPr/>
          <p:nvPr/>
        </p:nvSpPr>
        <p:spPr>
          <a:xfrm flipH="1">
            <a:off x="7380312" y="2636912"/>
            <a:ext cx="216024" cy="504056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Triangle 22"/>
          <p:cNvSpPr/>
          <p:nvPr/>
        </p:nvSpPr>
        <p:spPr>
          <a:xfrm>
            <a:off x="7092280" y="2636912"/>
            <a:ext cx="216024" cy="504056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Model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3275856" y="3779748"/>
            <a:ext cx="2592288" cy="2160240"/>
          </a:xfrm>
          <a:prstGeom prst="cub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Location</a:t>
            </a:r>
          </a:p>
          <a:p>
            <a:pPr algn="ctr"/>
            <a:r>
              <a:rPr lang="en-AU" dirty="0" smtClean="0"/>
              <a:t>Server</a:t>
            </a:r>
          </a:p>
          <a:p>
            <a:pPr algn="ctr"/>
            <a:r>
              <a:rPr lang="en-AU" dirty="0" smtClean="0"/>
              <a:t>(Obfuscation)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452239" y="4931876"/>
            <a:ext cx="576064" cy="50405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5579948"/>
            <a:ext cx="1842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Known Location</a:t>
            </a:r>
            <a:endParaRPr lang="en-US" sz="2000" dirty="0"/>
          </a:p>
        </p:txBody>
      </p:sp>
      <p:sp>
        <p:nvSpPr>
          <p:cNvPr id="7" name="Oval 6"/>
          <p:cNvSpPr/>
          <p:nvPr/>
        </p:nvSpPr>
        <p:spPr>
          <a:xfrm>
            <a:off x="6588224" y="4211796"/>
            <a:ext cx="1440160" cy="126014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5579948"/>
            <a:ext cx="20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Reported Location</a:t>
            </a:r>
            <a:endParaRPr lang="en-US" sz="2000" dirty="0"/>
          </a:p>
        </p:txBody>
      </p:sp>
      <p:sp>
        <p:nvSpPr>
          <p:cNvPr id="9" name="Smiley Face 8"/>
          <p:cNvSpPr/>
          <p:nvPr/>
        </p:nvSpPr>
        <p:spPr>
          <a:xfrm>
            <a:off x="1416235" y="1736812"/>
            <a:ext cx="648072" cy="576064"/>
          </a:xfrm>
          <a:prstGeom prst="smileyFac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9552" y="1840178"/>
            <a:ext cx="830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Target</a:t>
            </a:r>
            <a:endParaRPr lang="en-US" sz="2000" dirty="0"/>
          </a:p>
        </p:txBody>
      </p:sp>
      <p:sp>
        <p:nvSpPr>
          <p:cNvPr id="12" name="Chevron 11"/>
          <p:cNvSpPr/>
          <p:nvPr/>
        </p:nvSpPr>
        <p:spPr>
          <a:xfrm>
            <a:off x="2411760" y="4859868"/>
            <a:ext cx="648072" cy="648072"/>
          </a:xfrm>
          <a:prstGeom prst="chevr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5580112" y="4715852"/>
            <a:ext cx="648072" cy="648072"/>
          </a:xfrm>
          <a:prstGeom prst="chevr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Smiley Face 13"/>
          <p:cNvSpPr/>
          <p:nvPr/>
        </p:nvSpPr>
        <p:spPr>
          <a:xfrm>
            <a:off x="4283968" y="1736812"/>
            <a:ext cx="648072" cy="576064"/>
          </a:xfrm>
          <a:prstGeom prst="smileyFac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987824" y="1840178"/>
            <a:ext cx="1373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Rule Maker</a:t>
            </a:r>
            <a:endParaRPr lang="en-US" sz="2000" dirty="0"/>
          </a:p>
        </p:txBody>
      </p:sp>
      <p:sp>
        <p:nvSpPr>
          <p:cNvPr id="16" name="Smiley Face 15"/>
          <p:cNvSpPr/>
          <p:nvPr/>
        </p:nvSpPr>
        <p:spPr>
          <a:xfrm>
            <a:off x="7020272" y="2708920"/>
            <a:ext cx="648072" cy="576064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863588" y="3537012"/>
            <a:ext cx="16561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4104742" y="3176178"/>
            <a:ext cx="10801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V="1">
            <a:off x="6949058" y="3860254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812360" y="2636912"/>
            <a:ext cx="1157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Location</a:t>
            </a:r>
            <a:br>
              <a:rPr lang="en-AU" sz="2000" dirty="0" smtClean="0"/>
            </a:br>
            <a:r>
              <a:rPr lang="en-AU" sz="2000" dirty="0" smtClean="0"/>
              <a:t>Recipient</a:t>
            </a:r>
            <a:endParaRPr lang="en-US" sz="2000" dirty="0"/>
          </a:p>
        </p:txBody>
      </p:sp>
      <p:cxnSp>
        <p:nvCxnSpPr>
          <p:cNvPr id="28" name="Shape 27"/>
          <p:cNvCxnSpPr>
            <a:stCxn id="16" idx="4"/>
          </p:cNvCxnSpPr>
          <p:nvPr/>
        </p:nvCxnSpPr>
        <p:spPr>
          <a:xfrm rot="5400000" flipH="1">
            <a:off x="7002270" y="2942946"/>
            <a:ext cx="72008" cy="612068"/>
          </a:xfrm>
          <a:prstGeom prst="curvedConnector4">
            <a:avLst>
              <a:gd name="adj1" fmla="val -317465"/>
              <a:gd name="adj2" fmla="val 76471"/>
            </a:avLst>
          </a:prstGeom>
          <a:ln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716016" y="2996952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Rules</a:t>
            </a:r>
            <a:endParaRPr lang="en-US" dirty="0"/>
          </a:p>
        </p:txBody>
      </p:sp>
      <p:sp>
        <p:nvSpPr>
          <p:cNvPr id="31" name="Cloud Callout 30"/>
          <p:cNvSpPr/>
          <p:nvPr/>
        </p:nvSpPr>
        <p:spPr>
          <a:xfrm>
            <a:off x="6588224" y="1052736"/>
            <a:ext cx="2123728" cy="1152128"/>
          </a:xfrm>
          <a:prstGeom prst="cloudCallou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092280" y="1412776"/>
            <a:ext cx="864096" cy="50405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516216" y="476672"/>
            <a:ext cx="2221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Recovered Location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Given a reported location </a:t>
            </a:r>
            <a:r>
              <a:rPr lang="en-AU" b="1" dirty="0" smtClean="0"/>
              <a:t>A</a:t>
            </a:r>
            <a:r>
              <a:rPr lang="en-AU" dirty="0" smtClean="0"/>
              <a:t>,</a:t>
            </a:r>
          </a:p>
          <a:p>
            <a:r>
              <a:rPr lang="en-AU" dirty="0" smtClean="0"/>
              <a:t>…and assuming </a:t>
            </a:r>
            <a:r>
              <a:rPr lang="en-AU" b="1" dirty="0" smtClean="0"/>
              <a:t>X</a:t>
            </a:r>
            <a:r>
              <a:rPr lang="en-AU" dirty="0" smtClean="0"/>
              <a:t>,</a:t>
            </a:r>
          </a:p>
          <a:p>
            <a:r>
              <a:rPr lang="en-AU" dirty="0" smtClean="0"/>
              <a:t>…then the recovered location is </a:t>
            </a:r>
            <a:r>
              <a:rPr lang="en-AU" b="1" dirty="0" smtClean="0"/>
              <a:t>B</a:t>
            </a:r>
          </a:p>
          <a:p>
            <a:endParaRPr lang="en-AU" b="1" dirty="0"/>
          </a:p>
          <a:p>
            <a:r>
              <a:rPr lang="en-AU" dirty="0" smtClean="0"/>
              <a:t>If uncertainty(</a:t>
            </a:r>
            <a:r>
              <a:rPr lang="en-AU" b="1" dirty="0" smtClean="0"/>
              <a:t>B</a:t>
            </a:r>
            <a:r>
              <a:rPr lang="en-AU" dirty="0" smtClean="0"/>
              <a:t>) &lt; uncertainty(</a:t>
            </a:r>
            <a:r>
              <a:rPr lang="en-AU" b="1" dirty="0" smtClean="0"/>
              <a:t>A</a:t>
            </a:r>
            <a:r>
              <a:rPr lang="en-AU" dirty="0" smtClean="0"/>
              <a:t>), </a:t>
            </a:r>
          </a:p>
          <a:p>
            <a:r>
              <a:rPr lang="en-AU" dirty="0" smtClean="0"/>
              <a:t>…then the assumption was productive.</a:t>
            </a:r>
          </a:p>
          <a:p>
            <a:endParaRPr lang="en-AU" dirty="0"/>
          </a:p>
          <a:p>
            <a:r>
              <a:rPr lang="en-AU" dirty="0" smtClean="0"/>
              <a:t>Apply multiple assumptions for big gains.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The target is on Earth</a:t>
            </a:r>
          </a:p>
          <a:p>
            <a:r>
              <a:rPr lang="en-AU" dirty="0" smtClean="0"/>
              <a:t>The target is on the ground</a:t>
            </a:r>
          </a:p>
          <a:p>
            <a:r>
              <a:rPr lang="en-AU" dirty="0" smtClean="0"/>
              <a:t>The target has constrained speed/acceleration</a:t>
            </a:r>
          </a:p>
          <a:p>
            <a:r>
              <a:rPr lang="en-AU" dirty="0" smtClean="0"/>
              <a:t>The target is walking</a:t>
            </a:r>
          </a:p>
          <a:p>
            <a:r>
              <a:rPr lang="en-AU" dirty="0" smtClean="0"/>
              <a:t>The target is on a boat</a:t>
            </a:r>
          </a:p>
          <a:p>
            <a:r>
              <a:rPr lang="en-AU" dirty="0" smtClean="0"/>
              <a:t>The target cannot fly</a:t>
            </a:r>
          </a:p>
          <a:p>
            <a:r>
              <a:rPr lang="en-AU" dirty="0" smtClean="0"/>
              <a:t>The target cannot breathe under water</a:t>
            </a:r>
          </a:p>
          <a:p>
            <a:r>
              <a:rPr lang="en-AU" dirty="0" smtClean="0"/>
              <a:t>The target likes ice cream</a:t>
            </a:r>
          </a:p>
          <a:p>
            <a:r>
              <a:rPr lang="en-AU" dirty="0" smtClean="0"/>
              <a:t>The target plays Theremin</a:t>
            </a:r>
          </a:p>
          <a:p>
            <a:r>
              <a:rPr lang="en-AU" dirty="0" smtClean="0"/>
              <a:t>The target wears </a:t>
            </a:r>
            <a:r>
              <a:rPr lang="en-US" dirty="0" smtClean="0"/>
              <a:t>red-and-white striped shirt, bobble hat, and glasses</a:t>
            </a:r>
            <a:endParaRPr lang="en-A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Assume Nothing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An obscuring algorithm might reveal something when the location recipient makes no assumptions</a:t>
            </a:r>
          </a:p>
          <a:p>
            <a:r>
              <a:rPr lang="en-AU" dirty="0" smtClean="0"/>
              <a:t>A good algorithm doesn’t reveal much unless the location recipient makes an assumption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Algorithm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The effectiveness of an algorithm is assessed against </a:t>
            </a:r>
            <a:r>
              <a:rPr lang="en-AU" dirty="0"/>
              <a:t>a</a:t>
            </a:r>
            <a:r>
              <a:rPr lang="en-AU" dirty="0" smtClean="0"/>
              <a:t> set of assumptions.</a:t>
            </a:r>
          </a:p>
          <a:p>
            <a:r>
              <a:rPr lang="en-AU" dirty="0" smtClean="0"/>
              <a:t>The information that is recovered when the assumption is correct determines how effective the algorithm is.</a:t>
            </a:r>
          </a:p>
          <a:p>
            <a:r>
              <a:rPr lang="en-AU" dirty="0" smtClean="0"/>
              <a:t>Recovery depends on the reliability of the assumption</a:t>
            </a:r>
          </a:p>
          <a:p>
            <a:r>
              <a:rPr lang="en-AU" dirty="0" smtClean="0"/>
              <a:t>…but the assessment must assume that the assumption is correct.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197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Obscuring</vt:lpstr>
      <vt:lpstr>Model</vt:lpstr>
      <vt:lpstr>Assumptions</vt:lpstr>
      <vt:lpstr>Example Assumptions</vt:lpstr>
      <vt:lpstr>Assume Nothing</vt:lpstr>
      <vt:lpstr>Algorithm Assessment</vt:lpstr>
    </vt:vector>
  </TitlesOfParts>
  <Company>CommScope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Martin Thomson</dc:creator>
  <cp:lastModifiedBy>Martin Thomson</cp:lastModifiedBy>
  <cp:revision>8</cp:revision>
  <dcterms:created xsi:type="dcterms:W3CDTF">2011-07-21T04:53:11Z</dcterms:created>
  <dcterms:modified xsi:type="dcterms:W3CDTF">2011-07-21T07:03:07Z</dcterms:modified>
</cp:coreProperties>
</file>