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6" r:id="rId8"/>
    <p:sldId id="267" r:id="rId9"/>
    <p:sldId id="265" r:id="rId10"/>
    <p:sldId id="264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00" autoAdjust="0"/>
    <p:restoredTop sz="86336" autoAdjust="0"/>
  </p:normalViewPr>
  <p:slideViewPr>
    <p:cSldViewPr snapToGrid="0" snapToObjects="1">
      <p:cViewPr varScale="1">
        <p:scale>
          <a:sx n="83" d="100"/>
          <a:sy n="83" d="100"/>
        </p:scale>
        <p:origin x="-96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93750" y="1600200"/>
            <a:ext cx="3549649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79951" y="1600200"/>
            <a:ext cx="3549649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  <p:extLst>
      <p:ext uri="{BB962C8B-B14F-4D97-AF65-F5344CB8AC3E}">
        <p14:creationId xmlns:p14="http://schemas.microsoft.com/office/powerpoint/2010/main" val="186235595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fld id="{B7659F82-C823-B248-80C7-40C8FC64499F}" type="datetimeFigureOut">
              <a:rPr lang="en-US" smtClean="0"/>
              <a:t>7/27/11</a:t>
            </a:fld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fld id="{905EF6D8-7CC3-1C4E-98C2-AF6168788B67}" type="slidenum">
              <a:rPr lang="en-US" smtClean="0"/>
              <a:t>‹#›</a:t>
            </a:fld>
            <a:endParaRPr 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wmf"/><Relationship Id="rId12" Type="http://schemas.openxmlformats.org/officeDocument/2006/relationships/image" Target="../media/image12.JPG"/><Relationship Id="rId13" Type="http://schemas.openxmlformats.org/officeDocument/2006/relationships/image" Target="../media/image13.w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G"/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emf"/><Relationship Id="rId6" Type="http://schemas.openxmlformats.org/officeDocument/2006/relationships/image" Target="../media/image6.wmf"/><Relationship Id="rId7" Type="http://schemas.openxmlformats.org/officeDocument/2006/relationships/image" Target="../media/image7.emf"/><Relationship Id="rId8" Type="http://schemas.openxmlformats.org/officeDocument/2006/relationships/image" Target="../media/image8.emf"/><Relationship Id="rId9" Type="http://schemas.openxmlformats.org/officeDocument/2006/relationships/image" Target="../media/image9.wmf"/><Relationship Id="rId10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wmf"/><Relationship Id="rId12" Type="http://schemas.openxmlformats.org/officeDocument/2006/relationships/image" Target="../media/image14.JPG"/><Relationship Id="rId13" Type="http://schemas.openxmlformats.org/officeDocument/2006/relationships/image" Target="../media/image15.W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wmf"/><Relationship Id="rId3" Type="http://schemas.openxmlformats.org/officeDocument/2006/relationships/image" Target="../media/image4.wmf"/><Relationship Id="rId4" Type="http://schemas.openxmlformats.org/officeDocument/2006/relationships/image" Target="../media/image5.emf"/><Relationship Id="rId5" Type="http://schemas.openxmlformats.org/officeDocument/2006/relationships/image" Target="../media/image6.wmf"/><Relationship Id="rId6" Type="http://schemas.openxmlformats.org/officeDocument/2006/relationships/image" Target="../media/image7.emf"/><Relationship Id="rId7" Type="http://schemas.openxmlformats.org/officeDocument/2006/relationships/image" Target="../media/image8.emf"/><Relationship Id="rId8" Type="http://schemas.openxmlformats.org/officeDocument/2006/relationships/image" Target="../media/image9.wmf"/><Relationship Id="rId9" Type="http://schemas.openxmlformats.org/officeDocument/2006/relationships/image" Target="../media/image10.wmf"/><Relationship Id="rId10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emf"/><Relationship Id="rId5" Type="http://schemas.openxmlformats.org/officeDocument/2006/relationships/image" Target="../media/image6.wmf"/><Relationship Id="rId6" Type="http://schemas.openxmlformats.org/officeDocument/2006/relationships/image" Target="../media/image7.emf"/><Relationship Id="rId7" Type="http://schemas.openxmlformats.org/officeDocument/2006/relationships/image" Target="../media/image8.emf"/><Relationship Id="rId8" Type="http://schemas.openxmlformats.org/officeDocument/2006/relationships/image" Target="../media/image9.wmf"/><Relationship Id="rId9" Type="http://schemas.openxmlformats.org/officeDocument/2006/relationships/image" Target="../media/image10.wmf"/><Relationship Id="rId10" Type="http://schemas.openxmlformats.org/officeDocument/2006/relationships/image" Target="../media/image11.w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6" Type="http://schemas.openxmlformats.org/officeDocument/2006/relationships/image" Target="../media/image9.wmf"/><Relationship Id="rId7" Type="http://schemas.openxmlformats.org/officeDocument/2006/relationships/image" Target="../media/image10.wmf"/><Relationship Id="rId8" Type="http://schemas.openxmlformats.org/officeDocument/2006/relationships/image" Target="../media/image11.wmf"/><Relationship Id="rId9" Type="http://schemas.openxmlformats.org/officeDocument/2006/relationships/image" Target="../media/image4.w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Exploring the multi-router SOHO network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draft-baker-fun-multi-</a:t>
            </a:r>
            <a:r>
              <a:rPr lang="en-US" dirty="0" smtClean="0"/>
              <a:t>router</a:t>
            </a:r>
          </a:p>
          <a:p>
            <a:r>
              <a:rPr lang="en-US" dirty="0" smtClean="0"/>
              <a:t>Fred Baker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209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Exit Routing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IPv6 </a:t>
            </a:r>
            <a:r>
              <a:rPr lang="en-US" dirty="0" err="1" smtClean="0"/>
              <a:t>multihoming</a:t>
            </a:r>
            <a:r>
              <a:rPr lang="en-US" dirty="0" smtClean="0"/>
              <a:t> model calls for 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osts, which have no knowledge of routing, select optimal source address</a:t>
            </a:r>
          </a:p>
          <a:p>
            <a:pPr lvl="1"/>
            <a:r>
              <a:rPr lang="en-US" dirty="0" smtClean="0"/>
              <a:t>Routers, which have no semantic for the purpose, to route traffic to the right exit gateway</a:t>
            </a:r>
          </a:p>
          <a:p>
            <a:r>
              <a:rPr lang="en-US" dirty="0" smtClean="0"/>
              <a:t>It would be nice if we had a way to do exit routing (comment made in shim6, applies here)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988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Recommended upstream route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13287"/>
          </a:xfrm>
        </p:spPr>
        <p:txBody>
          <a:bodyPr/>
          <a:lstStyle/>
          <a:p>
            <a:r>
              <a:rPr lang="en-US" dirty="0" smtClean="0"/>
              <a:t>In routing, a router or network generally tells neighboring routers or networks what routes it might be able to handle</a:t>
            </a:r>
          </a:p>
          <a:p>
            <a:pPr lvl="1"/>
            <a:r>
              <a:rPr lang="en-US" dirty="0" smtClean="0"/>
              <a:t>Japanese IPTV ISP only accepts traffic using its assigned source address and heading to it</a:t>
            </a:r>
          </a:p>
          <a:p>
            <a:pPr lvl="1"/>
            <a:r>
              <a:rPr lang="en-US" dirty="0" smtClean="0"/>
              <a:t>Other ISPs will require use of their source address (BCP 38) and give access to other destinations</a:t>
            </a:r>
          </a:p>
          <a:p>
            <a:r>
              <a:rPr lang="en-US" dirty="0" smtClean="0"/>
              <a:t>ISPs don’t generally exchange routing with residential customers</a:t>
            </a:r>
          </a:p>
          <a:p>
            <a:pPr lvl="1"/>
            <a:r>
              <a:rPr lang="en-US" dirty="0" smtClean="0"/>
              <a:t>Would it be nice to configure a recommended upstream route using DHCPv6?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78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MP90039045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8136"/>
            <a:ext cx="2239676" cy="1597635"/>
          </a:xfrm>
          <a:prstGeom prst="rect">
            <a:avLst/>
          </a:prstGeom>
        </p:spPr>
      </p:pic>
      <p:grpSp>
        <p:nvGrpSpPr>
          <p:cNvPr id="72" name="Group 71"/>
          <p:cNvGrpSpPr>
            <a:grpSpLocks/>
          </p:cNvGrpSpPr>
          <p:nvPr/>
        </p:nvGrpSpPr>
        <p:grpSpPr bwMode="auto">
          <a:xfrm rot="17503880">
            <a:off x="7310310" y="3590603"/>
            <a:ext cx="1880979" cy="168779"/>
            <a:chOff x="1790" y="1633"/>
            <a:chExt cx="2016" cy="96"/>
          </a:xfrm>
        </p:grpSpPr>
        <p:sp>
          <p:nvSpPr>
            <p:cNvPr id="73" name="Line 29"/>
            <p:cNvSpPr>
              <a:spLocks noChangeShapeType="1"/>
            </p:cNvSpPr>
            <p:nvPr/>
          </p:nvSpPr>
          <p:spPr bwMode="auto">
            <a:xfrm flipV="1">
              <a:off x="2702" y="1633"/>
              <a:ext cx="96" cy="96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4" name="Line 30"/>
            <p:cNvSpPr>
              <a:spLocks noChangeShapeType="1"/>
            </p:cNvSpPr>
            <p:nvPr/>
          </p:nvSpPr>
          <p:spPr bwMode="auto">
            <a:xfrm>
              <a:off x="179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5" name="Line 31"/>
            <p:cNvSpPr>
              <a:spLocks noChangeShapeType="1"/>
            </p:cNvSpPr>
            <p:nvPr/>
          </p:nvSpPr>
          <p:spPr bwMode="auto">
            <a:xfrm>
              <a:off x="193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6" name="Line 32"/>
            <p:cNvSpPr>
              <a:spLocks noChangeShapeType="1"/>
            </p:cNvSpPr>
            <p:nvPr/>
          </p:nvSpPr>
          <p:spPr bwMode="auto">
            <a:xfrm>
              <a:off x="2078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7" name="Line 33"/>
            <p:cNvSpPr>
              <a:spLocks noChangeShapeType="1"/>
            </p:cNvSpPr>
            <p:nvPr/>
          </p:nvSpPr>
          <p:spPr bwMode="auto">
            <a:xfrm>
              <a:off x="2222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8" name="Line 34"/>
            <p:cNvSpPr>
              <a:spLocks noChangeShapeType="1"/>
            </p:cNvSpPr>
            <p:nvPr/>
          </p:nvSpPr>
          <p:spPr bwMode="auto">
            <a:xfrm>
              <a:off x="2366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9" name="Line 35"/>
            <p:cNvSpPr>
              <a:spLocks noChangeShapeType="1"/>
            </p:cNvSpPr>
            <p:nvPr/>
          </p:nvSpPr>
          <p:spPr bwMode="auto">
            <a:xfrm>
              <a:off x="251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0" name="Line 36"/>
            <p:cNvSpPr>
              <a:spLocks noChangeShapeType="1"/>
            </p:cNvSpPr>
            <p:nvPr/>
          </p:nvSpPr>
          <p:spPr bwMode="auto">
            <a:xfrm>
              <a:off x="265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1" name="Line 37"/>
            <p:cNvSpPr>
              <a:spLocks noChangeShapeType="1"/>
            </p:cNvSpPr>
            <p:nvPr/>
          </p:nvSpPr>
          <p:spPr bwMode="auto">
            <a:xfrm>
              <a:off x="270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2" name="Line 38"/>
            <p:cNvSpPr>
              <a:spLocks noChangeShapeType="1"/>
            </p:cNvSpPr>
            <p:nvPr/>
          </p:nvSpPr>
          <p:spPr bwMode="auto">
            <a:xfrm>
              <a:off x="284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3" name="Line 39"/>
            <p:cNvSpPr>
              <a:spLocks noChangeShapeType="1"/>
            </p:cNvSpPr>
            <p:nvPr/>
          </p:nvSpPr>
          <p:spPr bwMode="auto">
            <a:xfrm>
              <a:off x="299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4" name="Line 40"/>
            <p:cNvSpPr>
              <a:spLocks noChangeShapeType="1"/>
            </p:cNvSpPr>
            <p:nvPr/>
          </p:nvSpPr>
          <p:spPr bwMode="auto">
            <a:xfrm>
              <a:off x="3134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5" name="Line 41"/>
            <p:cNvSpPr>
              <a:spLocks noChangeShapeType="1"/>
            </p:cNvSpPr>
            <p:nvPr/>
          </p:nvSpPr>
          <p:spPr bwMode="auto">
            <a:xfrm>
              <a:off x="3278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6" name="Line 42"/>
            <p:cNvSpPr>
              <a:spLocks noChangeShapeType="1"/>
            </p:cNvSpPr>
            <p:nvPr/>
          </p:nvSpPr>
          <p:spPr bwMode="auto">
            <a:xfrm>
              <a:off x="342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7" name="Line 43"/>
            <p:cNvSpPr>
              <a:spLocks noChangeShapeType="1"/>
            </p:cNvSpPr>
            <p:nvPr/>
          </p:nvSpPr>
          <p:spPr bwMode="auto">
            <a:xfrm>
              <a:off x="356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8" name="Line 44"/>
            <p:cNvSpPr>
              <a:spLocks noChangeShapeType="1"/>
            </p:cNvSpPr>
            <p:nvPr/>
          </p:nvSpPr>
          <p:spPr bwMode="auto">
            <a:xfrm>
              <a:off x="371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Residential Network and Home Area Network Interaction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9494" y="1544662"/>
            <a:ext cx="4030678" cy="400982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Imagine a high end home network:</a:t>
            </a:r>
            <a:endParaRPr lang="en-US" dirty="0"/>
          </a:p>
          <a:p>
            <a:pPr lvl="1"/>
            <a:r>
              <a:rPr lang="en-US" dirty="0" smtClean="0"/>
              <a:t>Audio/Video</a:t>
            </a:r>
          </a:p>
          <a:p>
            <a:pPr lvl="1"/>
            <a:r>
              <a:rPr lang="en-US" dirty="0" smtClean="0"/>
              <a:t>Wireless</a:t>
            </a:r>
          </a:p>
          <a:p>
            <a:pPr lvl="1"/>
            <a:r>
              <a:rPr lang="en-US" dirty="0" smtClean="0"/>
              <a:t>Telecommuting</a:t>
            </a:r>
          </a:p>
          <a:p>
            <a:pPr lvl="1"/>
            <a:r>
              <a:rPr lang="en-US" dirty="0" smtClean="0"/>
              <a:t>Home Area Network</a:t>
            </a:r>
          </a:p>
          <a:p>
            <a:r>
              <a:rPr lang="en-US" dirty="0" smtClean="0"/>
              <a:t>What is the HAN?</a:t>
            </a:r>
          </a:p>
          <a:p>
            <a:pPr lvl="1"/>
            <a:r>
              <a:rPr lang="en-US" dirty="0" smtClean="0"/>
              <a:t>Network connecting sensors in the home</a:t>
            </a:r>
          </a:p>
          <a:p>
            <a:pPr lvl="1"/>
            <a:r>
              <a:rPr lang="en-US" dirty="0" smtClean="0"/>
              <a:t>Communications with utilities</a:t>
            </a:r>
          </a:p>
          <a:p>
            <a:pPr lvl="1"/>
            <a:r>
              <a:rPr lang="en-US" dirty="0" smtClean="0"/>
              <a:t>Services to residents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Line 48"/>
          <p:cNvSpPr>
            <a:spLocks noChangeShapeType="1"/>
          </p:cNvSpPr>
          <p:nvPr/>
        </p:nvSpPr>
        <p:spPr bwMode="auto">
          <a:xfrm rot="5400000" flipH="1">
            <a:off x="5653285" y="3851648"/>
            <a:ext cx="3382185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grpSp>
        <p:nvGrpSpPr>
          <p:cNvPr id="92" name="Group 91"/>
          <p:cNvGrpSpPr/>
          <p:nvPr/>
        </p:nvGrpSpPr>
        <p:grpSpPr>
          <a:xfrm>
            <a:off x="4633003" y="3753475"/>
            <a:ext cx="2723261" cy="646331"/>
            <a:chOff x="4633003" y="3753475"/>
            <a:chExt cx="2723261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4633003" y="3753475"/>
              <a:ext cx="7833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Her</a:t>
              </a:r>
            </a:p>
            <a:p>
              <a:pPr algn="ctr"/>
              <a:r>
                <a:rPr lang="en-US" dirty="0" smtClean="0"/>
                <a:t>Office</a:t>
              </a:r>
              <a:endParaRPr lang="en-US" dirty="0"/>
            </a:p>
          </p:txBody>
        </p:sp>
        <p:sp>
          <p:nvSpPr>
            <p:cNvPr id="27" name="Line 48"/>
            <p:cNvSpPr>
              <a:spLocks noChangeShapeType="1"/>
            </p:cNvSpPr>
            <p:nvPr/>
          </p:nvSpPr>
          <p:spPr bwMode="auto">
            <a:xfrm flipH="1">
              <a:off x="5828798" y="4086282"/>
              <a:ext cx="1527466" cy="1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pic>
          <p:nvPicPr>
            <p:cNvPr id="32" name="Picture 3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308624" y="3807644"/>
              <a:ext cx="794552" cy="543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 descr="Router with firewal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6427437" y="3837668"/>
              <a:ext cx="613968" cy="456821"/>
            </a:xfrm>
            <a:prstGeom prst="rect">
              <a:avLst/>
            </a:prstGeom>
            <a:noFill/>
          </p:spPr>
        </p:pic>
      </p:grpSp>
      <p:sp>
        <p:nvSpPr>
          <p:cNvPr id="29" name="Line 48"/>
          <p:cNvSpPr>
            <a:spLocks noChangeShapeType="1"/>
          </p:cNvSpPr>
          <p:nvPr/>
        </p:nvSpPr>
        <p:spPr bwMode="auto">
          <a:xfrm flipH="1">
            <a:off x="7365164" y="4342943"/>
            <a:ext cx="472978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grpSp>
        <p:nvGrpSpPr>
          <p:cNvPr id="95" name="Group 94"/>
          <p:cNvGrpSpPr/>
          <p:nvPr/>
        </p:nvGrpSpPr>
        <p:grpSpPr>
          <a:xfrm>
            <a:off x="4633003" y="2954271"/>
            <a:ext cx="2734212" cy="700237"/>
            <a:chOff x="4633003" y="2954271"/>
            <a:chExt cx="2734212" cy="700237"/>
          </a:xfrm>
        </p:grpSpPr>
        <p:sp>
          <p:nvSpPr>
            <p:cNvPr id="48" name="TextBox 47"/>
            <p:cNvSpPr txBox="1"/>
            <p:nvPr/>
          </p:nvSpPr>
          <p:spPr>
            <a:xfrm>
              <a:off x="4633003" y="3008177"/>
              <a:ext cx="7833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His</a:t>
              </a:r>
            </a:p>
            <a:p>
              <a:pPr algn="ctr"/>
              <a:r>
                <a:rPr lang="en-US" dirty="0" smtClean="0"/>
                <a:t>Office</a:t>
              </a:r>
              <a:endParaRPr lang="en-US" dirty="0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H="1">
              <a:off x="5828798" y="3189390"/>
              <a:ext cx="1538417" cy="1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pic>
          <p:nvPicPr>
            <p:cNvPr id="34" name="Picture 3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308624" y="2956206"/>
              <a:ext cx="794552" cy="543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Router with firewal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6427438" y="2954271"/>
              <a:ext cx="613968" cy="456821"/>
            </a:xfrm>
            <a:prstGeom prst="rect">
              <a:avLst/>
            </a:prstGeom>
            <a:noFill/>
          </p:spPr>
        </p:pic>
      </p:grpSp>
      <p:grpSp>
        <p:nvGrpSpPr>
          <p:cNvPr id="90" name="Group 89"/>
          <p:cNvGrpSpPr/>
          <p:nvPr/>
        </p:nvGrpSpPr>
        <p:grpSpPr>
          <a:xfrm>
            <a:off x="5781575" y="4635968"/>
            <a:ext cx="2035780" cy="1973864"/>
            <a:chOff x="5781575" y="4635968"/>
            <a:chExt cx="2035780" cy="1973864"/>
          </a:xfrm>
        </p:grpSpPr>
        <p:sp>
          <p:nvSpPr>
            <p:cNvPr id="46" name="TextBox 45"/>
            <p:cNvSpPr txBox="1"/>
            <p:nvPr/>
          </p:nvSpPr>
          <p:spPr>
            <a:xfrm>
              <a:off x="6734632" y="5453406"/>
              <a:ext cx="1082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A/V LAN</a:t>
              </a:r>
              <a:endParaRPr lang="en-US" dirty="0"/>
            </a:p>
          </p:txBody>
        </p:sp>
        <p:sp>
          <p:nvSpPr>
            <p:cNvPr id="28" name="Line 48"/>
            <p:cNvSpPr>
              <a:spLocks noChangeShapeType="1"/>
            </p:cNvSpPr>
            <p:nvPr/>
          </p:nvSpPr>
          <p:spPr bwMode="auto">
            <a:xfrm flipH="1" flipV="1">
              <a:off x="6708067" y="4983173"/>
              <a:ext cx="637247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sp>
          <p:nvSpPr>
            <p:cNvPr id="37" name="Line 48"/>
            <p:cNvSpPr>
              <a:spLocks noChangeShapeType="1"/>
            </p:cNvSpPr>
            <p:nvPr/>
          </p:nvSpPr>
          <p:spPr bwMode="auto">
            <a:xfrm flipH="1" flipV="1">
              <a:off x="6716643" y="4990518"/>
              <a:ext cx="0" cy="1619314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pic>
          <p:nvPicPr>
            <p:cNvPr id="31" name="Picture 30" descr="Wireless Router, Added 04/20/200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6427437" y="4635968"/>
              <a:ext cx="613968" cy="547272"/>
            </a:xfrm>
            <a:prstGeom prst="rect">
              <a:avLst/>
            </a:prstGeom>
            <a:noFill/>
          </p:spPr>
        </p:pic>
        <p:sp>
          <p:nvSpPr>
            <p:cNvPr id="42" name="Line 48"/>
            <p:cNvSpPr>
              <a:spLocks noChangeShapeType="1"/>
            </p:cNvSpPr>
            <p:nvPr/>
          </p:nvSpPr>
          <p:spPr bwMode="auto">
            <a:xfrm flipV="1">
              <a:off x="6705500" y="5989724"/>
              <a:ext cx="33590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sp>
          <p:nvSpPr>
            <p:cNvPr id="43" name="Line 48"/>
            <p:cNvSpPr>
              <a:spLocks noChangeShapeType="1"/>
            </p:cNvSpPr>
            <p:nvPr/>
          </p:nvSpPr>
          <p:spPr bwMode="auto">
            <a:xfrm flipV="1">
              <a:off x="6402533" y="6207352"/>
              <a:ext cx="33590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sp>
          <p:nvSpPr>
            <p:cNvPr id="44" name="Line 48"/>
            <p:cNvSpPr>
              <a:spLocks noChangeShapeType="1"/>
            </p:cNvSpPr>
            <p:nvPr/>
          </p:nvSpPr>
          <p:spPr bwMode="auto">
            <a:xfrm flipV="1">
              <a:off x="6402533" y="5816985"/>
              <a:ext cx="33590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pic>
          <p:nvPicPr>
            <p:cNvPr id="39" name="Picture 38" descr="SetTopBox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781575" y="5638072"/>
              <a:ext cx="670574" cy="290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864884" y="5989724"/>
              <a:ext cx="562554" cy="357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0" descr="HDTV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9985" y="5816985"/>
              <a:ext cx="666193" cy="529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1" name="Group 90"/>
          <p:cNvGrpSpPr/>
          <p:nvPr/>
        </p:nvGrpSpPr>
        <p:grpSpPr>
          <a:xfrm>
            <a:off x="4565658" y="4390192"/>
            <a:ext cx="2139842" cy="1726602"/>
            <a:chOff x="4565658" y="4390192"/>
            <a:chExt cx="2139842" cy="1726602"/>
          </a:xfrm>
        </p:grpSpPr>
        <p:sp>
          <p:nvSpPr>
            <p:cNvPr id="47" name="TextBox 46"/>
            <p:cNvSpPr txBox="1"/>
            <p:nvPr/>
          </p:nvSpPr>
          <p:spPr>
            <a:xfrm>
              <a:off x="4565658" y="5470463"/>
              <a:ext cx="10695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Home</a:t>
              </a:r>
            </a:p>
            <a:p>
              <a:pPr algn="ctr"/>
              <a:r>
                <a:rPr lang="en-US" dirty="0" smtClean="0"/>
                <a:t>Wireless</a:t>
              </a:r>
              <a:endParaRPr lang="en-US" dirty="0"/>
            </a:p>
          </p:txBody>
        </p:sp>
        <p:pic>
          <p:nvPicPr>
            <p:cNvPr id="19" name="Picture 18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flipH="1">
              <a:off x="5330049" y="4390192"/>
              <a:ext cx="451526" cy="600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34" descr="bbfwMedia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1575" y="4611698"/>
              <a:ext cx="923925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44"/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24697" y="4882154"/>
              <a:ext cx="610705" cy="472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" name="Group 52"/>
          <p:cNvGrpSpPr>
            <a:grpSpLocks/>
          </p:cNvGrpSpPr>
          <p:nvPr/>
        </p:nvGrpSpPr>
        <p:grpSpPr bwMode="auto">
          <a:xfrm rot="18858773" flipH="1" flipV="1">
            <a:off x="644698" y="3936608"/>
            <a:ext cx="4932136" cy="141825"/>
            <a:chOff x="1790" y="1633"/>
            <a:chExt cx="2016" cy="96"/>
          </a:xfrm>
        </p:grpSpPr>
        <p:sp>
          <p:nvSpPr>
            <p:cNvPr id="54" name="Line 29"/>
            <p:cNvSpPr>
              <a:spLocks noChangeShapeType="1"/>
            </p:cNvSpPr>
            <p:nvPr/>
          </p:nvSpPr>
          <p:spPr bwMode="auto">
            <a:xfrm flipV="1">
              <a:off x="2702" y="1633"/>
              <a:ext cx="96" cy="96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>
              <a:off x="179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>
              <a:off x="193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>
              <a:off x="2078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8" name="Line 33"/>
            <p:cNvSpPr>
              <a:spLocks noChangeShapeType="1"/>
            </p:cNvSpPr>
            <p:nvPr/>
          </p:nvSpPr>
          <p:spPr bwMode="auto">
            <a:xfrm>
              <a:off x="2222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9" name="Line 34"/>
            <p:cNvSpPr>
              <a:spLocks noChangeShapeType="1"/>
            </p:cNvSpPr>
            <p:nvPr/>
          </p:nvSpPr>
          <p:spPr bwMode="auto">
            <a:xfrm>
              <a:off x="2366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0" name="Line 35"/>
            <p:cNvSpPr>
              <a:spLocks noChangeShapeType="1"/>
            </p:cNvSpPr>
            <p:nvPr/>
          </p:nvSpPr>
          <p:spPr bwMode="auto">
            <a:xfrm>
              <a:off x="251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1" name="Line 36"/>
            <p:cNvSpPr>
              <a:spLocks noChangeShapeType="1"/>
            </p:cNvSpPr>
            <p:nvPr/>
          </p:nvSpPr>
          <p:spPr bwMode="auto">
            <a:xfrm>
              <a:off x="265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2" name="Line 37"/>
            <p:cNvSpPr>
              <a:spLocks noChangeShapeType="1"/>
            </p:cNvSpPr>
            <p:nvPr/>
          </p:nvSpPr>
          <p:spPr bwMode="auto">
            <a:xfrm>
              <a:off x="270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3" name="Line 38"/>
            <p:cNvSpPr>
              <a:spLocks noChangeShapeType="1"/>
            </p:cNvSpPr>
            <p:nvPr/>
          </p:nvSpPr>
          <p:spPr bwMode="auto">
            <a:xfrm>
              <a:off x="284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4" name="Line 39"/>
            <p:cNvSpPr>
              <a:spLocks noChangeShapeType="1"/>
            </p:cNvSpPr>
            <p:nvPr/>
          </p:nvSpPr>
          <p:spPr bwMode="auto">
            <a:xfrm>
              <a:off x="299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5" name="Line 40"/>
            <p:cNvSpPr>
              <a:spLocks noChangeShapeType="1"/>
            </p:cNvSpPr>
            <p:nvPr/>
          </p:nvSpPr>
          <p:spPr bwMode="auto">
            <a:xfrm>
              <a:off x="3134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6" name="Line 41"/>
            <p:cNvSpPr>
              <a:spLocks noChangeShapeType="1"/>
            </p:cNvSpPr>
            <p:nvPr/>
          </p:nvSpPr>
          <p:spPr bwMode="auto">
            <a:xfrm>
              <a:off x="3278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7" name="Line 42"/>
            <p:cNvSpPr>
              <a:spLocks noChangeShapeType="1"/>
            </p:cNvSpPr>
            <p:nvPr/>
          </p:nvSpPr>
          <p:spPr bwMode="auto">
            <a:xfrm>
              <a:off x="342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8" name="Line 43"/>
            <p:cNvSpPr>
              <a:spLocks noChangeShapeType="1"/>
            </p:cNvSpPr>
            <p:nvPr/>
          </p:nvSpPr>
          <p:spPr bwMode="auto">
            <a:xfrm>
              <a:off x="356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9" name="Line 44"/>
            <p:cNvSpPr>
              <a:spLocks noChangeShapeType="1"/>
            </p:cNvSpPr>
            <p:nvPr/>
          </p:nvSpPr>
          <p:spPr bwMode="auto">
            <a:xfrm>
              <a:off x="371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452478" y="1313973"/>
            <a:ext cx="3925686" cy="1600436"/>
            <a:chOff x="3452478" y="1313973"/>
            <a:chExt cx="3925686" cy="1600436"/>
          </a:xfrm>
        </p:grpSpPr>
        <p:sp>
          <p:nvSpPr>
            <p:cNvPr id="25" name="Line 48"/>
            <p:cNvSpPr>
              <a:spLocks noChangeShapeType="1"/>
            </p:cNvSpPr>
            <p:nvPr/>
          </p:nvSpPr>
          <p:spPr bwMode="auto">
            <a:xfrm flipH="1">
              <a:off x="6708066" y="2292498"/>
              <a:ext cx="670098" cy="1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pic>
          <p:nvPicPr>
            <p:cNvPr id="38" name="Picture 37" descr="bbfwMedia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729" y="1921023"/>
              <a:ext cx="923925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Wireless Router, Added 04/20/200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6427438" y="1924748"/>
              <a:ext cx="613968" cy="547272"/>
            </a:xfrm>
            <a:prstGeom prst="rect">
              <a:avLst/>
            </a:prstGeom>
            <a:noFill/>
          </p:spPr>
        </p:pic>
        <p:pic>
          <p:nvPicPr>
            <p:cNvPr id="51" name="Picture 50" descr="MP900385990.JP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99030" y="1313973"/>
              <a:ext cx="1143169" cy="1600436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3452478" y="1873328"/>
              <a:ext cx="111318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“Home</a:t>
              </a:r>
            </a:p>
            <a:p>
              <a:pPr algn="ctr"/>
              <a:r>
                <a:rPr lang="en-US" dirty="0" smtClean="0"/>
                <a:t>Area</a:t>
              </a:r>
            </a:p>
            <a:p>
              <a:pPr algn="ctr"/>
              <a:r>
                <a:rPr lang="en-US" dirty="0" smtClean="0"/>
                <a:t>Network”</a:t>
              </a:r>
              <a:endParaRPr lang="en-US" dirty="0"/>
            </a:p>
          </p:txBody>
        </p:sp>
      </p:grpSp>
      <p:pic>
        <p:nvPicPr>
          <p:cNvPr id="71" name="Picture 70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660" y="1779123"/>
            <a:ext cx="2310018" cy="157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8499391" y="2475261"/>
            <a:ext cx="55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ISP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7" name="Picture 6" descr="Router with firew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710469" y="4123066"/>
            <a:ext cx="544531" cy="4568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500317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>
            <a:grpSpLocks/>
          </p:cNvGrpSpPr>
          <p:nvPr/>
        </p:nvGrpSpPr>
        <p:grpSpPr bwMode="auto">
          <a:xfrm rot="17503880">
            <a:off x="7310310" y="3590603"/>
            <a:ext cx="1880979" cy="168779"/>
            <a:chOff x="1790" y="1633"/>
            <a:chExt cx="2016" cy="96"/>
          </a:xfrm>
        </p:grpSpPr>
        <p:sp>
          <p:nvSpPr>
            <p:cNvPr id="73" name="Line 29"/>
            <p:cNvSpPr>
              <a:spLocks noChangeShapeType="1"/>
            </p:cNvSpPr>
            <p:nvPr/>
          </p:nvSpPr>
          <p:spPr bwMode="auto">
            <a:xfrm flipV="1">
              <a:off x="2702" y="1633"/>
              <a:ext cx="96" cy="96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4" name="Line 30"/>
            <p:cNvSpPr>
              <a:spLocks noChangeShapeType="1"/>
            </p:cNvSpPr>
            <p:nvPr/>
          </p:nvSpPr>
          <p:spPr bwMode="auto">
            <a:xfrm>
              <a:off x="179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5" name="Line 31"/>
            <p:cNvSpPr>
              <a:spLocks noChangeShapeType="1"/>
            </p:cNvSpPr>
            <p:nvPr/>
          </p:nvSpPr>
          <p:spPr bwMode="auto">
            <a:xfrm>
              <a:off x="193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6" name="Line 32"/>
            <p:cNvSpPr>
              <a:spLocks noChangeShapeType="1"/>
            </p:cNvSpPr>
            <p:nvPr/>
          </p:nvSpPr>
          <p:spPr bwMode="auto">
            <a:xfrm>
              <a:off x="2078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7" name="Line 33"/>
            <p:cNvSpPr>
              <a:spLocks noChangeShapeType="1"/>
            </p:cNvSpPr>
            <p:nvPr/>
          </p:nvSpPr>
          <p:spPr bwMode="auto">
            <a:xfrm>
              <a:off x="2222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8" name="Line 34"/>
            <p:cNvSpPr>
              <a:spLocks noChangeShapeType="1"/>
            </p:cNvSpPr>
            <p:nvPr/>
          </p:nvSpPr>
          <p:spPr bwMode="auto">
            <a:xfrm>
              <a:off x="2366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9" name="Line 35"/>
            <p:cNvSpPr>
              <a:spLocks noChangeShapeType="1"/>
            </p:cNvSpPr>
            <p:nvPr/>
          </p:nvSpPr>
          <p:spPr bwMode="auto">
            <a:xfrm>
              <a:off x="251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0" name="Line 36"/>
            <p:cNvSpPr>
              <a:spLocks noChangeShapeType="1"/>
            </p:cNvSpPr>
            <p:nvPr/>
          </p:nvSpPr>
          <p:spPr bwMode="auto">
            <a:xfrm>
              <a:off x="265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1" name="Line 37"/>
            <p:cNvSpPr>
              <a:spLocks noChangeShapeType="1"/>
            </p:cNvSpPr>
            <p:nvPr/>
          </p:nvSpPr>
          <p:spPr bwMode="auto">
            <a:xfrm>
              <a:off x="270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2" name="Line 38"/>
            <p:cNvSpPr>
              <a:spLocks noChangeShapeType="1"/>
            </p:cNvSpPr>
            <p:nvPr/>
          </p:nvSpPr>
          <p:spPr bwMode="auto">
            <a:xfrm>
              <a:off x="284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3" name="Line 39"/>
            <p:cNvSpPr>
              <a:spLocks noChangeShapeType="1"/>
            </p:cNvSpPr>
            <p:nvPr/>
          </p:nvSpPr>
          <p:spPr bwMode="auto">
            <a:xfrm>
              <a:off x="299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4" name="Line 40"/>
            <p:cNvSpPr>
              <a:spLocks noChangeShapeType="1"/>
            </p:cNvSpPr>
            <p:nvPr/>
          </p:nvSpPr>
          <p:spPr bwMode="auto">
            <a:xfrm>
              <a:off x="3134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5" name="Line 41"/>
            <p:cNvSpPr>
              <a:spLocks noChangeShapeType="1"/>
            </p:cNvSpPr>
            <p:nvPr/>
          </p:nvSpPr>
          <p:spPr bwMode="auto">
            <a:xfrm>
              <a:off x="3278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6" name="Line 42"/>
            <p:cNvSpPr>
              <a:spLocks noChangeShapeType="1"/>
            </p:cNvSpPr>
            <p:nvPr/>
          </p:nvSpPr>
          <p:spPr bwMode="auto">
            <a:xfrm>
              <a:off x="342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7" name="Line 43"/>
            <p:cNvSpPr>
              <a:spLocks noChangeShapeType="1"/>
            </p:cNvSpPr>
            <p:nvPr/>
          </p:nvSpPr>
          <p:spPr bwMode="auto">
            <a:xfrm>
              <a:off x="356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8" name="Line 44"/>
            <p:cNvSpPr>
              <a:spLocks noChangeShapeType="1"/>
            </p:cNvSpPr>
            <p:nvPr/>
          </p:nvSpPr>
          <p:spPr bwMode="auto">
            <a:xfrm>
              <a:off x="371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to sensor networks for health…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9494" y="1544662"/>
            <a:ext cx="4030678" cy="4009827"/>
          </a:xfrm>
        </p:spPr>
        <p:txBody>
          <a:bodyPr>
            <a:normAutofit/>
          </a:bodyPr>
          <a:lstStyle/>
          <a:p>
            <a:r>
              <a:rPr lang="en-US" dirty="0" smtClean="0"/>
              <a:t>Infrared</a:t>
            </a:r>
          </a:p>
          <a:p>
            <a:r>
              <a:rPr lang="en-US" dirty="0" smtClean="0"/>
              <a:t>Motion sensors</a:t>
            </a:r>
          </a:p>
          <a:p>
            <a:r>
              <a:rPr lang="en-US" dirty="0" smtClean="0"/>
              <a:t>EKG</a:t>
            </a:r>
          </a:p>
          <a:p>
            <a:r>
              <a:rPr lang="en-US" dirty="0" smtClean="0"/>
              <a:t>Pedometers</a:t>
            </a:r>
          </a:p>
          <a:p>
            <a:r>
              <a:rPr lang="en-US" dirty="0" smtClean="0"/>
              <a:t>…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Line 48"/>
          <p:cNvSpPr>
            <a:spLocks noChangeShapeType="1"/>
          </p:cNvSpPr>
          <p:nvPr/>
        </p:nvSpPr>
        <p:spPr bwMode="auto">
          <a:xfrm rot="5400000" flipH="1">
            <a:off x="5653285" y="3851648"/>
            <a:ext cx="3382185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grpSp>
        <p:nvGrpSpPr>
          <p:cNvPr id="92" name="Group 91"/>
          <p:cNvGrpSpPr/>
          <p:nvPr/>
        </p:nvGrpSpPr>
        <p:grpSpPr>
          <a:xfrm>
            <a:off x="4633003" y="3753475"/>
            <a:ext cx="2723261" cy="646331"/>
            <a:chOff x="4633003" y="3753475"/>
            <a:chExt cx="2723261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4633003" y="3753475"/>
              <a:ext cx="7833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Her</a:t>
              </a:r>
            </a:p>
            <a:p>
              <a:pPr algn="ctr"/>
              <a:r>
                <a:rPr lang="en-US" dirty="0" smtClean="0"/>
                <a:t>Office</a:t>
              </a:r>
              <a:endParaRPr lang="en-US" dirty="0"/>
            </a:p>
          </p:txBody>
        </p:sp>
        <p:sp>
          <p:nvSpPr>
            <p:cNvPr id="27" name="Line 48"/>
            <p:cNvSpPr>
              <a:spLocks noChangeShapeType="1"/>
            </p:cNvSpPr>
            <p:nvPr/>
          </p:nvSpPr>
          <p:spPr bwMode="auto">
            <a:xfrm flipH="1">
              <a:off x="5828798" y="4086282"/>
              <a:ext cx="1527466" cy="1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pic>
          <p:nvPicPr>
            <p:cNvPr id="32" name="Picture 3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308624" y="3807644"/>
              <a:ext cx="794552" cy="543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 descr="Router with firewal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6427437" y="3837668"/>
              <a:ext cx="613968" cy="456821"/>
            </a:xfrm>
            <a:prstGeom prst="rect">
              <a:avLst/>
            </a:prstGeom>
            <a:noFill/>
          </p:spPr>
        </p:pic>
      </p:grpSp>
      <p:sp>
        <p:nvSpPr>
          <p:cNvPr id="29" name="Line 48"/>
          <p:cNvSpPr>
            <a:spLocks noChangeShapeType="1"/>
          </p:cNvSpPr>
          <p:nvPr/>
        </p:nvSpPr>
        <p:spPr bwMode="auto">
          <a:xfrm flipH="1">
            <a:off x="7365164" y="4342943"/>
            <a:ext cx="472978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grpSp>
        <p:nvGrpSpPr>
          <p:cNvPr id="95" name="Group 94"/>
          <p:cNvGrpSpPr/>
          <p:nvPr/>
        </p:nvGrpSpPr>
        <p:grpSpPr>
          <a:xfrm>
            <a:off x="4633003" y="2954271"/>
            <a:ext cx="2734212" cy="700237"/>
            <a:chOff x="4633003" y="2954271"/>
            <a:chExt cx="2734212" cy="700237"/>
          </a:xfrm>
        </p:grpSpPr>
        <p:sp>
          <p:nvSpPr>
            <p:cNvPr id="48" name="TextBox 47"/>
            <p:cNvSpPr txBox="1"/>
            <p:nvPr/>
          </p:nvSpPr>
          <p:spPr>
            <a:xfrm>
              <a:off x="4633003" y="3008177"/>
              <a:ext cx="7833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His</a:t>
              </a:r>
            </a:p>
            <a:p>
              <a:pPr algn="ctr"/>
              <a:r>
                <a:rPr lang="en-US" dirty="0" smtClean="0"/>
                <a:t>Office</a:t>
              </a:r>
              <a:endParaRPr lang="en-US" dirty="0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H="1">
              <a:off x="5828798" y="3189390"/>
              <a:ext cx="1538417" cy="1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pic>
          <p:nvPicPr>
            <p:cNvPr id="34" name="Picture 33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308624" y="2956206"/>
              <a:ext cx="794552" cy="543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Router with firewal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6427438" y="2954271"/>
              <a:ext cx="613968" cy="456821"/>
            </a:xfrm>
            <a:prstGeom prst="rect">
              <a:avLst/>
            </a:prstGeom>
            <a:noFill/>
          </p:spPr>
        </p:pic>
      </p:grpSp>
      <p:grpSp>
        <p:nvGrpSpPr>
          <p:cNvPr id="90" name="Group 89"/>
          <p:cNvGrpSpPr/>
          <p:nvPr/>
        </p:nvGrpSpPr>
        <p:grpSpPr>
          <a:xfrm>
            <a:off x="5781575" y="4635968"/>
            <a:ext cx="2035780" cy="1973864"/>
            <a:chOff x="5781575" y="4635968"/>
            <a:chExt cx="2035780" cy="1973864"/>
          </a:xfrm>
        </p:grpSpPr>
        <p:sp>
          <p:nvSpPr>
            <p:cNvPr id="46" name="TextBox 45"/>
            <p:cNvSpPr txBox="1"/>
            <p:nvPr/>
          </p:nvSpPr>
          <p:spPr>
            <a:xfrm>
              <a:off x="6734632" y="5453406"/>
              <a:ext cx="1082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A/V LAN</a:t>
              </a:r>
              <a:endParaRPr lang="en-US" dirty="0"/>
            </a:p>
          </p:txBody>
        </p:sp>
        <p:sp>
          <p:nvSpPr>
            <p:cNvPr id="28" name="Line 48"/>
            <p:cNvSpPr>
              <a:spLocks noChangeShapeType="1"/>
            </p:cNvSpPr>
            <p:nvPr/>
          </p:nvSpPr>
          <p:spPr bwMode="auto">
            <a:xfrm flipH="1" flipV="1">
              <a:off x="6708067" y="4983173"/>
              <a:ext cx="637247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sp>
          <p:nvSpPr>
            <p:cNvPr id="37" name="Line 48"/>
            <p:cNvSpPr>
              <a:spLocks noChangeShapeType="1"/>
            </p:cNvSpPr>
            <p:nvPr/>
          </p:nvSpPr>
          <p:spPr bwMode="auto">
            <a:xfrm flipH="1" flipV="1">
              <a:off x="6716643" y="4990518"/>
              <a:ext cx="0" cy="1619314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pic>
          <p:nvPicPr>
            <p:cNvPr id="31" name="Picture 30" descr="Wireless Router, Added 04/20/200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6427437" y="4635968"/>
              <a:ext cx="613968" cy="547272"/>
            </a:xfrm>
            <a:prstGeom prst="rect">
              <a:avLst/>
            </a:prstGeom>
            <a:noFill/>
          </p:spPr>
        </p:pic>
        <p:sp>
          <p:nvSpPr>
            <p:cNvPr id="42" name="Line 48"/>
            <p:cNvSpPr>
              <a:spLocks noChangeShapeType="1"/>
            </p:cNvSpPr>
            <p:nvPr/>
          </p:nvSpPr>
          <p:spPr bwMode="auto">
            <a:xfrm flipV="1">
              <a:off x="6705500" y="5989724"/>
              <a:ext cx="33590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sp>
          <p:nvSpPr>
            <p:cNvPr id="43" name="Line 48"/>
            <p:cNvSpPr>
              <a:spLocks noChangeShapeType="1"/>
            </p:cNvSpPr>
            <p:nvPr/>
          </p:nvSpPr>
          <p:spPr bwMode="auto">
            <a:xfrm flipV="1">
              <a:off x="6402533" y="6207352"/>
              <a:ext cx="33590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sp>
          <p:nvSpPr>
            <p:cNvPr id="44" name="Line 48"/>
            <p:cNvSpPr>
              <a:spLocks noChangeShapeType="1"/>
            </p:cNvSpPr>
            <p:nvPr/>
          </p:nvSpPr>
          <p:spPr bwMode="auto">
            <a:xfrm flipV="1">
              <a:off x="6402533" y="5816985"/>
              <a:ext cx="33590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kern="1200"/>
            </a:p>
          </p:txBody>
        </p:sp>
        <p:pic>
          <p:nvPicPr>
            <p:cNvPr id="39" name="Picture 38" descr="SetTopBox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781575" y="5638072"/>
              <a:ext cx="670574" cy="290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864884" y="5989724"/>
              <a:ext cx="562554" cy="357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0" descr="HDTV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9985" y="5816985"/>
              <a:ext cx="666193" cy="529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1" name="Group 90"/>
          <p:cNvGrpSpPr/>
          <p:nvPr/>
        </p:nvGrpSpPr>
        <p:grpSpPr>
          <a:xfrm>
            <a:off x="4565658" y="4390192"/>
            <a:ext cx="2139842" cy="1726602"/>
            <a:chOff x="4565658" y="4390192"/>
            <a:chExt cx="2139842" cy="1726602"/>
          </a:xfrm>
        </p:grpSpPr>
        <p:sp>
          <p:nvSpPr>
            <p:cNvPr id="47" name="TextBox 46"/>
            <p:cNvSpPr txBox="1"/>
            <p:nvPr/>
          </p:nvSpPr>
          <p:spPr>
            <a:xfrm>
              <a:off x="4565658" y="5470463"/>
              <a:ext cx="10695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Home</a:t>
              </a:r>
            </a:p>
            <a:p>
              <a:pPr algn="ctr"/>
              <a:r>
                <a:rPr lang="en-US" dirty="0" smtClean="0"/>
                <a:t>Wireless</a:t>
              </a:r>
              <a:endParaRPr lang="en-US" dirty="0"/>
            </a:p>
          </p:txBody>
        </p:sp>
        <p:pic>
          <p:nvPicPr>
            <p:cNvPr id="19" name="Picture 18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flipH="1">
              <a:off x="5330049" y="4390192"/>
              <a:ext cx="451526" cy="600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34" descr="bbfwMedi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1575" y="4611698"/>
              <a:ext cx="923925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44"/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24697" y="4882154"/>
              <a:ext cx="610705" cy="472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" name="Group 52"/>
          <p:cNvGrpSpPr>
            <a:grpSpLocks/>
          </p:cNvGrpSpPr>
          <p:nvPr/>
        </p:nvGrpSpPr>
        <p:grpSpPr bwMode="auto">
          <a:xfrm rot="18858773" flipH="1" flipV="1">
            <a:off x="1344988" y="3734065"/>
            <a:ext cx="4932136" cy="141825"/>
            <a:chOff x="1790" y="1633"/>
            <a:chExt cx="2016" cy="96"/>
          </a:xfrm>
        </p:grpSpPr>
        <p:sp>
          <p:nvSpPr>
            <p:cNvPr id="54" name="Line 29"/>
            <p:cNvSpPr>
              <a:spLocks noChangeShapeType="1"/>
            </p:cNvSpPr>
            <p:nvPr/>
          </p:nvSpPr>
          <p:spPr bwMode="auto">
            <a:xfrm flipV="1">
              <a:off x="2702" y="1633"/>
              <a:ext cx="96" cy="96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>
              <a:off x="179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>
              <a:off x="193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>
              <a:off x="2078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8" name="Line 33"/>
            <p:cNvSpPr>
              <a:spLocks noChangeShapeType="1"/>
            </p:cNvSpPr>
            <p:nvPr/>
          </p:nvSpPr>
          <p:spPr bwMode="auto">
            <a:xfrm>
              <a:off x="2222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9" name="Line 34"/>
            <p:cNvSpPr>
              <a:spLocks noChangeShapeType="1"/>
            </p:cNvSpPr>
            <p:nvPr/>
          </p:nvSpPr>
          <p:spPr bwMode="auto">
            <a:xfrm>
              <a:off x="2366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0" name="Line 35"/>
            <p:cNvSpPr>
              <a:spLocks noChangeShapeType="1"/>
            </p:cNvSpPr>
            <p:nvPr/>
          </p:nvSpPr>
          <p:spPr bwMode="auto">
            <a:xfrm>
              <a:off x="251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1" name="Line 36"/>
            <p:cNvSpPr>
              <a:spLocks noChangeShapeType="1"/>
            </p:cNvSpPr>
            <p:nvPr/>
          </p:nvSpPr>
          <p:spPr bwMode="auto">
            <a:xfrm>
              <a:off x="265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2" name="Line 37"/>
            <p:cNvSpPr>
              <a:spLocks noChangeShapeType="1"/>
            </p:cNvSpPr>
            <p:nvPr/>
          </p:nvSpPr>
          <p:spPr bwMode="auto">
            <a:xfrm>
              <a:off x="270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3" name="Line 38"/>
            <p:cNvSpPr>
              <a:spLocks noChangeShapeType="1"/>
            </p:cNvSpPr>
            <p:nvPr/>
          </p:nvSpPr>
          <p:spPr bwMode="auto">
            <a:xfrm>
              <a:off x="284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4" name="Line 39"/>
            <p:cNvSpPr>
              <a:spLocks noChangeShapeType="1"/>
            </p:cNvSpPr>
            <p:nvPr/>
          </p:nvSpPr>
          <p:spPr bwMode="auto">
            <a:xfrm>
              <a:off x="299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5" name="Line 40"/>
            <p:cNvSpPr>
              <a:spLocks noChangeShapeType="1"/>
            </p:cNvSpPr>
            <p:nvPr/>
          </p:nvSpPr>
          <p:spPr bwMode="auto">
            <a:xfrm>
              <a:off x="3134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6" name="Line 41"/>
            <p:cNvSpPr>
              <a:spLocks noChangeShapeType="1"/>
            </p:cNvSpPr>
            <p:nvPr/>
          </p:nvSpPr>
          <p:spPr bwMode="auto">
            <a:xfrm>
              <a:off x="3278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7" name="Line 42"/>
            <p:cNvSpPr>
              <a:spLocks noChangeShapeType="1"/>
            </p:cNvSpPr>
            <p:nvPr/>
          </p:nvSpPr>
          <p:spPr bwMode="auto">
            <a:xfrm>
              <a:off x="342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8" name="Line 43"/>
            <p:cNvSpPr>
              <a:spLocks noChangeShapeType="1"/>
            </p:cNvSpPr>
            <p:nvPr/>
          </p:nvSpPr>
          <p:spPr bwMode="auto">
            <a:xfrm>
              <a:off x="356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9" name="Line 44"/>
            <p:cNvSpPr>
              <a:spLocks noChangeShapeType="1"/>
            </p:cNvSpPr>
            <p:nvPr/>
          </p:nvSpPr>
          <p:spPr bwMode="auto">
            <a:xfrm>
              <a:off x="371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022074" y="1652347"/>
            <a:ext cx="1031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Health</a:t>
            </a:r>
          </a:p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25" name="Line 48"/>
          <p:cNvSpPr>
            <a:spLocks noChangeShapeType="1"/>
          </p:cNvSpPr>
          <p:nvPr/>
        </p:nvSpPr>
        <p:spPr bwMode="auto">
          <a:xfrm flipH="1">
            <a:off x="6708066" y="2292498"/>
            <a:ext cx="670098" cy="1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pic>
        <p:nvPicPr>
          <p:cNvPr id="38" name="Picture 37" descr="bbfwMedi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729" y="1921023"/>
            <a:ext cx="9239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Wireless Router, Added 04/20/2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427438" y="1924748"/>
            <a:ext cx="613968" cy="547272"/>
          </a:xfrm>
          <a:prstGeom prst="rect">
            <a:avLst/>
          </a:prstGeom>
          <a:noFill/>
        </p:spPr>
      </p:pic>
      <p:pic>
        <p:nvPicPr>
          <p:cNvPr id="71" name="Picture 70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660" y="1779123"/>
            <a:ext cx="2310018" cy="157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8499391" y="2475261"/>
            <a:ext cx="55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ISP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7" name="Picture 6" descr="Router with firew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710469" y="4123066"/>
            <a:ext cx="544531" cy="456821"/>
          </a:xfrm>
          <a:prstGeom prst="rect">
            <a:avLst/>
          </a:prstGeom>
          <a:noFill/>
        </p:spPr>
      </p:pic>
      <p:pic>
        <p:nvPicPr>
          <p:cNvPr id="8" name="Picture 7" descr="MP900182802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8946"/>
            <a:ext cx="3657600" cy="2432304"/>
          </a:xfrm>
          <a:prstGeom prst="rect">
            <a:avLst/>
          </a:prstGeom>
        </p:spPr>
      </p:pic>
      <p:pic>
        <p:nvPicPr>
          <p:cNvPr id="12" name="Picture 11" descr="MC900360556.WM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460" y="1652347"/>
            <a:ext cx="1176313" cy="126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9303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Add residential </a:t>
            </a:r>
            <a:r>
              <a:rPr lang="en-US" sz="3000" dirty="0" err="1" smtClean="0"/>
              <a:t>multihoming</a:t>
            </a:r>
            <a:endParaRPr lang="en-US" sz="3000" dirty="0"/>
          </a:p>
        </p:txBody>
      </p:sp>
      <p:sp>
        <p:nvSpPr>
          <p:cNvPr id="84" name="Content Placeholder 8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Requirement in Japan</a:t>
            </a:r>
          </a:p>
          <a:p>
            <a:pPr lvl="1"/>
            <a:r>
              <a:rPr lang="en-US" dirty="0" smtClean="0"/>
              <a:t>Typical residence typically has at least two ISPs</a:t>
            </a:r>
          </a:p>
          <a:p>
            <a:pPr lvl="1"/>
            <a:r>
              <a:rPr lang="en-US" dirty="0" smtClean="0"/>
              <a:t>One serves IPTV </a:t>
            </a:r>
            <a:r>
              <a:rPr lang="en-US" b="1" dirty="0" smtClean="0"/>
              <a:t>only</a:t>
            </a:r>
          </a:p>
          <a:p>
            <a:pPr lvl="1"/>
            <a:r>
              <a:rPr lang="en-US" dirty="0" smtClean="0"/>
              <a:t>One is for general internet access</a:t>
            </a:r>
            <a:endParaRPr lang="en-US" dirty="0"/>
          </a:p>
        </p:txBody>
      </p:sp>
      <p:sp>
        <p:nvSpPr>
          <p:cNvPr id="4" name="Line 29"/>
          <p:cNvSpPr>
            <a:spLocks noChangeShapeType="1"/>
          </p:cNvSpPr>
          <p:nvPr/>
        </p:nvSpPr>
        <p:spPr bwMode="auto">
          <a:xfrm rot="17503880" flipV="1">
            <a:off x="8485673" y="2565973"/>
            <a:ext cx="89570" cy="168779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 rot="17503880">
            <a:off x="8241462" y="3035141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9" name="Line 34"/>
          <p:cNvSpPr>
            <a:spLocks noChangeShapeType="1"/>
          </p:cNvSpPr>
          <p:nvPr/>
        </p:nvSpPr>
        <p:spPr bwMode="auto">
          <a:xfrm rot="17503880">
            <a:off x="8291208" y="2910334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10" name="Line 35"/>
          <p:cNvSpPr>
            <a:spLocks noChangeShapeType="1"/>
          </p:cNvSpPr>
          <p:nvPr/>
        </p:nvSpPr>
        <p:spPr bwMode="auto">
          <a:xfrm rot="17503880">
            <a:off x="8340954" y="2785527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11" name="Line 36"/>
          <p:cNvSpPr>
            <a:spLocks noChangeShapeType="1"/>
          </p:cNvSpPr>
          <p:nvPr/>
        </p:nvSpPr>
        <p:spPr bwMode="auto">
          <a:xfrm rot="17503880">
            <a:off x="8390699" y="2660720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12" name="Line 37"/>
          <p:cNvSpPr>
            <a:spLocks noChangeShapeType="1"/>
          </p:cNvSpPr>
          <p:nvPr/>
        </p:nvSpPr>
        <p:spPr bwMode="auto">
          <a:xfrm rot="17503880">
            <a:off x="8564065" y="2681608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13" name="Line 38"/>
          <p:cNvSpPr>
            <a:spLocks noChangeShapeType="1"/>
          </p:cNvSpPr>
          <p:nvPr/>
        </p:nvSpPr>
        <p:spPr bwMode="auto">
          <a:xfrm rot="17503880">
            <a:off x="8613811" y="2556801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14" name="Line 39"/>
          <p:cNvSpPr>
            <a:spLocks noChangeShapeType="1"/>
          </p:cNvSpPr>
          <p:nvPr/>
        </p:nvSpPr>
        <p:spPr bwMode="auto">
          <a:xfrm rot="17503880">
            <a:off x="8663557" y="2431994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15" name="Line 40"/>
          <p:cNvSpPr>
            <a:spLocks noChangeShapeType="1"/>
          </p:cNvSpPr>
          <p:nvPr/>
        </p:nvSpPr>
        <p:spPr bwMode="auto">
          <a:xfrm rot="17503880">
            <a:off x="8713303" y="2307187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16" name="Line 41"/>
          <p:cNvSpPr>
            <a:spLocks noChangeShapeType="1"/>
          </p:cNvSpPr>
          <p:nvPr/>
        </p:nvSpPr>
        <p:spPr bwMode="auto">
          <a:xfrm rot="17503880">
            <a:off x="8763049" y="2182380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17" name="Line 42"/>
          <p:cNvSpPr>
            <a:spLocks noChangeShapeType="1"/>
          </p:cNvSpPr>
          <p:nvPr/>
        </p:nvSpPr>
        <p:spPr bwMode="auto">
          <a:xfrm rot="17503880">
            <a:off x="8812794" y="2057573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18" name="Line 43"/>
          <p:cNvSpPr>
            <a:spLocks noChangeShapeType="1"/>
          </p:cNvSpPr>
          <p:nvPr/>
        </p:nvSpPr>
        <p:spPr bwMode="auto">
          <a:xfrm rot="17503880">
            <a:off x="8862540" y="1932766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19" name="Line 44"/>
          <p:cNvSpPr>
            <a:spLocks noChangeShapeType="1"/>
          </p:cNvSpPr>
          <p:nvPr/>
        </p:nvSpPr>
        <p:spPr bwMode="auto">
          <a:xfrm rot="17503880">
            <a:off x="8912286" y="1807959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20" name="Line 48"/>
          <p:cNvSpPr>
            <a:spLocks noChangeShapeType="1"/>
          </p:cNvSpPr>
          <p:nvPr/>
        </p:nvSpPr>
        <p:spPr bwMode="auto">
          <a:xfrm rot="5400000" flipH="1">
            <a:off x="5960664" y="3530836"/>
            <a:ext cx="3382185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sp>
        <p:nvSpPr>
          <p:cNvPr id="22" name="TextBox 21"/>
          <p:cNvSpPr txBox="1"/>
          <p:nvPr/>
        </p:nvSpPr>
        <p:spPr>
          <a:xfrm>
            <a:off x="4940382" y="3432663"/>
            <a:ext cx="783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Her</a:t>
            </a:r>
          </a:p>
          <a:p>
            <a:pPr algn="ctr"/>
            <a:r>
              <a:rPr lang="en-US" dirty="0" smtClean="0"/>
              <a:t>Office</a:t>
            </a:r>
            <a:endParaRPr lang="en-US" dirty="0"/>
          </a:p>
        </p:txBody>
      </p:sp>
      <p:sp>
        <p:nvSpPr>
          <p:cNvPr id="23" name="Line 48"/>
          <p:cNvSpPr>
            <a:spLocks noChangeShapeType="1"/>
          </p:cNvSpPr>
          <p:nvPr/>
        </p:nvSpPr>
        <p:spPr bwMode="auto">
          <a:xfrm flipH="1">
            <a:off x="6136177" y="3765470"/>
            <a:ext cx="1527466" cy="1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pic>
        <p:nvPicPr>
          <p:cNvPr id="24" name="Picture 2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16003" y="3486832"/>
            <a:ext cx="794552" cy="54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Router with firew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734816" y="3516856"/>
            <a:ext cx="613968" cy="456821"/>
          </a:xfrm>
          <a:prstGeom prst="rect">
            <a:avLst/>
          </a:prstGeom>
          <a:noFill/>
        </p:spPr>
      </p:pic>
      <p:sp>
        <p:nvSpPr>
          <p:cNvPr id="26" name="Line 48"/>
          <p:cNvSpPr>
            <a:spLocks noChangeShapeType="1"/>
          </p:cNvSpPr>
          <p:nvPr/>
        </p:nvSpPr>
        <p:spPr bwMode="auto">
          <a:xfrm flipH="1">
            <a:off x="7661405" y="3276711"/>
            <a:ext cx="472978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sp>
        <p:nvSpPr>
          <p:cNvPr id="28" name="TextBox 27"/>
          <p:cNvSpPr txBox="1"/>
          <p:nvPr/>
        </p:nvSpPr>
        <p:spPr>
          <a:xfrm>
            <a:off x="4940382" y="2687365"/>
            <a:ext cx="783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His</a:t>
            </a:r>
          </a:p>
          <a:p>
            <a:pPr algn="ctr"/>
            <a:r>
              <a:rPr lang="en-US" dirty="0" smtClean="0"/>
              <a:t>Office</a:t>
            </a:r>
            <a:endParaRPr lang="en-US" dirty="0"/>
          </a:p>
        </p:txBody>
      </p:sp>
      <p:sp>
        <p:nvSpPr>
          <p:cNvPr id="29" name="Line 48"/>
          <p:cNvSpPr>
            <a:spLocks noChangeShapeType="1"/>
          </p:cNvSpPr>
          <p:nvPr/>
        </p:nvSpPr>
        <p:spPr bwMode="auto">
          <a:xfrm flipH="1">
            <a:off x="6136177" y="2868578"/>
            <a:ext cx="1538417" cy="1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pic>
        <p:nvPicPr>
          <p:cNvPr id="30" name="Picture 2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16003" y="2635394"/>
            <a:ext cx="794552" cy="54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 descr="Router with firew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734817" y="2633459"/>
            <a:ext cx="613968" cy="456821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7042011" y="5132594"/>
            <a:ext cx="10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A/V LAN</a:t>
            </a:r>
            <a:endParaRPr lang="en-US" dirty="0"/>
          </a:p>
        </p:txBody>
      </p:sp>
      <p:sp>
        <p:nvSpPr>
          <p:cNvPr id="34" name="Line 48"/>
          <p:cNvSpPr>
            <a:spLocks noChangeShapeType="1"/>
          </p:cNvSpPr>
          <p:nvPr/>
        </p:nvSpPr>
        <p:spPr bwMode="auto">
          <a:xfrm flipH="1" flipV="1">
            <a:off x="7015446" y="4662361"/>
            <a:ext cx="637247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sp>
        <p:nvSpPr>
          <p:cNvPr id="35" name="Line 48"/>
          <p:cNvSpPr>
            <a:spLocks noChangeShapeType="1"/>
          </p:cNvSpPr>
          <p:nvPr/>
        </p:nvSpPr>
        <p:spPr bwMode="auto">
          <a:xfrm flipH="1" flipV="1">
            <a:off x="7024022" y="4669706"/>
            <a:ext cx="0" cy="1619314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pic>
        <p:nvPicPr>
          <p:cNvPr id="36" name="Picture 35" descr="Wireless Router, Added 04/20/2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734816" y="4315156"/>
            <a:ext cx="613968" cy="547272"/>
          </a:xfrm>
          <a:prstGeom prst="rect">
            <a:avLst/>
          </a:prstGeom>
          <a:noFill/>
        </p:spPr>
      </p:pic>
      <p:sp>
        <p:nvSpPr>
          <p:cNvPr id="37" name="Line 48"/>
          <p:cNvSpPr>
            <a:spLocks noChangeShapeType="1"/>
          </p:cNvSpPr>
          <p:nvPr/>
        </p:nvSpPr>
        <p:spPr bwMode="auto">
          <a:xfrm flipV="1">
            <a:off x="7012879" y="5668912"/>
            <a:ext cx="335906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sp>
        <p:nvSpPr>
          <p:cNvPr id="38" name="Line 48"/>
          <p:cNvSpPr>
            <a:spLocks noChangeShapeType="1"/>
          </p:cNvSpPr>
          <p:nvPr/>
        </p:nvSpPr>
        <p:spPr bwMode="auto">
          <a:xfrm flipV="1">
            <a:off x="6709912" y="5886540"/>
            <a:ext cx="335906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sp>
        <p:nvSpPr>
          <p:cNvPr id="39" name="Line 48"/>
          <p:cNvSpPr>
            <a:spLocks noChangeShapeType="1"/>
          </p:cNvSpPr>
          <p:nvPr/>
        </p:nvSpPr>
        <p:spPr bwMode="auto">
          <a:xfrm flipV="1">
            <a:off x="6709912" y="5496173"/>
            <a:ext cx="335906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pic>
        <p:nvPicPr>
          <p:cNvPr id="40" name="Picture 39" descr="SetTopBo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88954" y="5317260"/>
            <a:ext cx="670574" cy="29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72263" y="5668912"/>
            <a:ext cx="562554" cy="357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 descr="HDT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364" y="5496173"/>
            <a:ext cx="666193" cy="52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4873037" y="5149651"/>
            <a:ext cx="1069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Home</a:t>
            </a:r>
          </a:p>
          <a:p>
            <a:pPr algn="ctr"/>
            <a:r>
              <a:rPr lang="en-US" dirty="0" smtClean="0"/>
              <a:t>Wireless</a:t>
            </a:r>
            <a:endParaRPr lang="en-US" dirty="0"/>
          </a:p>
        </p:txBody>
      </p:sp>
      <p:pic>
        <p:nvPicPr>
          <p:cNvPr id="45" name="Picture 44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5637428" y="4069380"/>
            <a:ext cx="451526" cy="600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45" descr="bbfwMedi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954" y="4290886"/>
            <a:ext cx="9239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6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32076" y="4561342"/>
            <a:ext cx="610705" cy="472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7" descr="Router with firew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8006710" y="3056834"/>
            <a:ext cx="544531" cy="456821"/>
          </a:xfrm>
          <a:prstGeom prst="rect">
            <a:avLst/>
          </a:prstGeom>
          <a:noFill/>
        </p:spPr>
      </p:pic>
      <p:sp>
        <p:nvSpPr>
          <p:cNvPr id="69" name="Line 29"/>
          <p:cNvSpPr>
            <a:spLocks noChangeShapeType="1"/>
          </p:cNvSpPr>
          <p:nvPr/>
        </p:nvSpPr>
        <p:spPr bwMode="auto">
          <a:xfrm rot="17503880" flipV="1">
            <a:off x="8457174" y="3777836"/>
            <a:ext cx="89570" cy="168779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70" name="Line 33"/>
          <p:cNvSpPr>
            <a:spLocks noChangeShapeType="1"/>
          </p:cNvSpPr>
          <p:nvPr/>
        </p:nvSpPr>
        <p:spPr bwMode="auto">
          <a:xfrm rot="17503880">
            <a:off x="8212963" y="4247004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71" name="Line 34"/>
          <p:cNvSpPr>
            <a:spLocks noChangeShapeType="1"/>
          </p:cNvSpPr>
          <p:nvPr/>
        </p:nvSpPr>
        <p:spPr bwMode="auto">
          <a:xfrm rot="17503880">
            <a:off x="8262709" y="4122197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72" name="Line 35"/>
          <p:cNvSpPr>
            <a:spLocks noChangeShapeType="1"/>
          </p:cNvSpPr>
          <p:nvPr/>
        </p:nvSpPr>
        <p:spPr bwMode="auto">
          <a:xfrm rot="17503880">
            <a:off x="8312455" y="3997390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73" name="Line 36"/>
          <p:cNvSpPr>
            <a:spLocks noChangeShapeType="1"/>
          </p:cNvSpPr>
          <p:nvPr/>
        </p:nvSpPr>
        <p:spPr bwMode="auto">
          <a:xfrm rot="17503880">
            <a:off x="8362200" y="3872583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74" name="Line 37"/>
          <p:cNvSpPr>
            <a:spLocks noChangeShapeType="1"/>
          </p:cNvSpPr>
          <p:nvPr/>
        </p:nvSpPr>
        <p:spPr bwMode="auto">
          <a:xfrm rot="17503880">
            <a:off x="8535566" y="3893471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75" name="Line 38"/>
          <p:cNvSpPr>
            <a:spLocks noChangeShapeType="1"/>
          </p:cNvSpPr>
          <p:nvPr/>
        </p:nvSpPr>
        <p:spPr bwMode="auto">
          <a:xfrm rot="17503880">
            <a:off x="8585312" y="3768664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76" name="Line 39"/>
          <p:cNvSpPr>
            <a:spLocks noChangeShapeType="1"/>
          </p:cNvSpPr>
          <p:nvPr/>
        </p:nvSpPr>
        <p:spPr bwMode="auto">
          <a:xfrm rot="17503880">
            <a:off x="8635058" y="3643857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 rot="17503880">
            <a:off x="8684804" y="3519050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78" name="Line 41"/>
          <p:cNvSpPr>
            <a:spLocks noChangeShapeType="1"/>
          </p:cNvSpPr>
          <p:nvPr/>
        </p:nvSpPr>
        <p:spPr bwMode="auto">
          <a:xfrm rot="17503880">
            <a:off x="8734550" y="3394243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79" name="Line 42"/>
          <p:cNvSpPr>
            <a:spLocks noChangeShapeType="1"/>
          </p:cNvSpPr>
          <p:nvPr/>
        </p:nvSpPr>
        <p:spPr bwMode="auto">
          <a:xfrm rot="17503880">
            <a:off x="8784295" y="3269436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80" name="Line 43"/>
          <p:cNvSpPr>
            <a:spLocks noChangeShapeType="1"/>
          </p:cNvSpPr>
          <p:nvPr/>
        </p:nvSpPr>
        <p:spPr bwMode="auto">
          <a:xfrm rot="17503880">
            <a:off x="8834041" y="3144629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81" name="Line 44"/>
          <p:cNvSpPr>
            <a:spLocks noChangeShapeType="1"/>
          </p:cNvSpPr>
          <p:nvPr/>
        </p:nvSpPr>
        <p:spPr bwMode="auto">
          <a:xfrm rot="17503880">
            <a:off x="8883787" y="3019822"/>
            <a:ext cx="8957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kern="1200"/>
          </a:p>
        </p:txBody>
      </p:sp>
      <p:sp>
        <p:nvSpPr>
          <p:cNvPr id="82" name="Line 48"/>
          <p:cNvSpPr>
            <a:spLocks noChangeShapeType="1"/>
          </p:cNvSpPr>
          <p:nvPr/>
        </p:nvSpPr>
        <p:spPr bwMode="auto">
          <a:xfrm flipH="1">
            <a:off x="7632906" y="4488574"/>
            <a:ext cx="472978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pic>
        <p:nvPicPr>
          <p:cNvPr id="83" name="Picture 82" descr="Router with firew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978211" y="4268697"/>
            <a:ext cx="544531" cy="4568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8282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We could do this all with one router</a:t>
            </a:r>
            <a:br>
              <a:rPr lang="en-US" sz="3000" dirty="0" smtClean="0"/>
            </a:br>
            <a:r>
              <a:rPr lang="en-US" sz="3000" dirty="0" smtClean="0"/>
              <a:t>(and my company would like to sell it to you)</a:t>
            </a:r>
            <a:endParaRPr lang="en-US" sz="3000" dirty="0"/>
          </a:p>
        </p:txBody>
      </p:sp>
      <p:sp>
        <p:nvSpPr>
          <p:cNvPr id="70" name="Content Placeholder 6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My home is actually somewhat like this</a:t>
            </a:r>
          </a:p>
          <a:p>
            <a:r>
              <a:rPr lang="en-US" dirty="0" smtClean="0"/>
              <a:t>Cisco 871/891 is not exactly free</a:t>
            </a:r>
            <a:endParaRPr lang="en-U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 rot="17503880">
            <a:off x="7299172" y="2845183"/>
            <a:ext cx="1880979" cy="168779"/>
            <a:chOff x="1790" y="1633"/>
            <a:chExt cx="2016" cy="96"/>
          </a:xfrm>
        </p:grpSpPr>
        <p:sp>
          <p:nvSpPr>
            <p:cNvPr id="5" name="Line 29"/>
            <p:cNvSpPr>
              <a:spLocks noChangeShapeType="1"/>
            </p:cNvSpPr>
            <p:nvPr/>
          </p:nvSpPr>
          <p:spPr bwMode="auto">
            <a:xfrm flipV="1">
              <a:off x="2702" y="1633"/>
              <a:ext cx="96" cy="96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" name="Line 30"/>
            <p:cNvSpPr>
              <a:spLocks noChangeShapeType="1"/>
            </p:cNvSpPr>
            <p:nvPr/>
          </p:nvSpPr>
          <p:spPr bwMode="auto">
            <a:xfrm>
              <a:off x="179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7" name="Line 31"/>
            <p:cNvSpPr>
              <a:spLocks noChangeShapeType="1"/>
            </p:cNvSpPr>
            <p:nvPr/>
          </p:nvSpPr>
          <p:spPr bwMode="auto">
            <a:xfrm>
              <a:off x="193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8" name="Line 32"/>
            <p:cNvSpPr>
              <a:spLocks noChangeShapeType="1"/>
            </p:cNvSpPr>
            <p:nvPr/>
          </p:nvSpPr>
          <p:spPr bwMode="auto">
            <a:xfrm>
              <a:off x="2078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9" name="Line 33"/>
            <p:cNvSpPr>
              <a:spLocks noChangeShapeType="1"/>
            </p:cNvSpPr>
            <p:nvPr/>
          </p:nvSpPr>
          <p:spPr bwMode="auto">
            <a:xfrm>
              <a:off x="2222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10" name="Line 34"/>
            <p:cNvSpPr>
              <a:spLocks noChangeShapeType="1"/>
            </p:cNvSpPr>
            <p:nvPr/>
          </p:nvSpPr>
          <p:spPr bwMode="auto">
            <a:xfrm>
              <a:off x="2366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11" name="Line 35"/>
            <p:cNvSpPr>
              <a:spLocks noChangeShapeType="1"/>
            </p:cNvSpPr>
            <p:nvPr/>
          </p:nvSpPr>
          <p:spPr bwMode="auto">
            <a:xfrm>
              <a:off x="251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12" name="Line 36"/>
            <p:cNvSpPr>
              <a:spLocks noChangeShapeType="1"/>
            </p:cNvSpPr>
            <p:nvPr/>
          </p:nvSpPr>
          <p:spPr bwMode="auto">
            <a:xfrm>
              <a:off x="265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13" name="Line 37"/>
            <p:cNvSpPr>
              <a:spLocks noChangeShapeType="1"/>
            </p:cNvSpPr>
            <p:nvPr/>
          </p:nvSpPr>
          <p:spPr bwMode="auto">
            <a:xfrm>
              <a:off x="270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14" name="Line 38"/>
            <p:cNvSpPr>
              <a:spLocks noChangeShapeType="1"/>
            </p:cNvSpPr>
            <p:nvPr/>
          </p:nvSpPr>
          <p:spPr bwMode="auto">
            <a:xfrm>
              <a:off x="284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15" name="Line 39"/>
            <p:cNvSpPr>
              <a:spLocks noChangeShapeType="1"/>
            </p:cNvSpPr>
            <p:nvPr/>
          </p:nvSpPr>
          <p:spPr bwMode="auto">
            <a:xfrm>
              <a:off x="299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16" name="Line 40"/>
            <p:cNvSpPr>
              <a:spLocks noChangeShapeType="1"/>
            </p:cNvSpPr>
            <p:nvPr/>
          </p:nvSpPr>
          <p:spPr bwMode="auto">
            <a:xfrm>
              <a:off x="3134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17" name="Line 41"/>
            <p:cNvSpPr>
              <a:spLocks noChangeShapeType="1"/>
            </p:cNvSpPr>
            <p:nvPr/>
          </p:nvSpPr>
          <p:spPr bwMode="auto">
            <a:xfrm>
              <a:off x="3278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18" name="Line 42"/>
            <p:cNvSpPr>
              <a:spLocks noChangeShapeType="1"/>
            </p:cNvSpPr>
            <p:nvPr/>
          </p:nvSpPr>
          <p:spPr bwMode="auto">
            <a:xfrm>
              <a:off x="342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19" name="Line 43"/>
            <p:cNvSpPr>
              <a:spLocks noChangeShapeType="1"/>
            </p:cNvSpPr>
            <p:nvPr/>
          </p:nvSpPr>
          <p:spPr bwMode="auto">
            <a:xfrm>
              <a:off x="356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20" name="Line 44"/>
            <p:cNvSpPr>
              <a:spLocks noChangeShapeType="1"/>
            </p:cNvSpPr>
            <p:nvPr/>
          </p:nvSpPr>
          <p:spPr bwMode="auto">
            <a:xfrm>
              <a:off x="371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633003" y="3753475"/>
            <a:ext cx="783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Her</a:t>
            </a:r>
          </a:p>
          <a:p>
            <a:pPr algn="ctr"/>
            <a:r>
              <a:rPr lang="en-US" dirty="0" smtClean="0"/>
              <a:t>Office</a:t>
            </a:r>
            <a:endParaRPr lang="en-US" dirty="0"/>
          </a:p>
        </p:txBody>
      </p:sp>
      <p:sp>
        <p:nvSpPr>
          <p:cNvPr id="24" name="Line 48"/>
          <p:cNvSpPr>
            <a:spLocks noChangeShapeType="1"/>
          </p:cNvSpPr>
          <p:nvPr/>
        </p:nvSpPr>
        <p:spPr bwMode="auto">
          <a:xfrm flipH="1">
            <a:off x="5416390" y="3597522"/>
            <a:ext cx="2529313" cy="486559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pic>
        <p:nvPicPr>
          <p:cNvPr id="25" name="Picture 2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08624" y="3807644"/>
            <a:ext cx="794552" cy="54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633003" y="3008177"/>
            <a:ext cx="783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His</a:t>
            </a:r>
          </a:p>
          <a:p>
            <a:pPr algn="ctr"/>
            <a:r>
              <a:rPr lang="en-US" dirty="0" smtClean="0"/>
              <a:t>Office</a:t>
            </a:r>
            <a:endParaRPr lang="en-US" dirty="0"/>
          </a:p>
        </p:txBody>
      </p:sp>
      <p:sp>
        <p:nvSpPr>
          <p:cNvPr id="30" name="Line 48"/>
          <p:cNvSpPr>
            <a:spLocks noChangeShapeType="1"/>
          </p:cNvSpPr>
          <p:nvPr/>
        </p:nvSpPr>
        <p:spPr bwMode="auto">
          <a:xfrm flipH="1" flipV="1">
            <a:off x="5839939" y="3191886"/>
            <a:ext cx="1977415" cy="372078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pic>
        <p:nvPicPr>
          <p:cNvPr id="31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08624" y="2956206"/>
            <a:ext cx="794552" cy="54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7235330" y="5552847"/>
            <a:ext cx="10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A/V LAN</a:t>
            </a:r>
            <a:endParaRPr lang="en-US" dirty="0"/>
          </a:p>
        </p:txBody>
      </p:sp>
      <p:sp>
        <p:nvSpPr>
          <p:cNvPr id="36" name="Line 48"/>
          <p:cNvSpPr>
            <a:spLocks noChangeShapeType="1"/>
          </p:cNvSpPr>
          <p:nvPr/>
        </p:nvSpPr>
        <p:spPr bwMode="auto">
          <a:xfrm flipV="1">
            <a:off x="6716642" y="3597521"/>
            <a:ext cx="1197584" cy="3012309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sp>
        <p:nvSpPr>
          <p:cNvPr id="38" name="Line 48"/>
          <p:cNvSpPr>
            <a:spLocks noChangeShapeType="1"/>
          </p:cNvSpPr>
          <p:nvPr/>
        </p:nvSpPr>
        <p:spPr bwMode="auto">
          <a:xfrm flipV="1">
            <a:off x="6876921" y="6122132"/>
            <a:ext cx="335906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sp>
        <p:nvSpPr>
          <p:cNvPr id="39" name="Line 48"/>
          <p:cNvSpPr>
            <a:spLocks noChangeShapeType="1"/>
          </p:cNvSpPr>
          <p:nvPr/>
        </p:nvSpPr>
        <p:spPr bwMode="auto">
          <a:xfrm flipV="1">
            <a:off x="6522201" y="6207352"/>
            <a:ext cx="335906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sp>
        <p:nvSpPr>
          <p:cNvPr id="40" name="Line 48"/>
          <p:cNvSpPr>
            <a:spLocks noChangeShapeType="1"/>
          </p:cNvSpPr>
          <p:nvPr/>
        </p:nvSpPr>
        <p:spPr bwMode="auto">
          <a:xfrm flipV="1">
            <a:off x="6724134" y="5775186"/>
            <a:ext cx="335906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kern="1200"/>
          </a:p>
        </p:txBody>
      </p:sp>
      <p:pic>
        <p:nvPicPr>
          <p:cNvPr id="41" name="Picture 40" descr="SetTopB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03176" y="5596273"/>
            <a:ext cx="670574" cy="29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84552" y="5989724"/>
            <a:ext cx="562554" cy="357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 descr="HDT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406" y="5949393"/>
            <a:ext cx="666193" cy="52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" name="Group 43"/>
          <p:cNvGrpSpPr/>
          <p:nvPr/>
        </p:nvGrpSpPr>
        <p:grpSpPr>
          <a:xfrm rot="2661287">
            <a:off x="5775160" y="1841662"/>
            <a:ext cx="2139842" cy="1726602"/>
            <a:chOff x="4565658" y="4390192"/>
            <a:chExt cx="2139842" cy="1726602"/>
          </a:xfrm>
        </p:grpSpPr>
        <p:sp>
          <p:nvSpPr>
            <p:cNvPr id="45" name="TextBox 44"/>
            <p:cNvSpPr txBox="1"/>
            <p:nvPr/>
          </p:nvSpPr>
          <p:spPr>
            <a:xfrm>
              <a:off x="4565658" y="5470463"/>
              <a:ext cx="10695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Home</a:t>
              </a:r>
            </a:p>
            <a:p>
              <a:pPr algn="ctr"/>
              <a:r>
                <a:rPr lang="en-US" dirty="0" smtClean="0"/>
                <a:t>Wireless</a:t>
              </a:r>
              <a:endParaRPr lang="en-US" dirty="0"/>
            </a:p>
          </p:txBody>
        </p:sp>
        <p:pic>
          <p:nvPicPr>
            <p:cNvPr id="46" name="Picture 45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5330049" y="4390192"/>
              <a:ext cx="451526" cy="600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7" name="Picture 46" descr="bbfwMedia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1575" y="4611698"/>
              <a:ext cx="923925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47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24697" y="4882154"/>
              <a:ext cx="610705" cy="472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Group 49"/>
          <p:cNvGrpSpPr>
            <a:grpSpLocks/>
          </p:cNvGrpSpPr>
          <p:nvPr/>
        </p:nvGrpSpPr>
        <p:grpSpPr bwMode="auto">
          <a:xfrm rot="4096120" flipH="1">
            <a:off x="7367185" y="4342869"/>
            <a:ext cx="1880979" cy="168779"/>
            <a:chOff x="1790" y="1633"/>
            <a:chExt cx="2016" cy="96"/>
          </a:xfrm>
        </p:grpSpPr>
        <p:sp>
          <p:nvSpPr>
            <p:cNvPr id="51" name="Line 29"/>
            <p:cNvSpPr>
              <a:spLocks noChangeShapeType="1"/>
            </p:cNvSpPr>
            <p:nvPr/>
          </p:nvSpPr>
          <p:spPr bwMode="auto">
            <a:xfrm flipV="1">
              <a:off x="2702" y="1633"/>
              <a:ext cx="96" cy="96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2" name="Line 30"/>
            <p:cNvSpPr>
              <a:spLocks noChangeShapeType="1"/>
            </p:cNvSpPr>
            <p:nvPr/>
          </p:nvSpPr>
          <p:spPr bwMode="auto">
            <a:xfrm>
              <a:off x="179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3" name="Line 31"/>
            <p:cNvSpPr>
              <a:spLocks noChangeShapeType="1"/>
            </p:cNvSpPr>
            <p:nvPr/>
          </p:nvSpPr>
          <p:spPr bwMode="auto">
            <a:xfrm>
              <a:off x="193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4" name="Line 32"/>
            <p:cNvSpPr>
              <a:spLocks noChangeShapeType="1"/>
            </p:cNvSpPr>
            <p:nvPr/>
          </p:nvSpPr>
          <p:spPr bwMode="auto">
            <a:xfrm>
              <a:off x="2078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5" name="Line 33"/>
            <p:cNvSpPr>
              <a:spLocks noChangeShapeType="1"/>
            </p:cNvSpPr>
            <p:nvPr/>
          </p:nvSpPr>
          <p:spPr bwMode="auto">
            <a:xfrm>
              <a:off x="2222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6" name="Line 34"/>
            <p:cNvSpPr>
              <a:spLocks noChangeShapeType="1"/>
            </p:cNvSpPr>
            <p:nvPr/>
          </p:nvSpPr>
          <p:spPr bwMode="auto">
            <a:xfrm>
              <a:off x="2366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7" name="Line 35"/>
            <p:cNvSpPr>
              <a:spLocks noChangeShapeType="1"/>
            </p:cNvSpPr>
            <p:nvPr/>
          </p:nvSpPr>
          <p:spPr bwMode="auto">
            <a:xfrm>
              <a:off x="2510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8" name="Line 36"/>
            <p:cNvSpPr>
              <a:spLocks noChangeShapeType="1"/>
            </p:cNvSpPr>
            <p:nvPr/>
          </p:nvSpPr>
          <p:spPr bwMode="auto">
            <a:xfrm>
              <a:off x="2654" y="1633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59" name="Line 37"/>
            <p:cNvSpPr>
              <a:spLocks noChangeShapeType="1"/>
            </p:cNvSpPr>
            <p:nvPr/>
          </p:nvSpPr>
          <p:spPr bwMode="auto">
            <a:xfrm>
              <a:off x="270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0" name="Line 38"/>
            <p:cNvSpPr>
              <a:spLocks noChangeShapeType="1"/>
            </p:cNvSpPr>
            <p:nvPr/>
          </p:nvSpPr>
          <p:spPr bwMode="auto">
            <a:xfrm>
              <a:off x="284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1" name="Line 39"/>
            <p:cNvSpPr>
              <a:spLocks noChangeShapeType="1"/>
            </p:cNvSpPr>
            <p:nvPr/>
          </p:nvSpPr>
          <p:spPr bwMode="auto">
            <a:xfrm>
              <a:off x="299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2" name="Line 40"/>
            <p:cNvSpPr>
              <a:spLocks noChangeShapeType="1"/>
            </p:cNvSpPr>
            <p:nvPr/>
          </p:nvSpPr>
          <p:spPr bwMode="auto">
            <a:xfrm>
              <a:off x="3134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3" name="Line 41"/>
            <p:cNvSpPr>
              <a:spLocks noChangeShapeType="1"/>
            </p:cNvSpPr>
            <p:nvPr/>
          </p:nvSpPr>
          <p:spPr bwMode="auto">
            <a:xfrm>
              <a:off x="3278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4" name="Line 42"/>
            <p:cNvSpPr>
              <a:spLocks noChangeShapeType="1"/>
            </p:cNvSpPr>
            <p:nvPr/>
          </p:nvSpPr>
          <p:spPr bwMode="auto">
            <a:xfrm>
              <a:off x="3422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5" name="Line 43"/>
            <p:cNvSpPr>
              <a:spLocks noChangeShapeType="1"/>
            </p:cNvSpPr>
            <p:nvPr/>
          </p:nvSpPr>
          <p:spPr bwMode="auto">
            <a:xfrm>
              <a:off x="3566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  <p:sp>
          <p:nvSpPr>
            <p:cNvPr id="66" name="Line 44"/>
            <p:cNvSpPr>
              <a:spLocks noChangeShapeType="1"/>
            </p:cNvSpPr>
            <p:nvPr/>
          </p:nvSpPr>
          <p:spPr bwMode="auto">
            <a:xfrm>
              <a:off x="3710" y="1729"/>
              <a:ext cx="96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kern="1200"/>
            </a:p>
          </p:txBody>
        </p:sp>
      </p:grpSp>
      <p:pic>
        <p:nvPicPr>
          <p:cNvPr id="49" name="Picture 48" descr="Router with firewall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7699331" y="3377646"/>
            <a:ext cx="544531" cy="4568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7434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in the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Issues </a:t>
            </a:r>
          </a:p>
          <a:p>
            <a:pPr lvl="1"/>
            <a:r>
              <a:rPr lang="en-US" dirty="0" smtClean="0"/>
              <a:t>Routing </a:t>
            </a:r>
            <a:r>
              <a:rPr lang="en-US" dirty="0"/>
              <a:t>in a small network </a:t>
            </a:r>
            <a:endParaRPr lang="en-US" dirty="0" smtClean="0"/>
          </a:p>
          <a:p>
            <a:pPr lvl="1"/>
            <a:r>
              <a:rPr lang="en-US" dirty="0" smtClean="0"/>
              <a:t>Assigning Subnet Numbers</a:t>
            </a:r>
            <a:endParaRPr lang="en-US" dirty="0"/>
          </a:p>
          <a:p>
            <a:r>
              <a:rPr lang="en-US" dirty="0" smtClean="0"/>
              <a:t>Possible </a:t>
            </a:r>
            <a:r>
              <a:rPr lang="en-US" dirty="0"/>
              <a:t>Requirements </a:t>
            </a:r>
            <a:endParaRPr lang="en-US" dirty="0" smtClean="0"/>
          </a:p>
          <a:p>
            <a:pPr lvl="1"/>
            <a:r>
              <a:rPr lang="en-US" dirty="0" smtClean="0"/>
              <a:t>Source</a:t>
            </a:r>
            <a:r>
              <a:rPr lang="en-US" dirty="0"/>
              <a:t>/Destination Routing </a:t>
            </a:r>
            <a:endParaRPr lang="en-US" dirty="0" smtClean="0"/>
          </a:p>
          <a:p>
            <a:pPr lvl="1"/>
            <a:r>
              <a:rPr lang="en-US" dirty="0" smtClean="0"/>
              <a:t>Subnet </a:t>
            </a:r>
            <a:r>
              <a:rPr lang="en-US" dirty="0"/>
              <a:t>assignment </a:t>
            </a:r>
          </a:p>
          <a:p>
            <a:pPr lvl="1"/>
            <a:r>
              <a:rPr lang="en-US" dirty="0" smtClean="0"/>
              <a:t>Recommended </a:t>
            </a:r>
            <a:r>
              <a:rPr lang="en-US" dirty="0"/>
              <a:t>upstream </a:t>
            </a:r>
            <a:r>
              <a:rPr lang="en-US" dirty="0" smtClean="0"/>
              <a:t>route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640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Issue: </a:t>
            </a:r>
            <a:br>
              <a:rPr lang="en-US" dirty="0" smtClean="0"/>
            </a:br>
            <a:r>
              <a:rPr lang="en-US" dirty="0" smtClean="0"/>
              <a:t>Routing in a small network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go with the lower cost add-as-you-go model, you wind up with multiple routers</a:t>
            </a:r>
          </a:p>
          <a:p>
            <a:pPr lvl="1"/>
            <a:r>
              <a:rPr lang="en-US" dirty="0" smtClean="0"/>
              <a:t>That implies some variation on routing within the home</a:t>
            </a:r>
          </a:p>
          <a:p>
            <a:pPr lvl="1"/>
            <a:r>
              <a:rPr lang="en-US" dirty="0" smtClean="0"/>
              <a:t>Hiding your head under a rock is not a good solution to routing</a:t>
            </a:r>
          </a:p>
          <a:p>
            <a:r>
              <a:rPr lang="en-US" dirty="0" smtClean="0"/>
              <a:t>What recommendations do we make?</a:t>
            </a:r>
          </a:p>
          <a:p>
            <a:pPr lvl="1"/>
            <a:r>
              <a:rPr lang="en-US" dirty="0" err="1" smtClean="0"/>
              <a:t>RIPng</a:t>
            </a:r>
            <a:r>
              <a:rPr lang="en-US" dirty="0" smtClean="0"/>
              <a:t>? OSPFv3? IS-IS? BGP4+? Something else?</a:t>
            </a:r>
          </a:p>
        </p:txBody>
      </p:sp>
    </p:spTree>
    <p:extLst>
      <p:ext uri="{BB962C8B-B14F-4D97-AF65-F5344CB8AC3E}">
        <p14:creationId xmlns:p14="http://schemas.microsoft.com/office/powerpoint/2010/main" val="1148739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</a:t>
            </a:r>
            <a:br>
              <a:rPr lang="en-US" dirty="0" smtClean="0"/>
            </a:br>
            <a:r>
              <a:rPr lang="en-US" dirty="0"/>
              <a:t>Assigning Subnet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 multiple LANs, you wind up with multiple subnets</a:t>
            </a:r>
          </a:p>
          <a:p>
            <a:pPr lvl="1"/>
            <a:r>
              <a:rPr lang="en-US" dirty="0" smtClean="0"/>
              <a:t>That implies some way to (</a:t>
            </a:r>
            <a:r>
              <a:rPr lang="en-US" dirty="0" err="1" smtClean="0"/>
              <a:t>zeroconf</a:t>
            </a:r>
            <a:r>
              <a:rPr lang="en-US" dirty="0" smtClean="0"/>
              <a:t>) assign subnet numbers</a:t>
            </a:r>
          </a:p>
          <a:p>
            <a:r>
              <a:rPr lang="en-US" dirty="0" smtClean="0"/>
              <a:t>What recommendations do we make?</a:t>
            </a:r>
          </a:p>
          <a:p>
            <a:pPr lvl="1"/>
            <a:r>
              <a:rPr lang="en-US" dirty="0" smtClean="0"/>
              <a:t>New protocol? </a:t>
            </a:r>
          </a:p>
          <a:p>
            <a:pPr lvl="1"/>
            <a:r>
              <a:rPr lang="en-US" dirty="0" smtClean="0"/>
              <a:t>DHCPv6? Keyed off OSPF/IS-IS?</a:t>
            </a:r>
          </a:p>
          <a:p>
            <a:pPr lvl="1"/>
            <a:r>
              <a:rPr lang="en-US" dirty="0" err="1" smtClean="0"/>
              <a:t>Netconf</a:t>
            </a:r>
            <a:r>
              <a:rPr lang="en-US" dirty="0" smtClean="0"/>
              <a:t> Network Management?</a:t>
            </a:r>
          </a:p>
        </p:txBody>
      </p:sp>
    </p:spTree>
    <p:extLst>
      <p:ext uri="{BB962C8B-B14F-4D97-AF65-F5344CB8AC3E}">
        <p14:creationId xmlns:p14="http://schemas.microsoft.com/office/powerpoint/2010/main" val="3125488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Assigning Subnet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way to do this might be to </a:t>
            </a:r>
          </a:p>
          <a:p>
            <a:pPr lvl="1"/>
            <a:r>
              <a:rPr lang="en-US" dirty="0" smtClean="0"/>
              <a:t>Have ISP-facing router implement a DHCPv6 server to allocate subnets</a:t>
            </a:r>
          </a:p>
          <a:p>
            <a:pPr lvl="1"/>
            <a:r>
              <a:rPr lang="en-US" dirty="0" smtClean="0"/>
              <a:t>Use OSPF/IS-IS to identify a significant (“designated”) router on each LAN</a:t>
            </a:r>
          </a:p>
          <a:p>
            <a:pPr lvl="1"/>
            <a:r>
              <a:rPr lang="en-US" dirty="0" smtClean="0"/>
              <a:t>Designated router allocates subnet prefix from the DHCPv6 server</a:t>
            </a:r>
          </a:p>
          <a:p>
            <a:r>
              <a:rPr lang="en-US" dirty="0" smtClean="0"/>
              <a:t>That’s an </a:t>
            </a:r>
            <a:r>
              <a:rPr lang="en-US" b="1" dirty="0" smtClean="0">
                <a:solidFill>
                  <a:srgbClr val="FF0000"/>
                </a:solidFill>
              </a:rPr>
              <a:t>example</a:t>
            </a:r>
          </a:p>
          <a:p>
            <a:pPr lvl="1"/>
            <a:r>
              <a:rPr lang="en-US" b="1" dirty="0" smtClean="0"/>
              <a:t>How should it be done?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48238618"/>
      </p:ext>
    </p:extLst>
  </p:cSld>
  <p:clrMapOvr>
    <a:masterClrMapping/>
  </p:clrMapOvr>
</p:sld>
</file>

<file path=ppt/theme/theme1.xml><?xml version="1.0" encoding="utf-8"?>
<a:theme xmlns:a="http://schemas.openxmlformats.org/drawingml/2006/main" name="IETF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IETF.thmx</Template>
  <TotalTime>38</TotalTime>
  <Words>505</Words>
  <Application>Microsoft Macintosh PowerPoint</Application>
  <PresentationFormat>On-screen Show (4:3)</PresentationFormat>
  <Paragraphs>101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IETF</vt:lpstr>
      <vt:lpstr>Exploring the multi-router SOHO network</vt:lpstr>
      <vt:lpstr>Residential Network and Home Area Network Interaction</vt:lpstr>
      <vt:lpstr>Related to sensor networks for health…</vt:lpstr>
      <vt:lpstr>Add residential multihoming</vt:lpstr>
      <vt:lpstr>We could do this all with one router (and my company would like to sell it to you)</vt:lpstr>
      <vt:lpstr>Discussion in the draft</vt:lpstr>
      <vt:lpstr>Issue:  Routing in a small network </vt:lpstr>
      <vt:lpstr>Issue:  Assigning Subnet Numbers</vt:lpstr>
      <vt:lpstr>Assigning Subnet Numbers</vt:lpstr>
      <vt:lpstr>Exit Routing </vt:lpstr>
      <vt:lpstr>Recommended upstream route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the multi-router SOHO network</dc:title>
  <dc:creator>Fred Baker</dc:creator>
  <cp:lastModifiedBy>Fred Baker</cp:lastModifiedBy>
  <cp:revision>4</cp:revision>
  <dcterms:created xsi:type="dcterms:W3CDTF">2011-07-27T15:40:56Z</dcterms:created>
  <dcterms:modified xsi:type="dcterms:W3CDTF">2011-07-27T16:19:27Z</dcterms:modified>
</cp:coreProperties>
</file>