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4A759E30-C379-7C4B-992A-5CAC73BF688E}" type="datetimeFigureOut">
              <a:rPr lang="en-US" smtClean="0"/>
              <a:t>7/27/11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8105C766-3C22-A447-8426-8406A53CF5D6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Routing a </a:t>
            </a:r>
            <a:r>
              <a:rPr lang="en-US" dirty="0" smtClean="0"/>
              <a:t>class of traffic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draft-baker-fun-routing-</a:t>
            </a:r>
            <a:r>
              <a:rPr lang="en-US" dirty="0" smtClean="0"/>
              <a:t>class</a:t>
            </a:r>
          </a:p>
          <a:p>
            <a:r>
              <a:rPr lang="en-US" dirty="0" smtClean="0"/>
              <a:t>Fred Baker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445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7"/>
            <a:ext cx="6858000" cy="978429"/>
          </a:xfrm>
        </p:spPr>
        <p:txBody>
          <a:bodyPr/>
          <a:lstStyle/>
          <a:p>
            <a:r>
              <a:rPr lang="en-US" dirty="0" smtClean="0"/>
              <a:t>Change of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0476"/>
            <a:ext cx="8229600" cy="4800449"/>
          </a:xfrm>
        </p:spPr>
        <p:txBody>
          <a:bodyPr/>
          <a:lstStyle/>
          <a:p>
            <a:r>
              <a:rPr lang="en-US" dirty="0" smtClean="0"/>
              <a:t>Typical Internet routing (RIP, OSPF, IS-IS, BGP) routes </a:t>
            </a:r>
            <a:r>
              <a:rPr lang="en-US" b="1" dirty="0" smtClean="0"/>
              <a:t>to</a:t>
            </a:r>
            <a:r>
              <a:rPr lang="en-US" dirty="0" smtClean="0"/>
              <a:t> a </a:t>
            </a:r>
            <a:r>
              <a:rPr lang="en-US" b="1" dirty="0" smtClean="0"/>
              <a:t>destination</a:t>
            </a:r>
          </a:p>
          <a:p>
            <a:pPr lvl="1"/>
            <a:r>
              <a:rPr lang="en-US" dirty="0" smtClean="0"/>
              <a:t>Variation: OSPF supports routing to a destination using a DSCP</a:t>
            </a:r>
          </a:p>
          <a:p>
            <a:pPr lvl="1"/>
            <a:r>
              <a:rPr lang="en-US" dirty="0" smtClean="0"/>
              <a:t>Proprietary extensions: traffic matching an ACL is routed to a neighboring router</a:t>
            </a:r>
          </a:p>
          <a:p>
            <a:r>
              <a:rPr lang="en-US" dirty="0" smtClean="0"/>
              <a:t>Generalization:</a:t>
            </a:r>
          </a:p>
          <a:p>
            <a:pPr lvl="1"/>
            <a:r>
              <a:rPr lang="en-US" dirty="0" smtClean="0"/>
              <a:t>Traffic conforming to a certain description is routed somewhere (“route a class of traffic”)</a:t>
            </a:r>
          </a:p>
          <a:p>
            <a:pPr lvl="1"/>
            <a:r>
              <a:rPr lang="en-US" dirty="0" smtClean="0"/>
              <a:t>Traffic class definition: </a:t>
            </a:r>
          </a:p>
          <a:p>
            <a:pPr lvl="2"/>
            <a:r>
              <a:rPr lang="en-US" dirty="0" smtClean="0"/>
              <a:t>{destination, source|*, DSCP|*, …}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801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4659086" cy="4411662"/>
          </a:xfrm>
        </p:spPr>
        <p:txBody>
          <a:bodyPr/>
          <a:lstStyle/>
          <a:p>
            <a:pPr marL="342900" lvl="2" indent="-342900">
              <a:buClr>
                <a:schemeClr val="tx2"/>
              </a:buClr>
            </a:pPr>
            <a:r>
              <a:rPr lang="en-US" dirty="0" smtClean="0"/>
              <a:t>Destination route </a:t>
            </a:r>
          </a:p>
          <a:p>
            <a:pPr marL="636588" lvl="3" indent="-342900"/>
            <a:r>
              <a:rPr lang="en-US" dirty="0" smtClean="0"/>
              <a:t>{</a:t>
            </a:r>
            <a:r>
              <a:rPr lang="en-US" dirty="0"/>
              <a:t>D</a:t>
            </a:r>
            <a:r>
              <a:rPr lang="en-US" dirty="0" smtClean="0"/>
              <a:t>=prefix, </a:t>
            </a:r>
            <a:r>
              <a:rPr lang="en-US" dirty="0"/>
              <a:t>S</a:t>
            </a:r>
            <a:r>
              <a:rPr lang="en-US" dirty="0" smtClean="0"/>
              <a:t>=::, </a:t>
            </a:r>
            <a:r>
              <a:rPr lang="en-US" dirty="0"/>
              <a:t>*, …</a:t>
            </a:r>
            <a:r>
              <a:rPr lang="en-US" dirty="0" smtClean="0"/>
              <a:t>} </a:t>
            </a:r>
          </a:p>
          <a:p>
            <a:pPr marL="342900" lvl="2" indent="-342900">
              <a:buClr>
                <a:schemeClr val="tx2"/>
              </a:buClr>
            </a:pPr>
            <a:r>
              <a:rPr lang="en-US" dirty="0" smtClean="0"/>
              <a:t>Route from IPTV-allocated prefix to IPTV ISP</a:t>
            </a:r>
          </a:p>
          <a:p>
            <a:pPr marL="636588" lvl="3" indent="-342900"/>
            <a:r>
              <a:rPr lang="en-US" dirty="0" smtClean="0"/>
              <a:t>{D=IPTV ISP, S=TV-prefix, *</a:t>
            </a:r>
            <a:r>
              <a:rPr lang="en-US" dirty="0"/>
              <a:t>, …</a:t>
            </a:r>
            <a:r>
              <a:rPr lang="en-US" dirty="0" smtClean="0"/>
              <a:t>}</a:t>
            </a:r>
          </a:p>
          <a:p>
            <a:pPr marL="342900" lvl="2" indent="-342900">
              <a:buClr>
                <a:schemeClr val="tx2"/>
              </a:buClr>
            </a:pPr>
            <a:r>
              <a:rPr lang="en-US" dirty="0" smtClean="0"/>
              <a:t>Route from ISP-allocated prefix to ISP</a:t>
            </a:r>
          </a:p>
          <a:p>
            <a:pPr marL="636588" lvl="3" indent="-342900"/>
            <a:r>
              <a:rPr lang="en-US" dirty="0" smtClean="0"/>
              <a:t>{</a:t>
            </a:r>
            <a:r>
              <a:rPr lang="en-US" dirty="0"/>
              <a:t>D</a:t>
            </a:r>
            <a:r>
              <a:rPr lang="en-US" dirty="0" smtClean="0"/>
              <a:t>=2001::/3, </a:t>
            </a:r>
            <a:r>
              <a:rPr lang="en-US" dirty="0"/>
              <a:t>S</a:t>
            </a:r>
            <a:r>
              <a:rPr lang="en-US" dirty="0" smtClean="0"/>
              <a:t>=ISP-</a:t>
            </a:r>
            <a:r>
              <a:rPr lang="en-US" dirty="0"/>
              <a:t>prefix, *, …</a:t>
            </a:r>
            <a:r>
              <a:rPr lang="en-US" dirty="0" smtClean="0"/>
              <a:t>}</a:t>
            </a:r>
            <a:endParaRPr lang="en-US" dirty="0"/>
          </a:p>
          <a:p>
            <a:pPr marL="342900" lvl="2" indent="-342900">
              <a:buClr>
                <a:schemeClr val="tx2"/>
              </a:buClr>
            </a:pPr>
            <a:endParaRPr lang="en-US" dirty="0"/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7432139" y="2776967"/>
            <a:ext cx="0" cy="125790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401625" y="3829252"/>
            <a:ext cx="1294191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6401625" y="3018870"/>
            <a:ext cx="1294191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pic>
        <p:nvPicPr>
          <p:cNvPr id="11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720" y="2865751"/>
            <a:ext cx="514048" cy="30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720" y="3676133"/>
            <a:ext cx="514048" cy="30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6" descr="Router with firew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816" y="2776967"/>
            <a:ext cx="523119" cy="438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6" descr="Router with firew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816" y="3580091"/>
            <a:ext cx="523119" cy="438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0"/>
          <p:cNvGrpSpPr>
            <a:grpSpLocks/>
          </p:cNvGrpSpPr>
          <p:nvPr/>
        </p:nvGrpSpPr>
        <p:grpSpPr bwMode="auto">
          <a:xfrm rot="2476886">
            <a:off x="7775521" y="4281177"/>
            <a:ext cx="1543050" cy="96043"/>
            <a:chOff x="1790" y="1441"/>
            <a:chExt cx="2016" cy="96"/>
          </a:xfrm>
        </p:grpSpPr>
        <p:sp>
          <p:nvSpPr>
            <p:cNvPr id="18" name="Line 11"/>
            <p:cNvSpPr>
              <a:spLocks noChangeShapeType="1"/>
            </p:cNvSpPr>
            <p:nvPr/>
          </p:nvSpPr>
          <p:spPr bwMode="auto">
            <a:xfrm flipV="1">
              <a:off x="2702" y="1441"/>
              <a:ext cx="96" cy="9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>
              <a:off x="1790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>
              <a:off x="1934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14"/>
            <p:cNvSpPr>
              <a:spLocks noChangeShapeType="1"/>
            </p:cNvSpPr>
            <p:nvPr/>
          </p:nvSpPr>
          <p:spPr bwMode="auto">
            <a:xfrm>
              <a:off x="2078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5"/>
            <p:cNvSpPr>
              <a:spLocks noChangeShapeType="1"/>
            </p:cNvSpPr>
            <p:nvPr/>
          </p:nvSpPr>
          <p:spPr bwMode="auto">
            <a:xfrm>
              <a:off x="2222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>
              <a:off x="2366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17"/>
            <p:cNvSpPr>
              <a:spLocks noChangeShapeType="1"/>
            </p:cNvSpPr>
            <p:nvPr/>
          </p:nvSpPr>
          <p:spPr bwMode="auto">
            <a:xfrm>
              <a:off x="2510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18"/>
            <p:cNvSpPr>
              <a:spLocks noChangeShapeType="1"/>
            </p:cNvSpPr>
            <p:nvPr/>
          </p:nvSpPr>
          <p:spPr bwMode="auto">
            <a:xfrm>
              <a:off x="2654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19"/>
            <p:cNvSpPr>
              <a:spLocks noChangeShapeType="1"/>
            </p:cNvSpPr>
            <p:nvPr/>
          </p:nvSpPr>
          <p:spPr bwMode="auto">
            <a:xfrm>
              <a:off x="2702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0"/>
            <p:cNvSpPr>
              <a:spLocks noChangeShapeType="1"/>
            </p:cNvSpPr>
            <p:nvPr/>
          </p:nvSpPr>
          <p:spPr bwMode="auto">
            <a:xfrm>
              <a:off x="2846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2990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22"/>
            <p:cNvSpPr>
              <a:spLocks noChangeShapeType="1"/>
            </p:cNvSpPr>
            <p:nvPr/>
          </p:nvSpPr>
          <p:spPr bwMode="auto">
            <a:xfrm>
              <a:off x="3134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23"/>
            <p:cNvSpPr>
              <a:spLocks noChangeShapeType="1"/>
            </p:cNvSpPr>
            <p:nvPr/>
          </p:nvSpPr>
          <p:spPr bwMode="auto">
            <a:xfrm>
              <a:off x="3278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24"/>
            <p:cNvSpPr>
              <a:spLocks noChangeShapeType="1"/>
            </p:cNvSpPr>
            <p:nvPr/>
          </p:nvSpPr>
          <p:spPr bwMode="auto">
            <a:xfrm>
              <a:off x="3422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25"/>
            <p:cNvSpPr>
              <a:spLocks noChangeShapeType="1"/>
            </p:cNvSpPr>
            <p:nvPr/>
          </p:nvSpPr>
          <p:spPr bwMode="auto">
            <a:xfrm>
              <a:off x="3566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26"/>
            <p:cNvSpPr>
              <a:spLocks noChangeShapeType="1"/>
            </p:cNvSpPr>
            <p:nvPr/>
          </p:nvSpPr>
          <p:spPr bwMode="auto">
            <a:xfrm>
              <a:off x="3710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" name="Group 10"/>
          <p:cNvGrpSpPr>
            <a:grpSpLocks/>
          </p:cNvGrpSpPr>
          <p:nvPr/>
        </p:nvGrpSpPr>
        <p:grpSpPr bwMode="auto">
          <a:xfrm rot="18945599">
            <a:off x="7779596" y="2405331"/>
            <a:ext cx="1543050" cy="96043"/>
            <a:chOff x="1790" y="1441"/>
            <a:chExt cx="2016" cy="96"/>
          </a:xfrm>
        </p:grpSpPr>
        <p:sp>
          <p:nvSpPr>
            <p:cNvPr id="35" name="Line 11"/>
            <p:cNvSpPr>
              <a:spLocks noChangeShapeType="1"/>
            </p:cNvSpPr>
            <p:nvPr/>
          </p:nvSpPr>
          <p:spPr bwMode="auto">
            <a:xfrm flipV="1">
              <a:off x="2702" y="1441"/>
              <a:ext cx="96" cy="9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12"/>
            <p:cNvSpPr>
              <a:spLocks noChangeShapeType="1"/>
            </p:cNvSpPr>
            <p:nvPr/>
          </p:nvSpPr>
          <p:spPr bwMode="auto">
            <a:xfrm>
              <a:off x="1790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3"/>
            <p:cNvSpPr>
              <a:spLocks noChangeShapeType="1"/>
            </p:cNvSpPr>
            <p:nvPr/>
          </p:nvSpPr>
          <p:spPr bwMode="auto">
            <a:xfrm>
              <a:off x="1934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14"/>
            <p:cNvSpPr>
              <a:spLocks noChangeShapeType="1"/>
            </p:cNvSpPr>
            <p:nvPr/>
          </p:nvSpPr>
          <p:spPr bwMode="auto">
            <a:xfrm>
              <a:off x="2078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5"/>
            <p:cNvSpPr>
              <a:spLocks noChangeShapeType="1"/>
            </p:cNvSpPr>
            <p:nvPr/>
          </p:nvSpPr>
          <p:spPr bwMode="auto">
            <a:xfrm>
              <a:off x="2222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16"/>
            <p:cNvSpPr>
              <a:spLocks noChangeShapeType="1"/>
            </p:cNvSpPr>
            <p:nvPr/>
          </p:nvSpPr>
          <p:spPr bwMode="auto">
            <a:xfrm>
              <a:off x="2366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17"/>
            <p:cNvSpPr>
              <a:spLocks noChangeShapeType="1"/>
            </p:cNvSpPr>
            <p:nvPr/>
          </p:nvSpPr>
          <p:spPr bwMode="auto">
            <a:xfrm>
              <a:off x="2510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18"/>
            <p:cNvSpPr>
              <a:spLocks noChangeShapeType="1"/>
            </p:cNvSpPr>
            <p:nvPr/>
          </p:nvSpPr>
          <p:spPr bwMode="auto">
            <a:xfrm>
              <a:off x="2654" y="1441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19"/>
            <p:cNvSpPr>
              <a:spLocks noChangeShapeType="1"/>
            </p:cNvSpPr>
            <p:nvPr/>
          </p:nvSpPr>
          <p:spPr bwMode="auto">
            <a:xfrm>
              <a:off x="2702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20"/>
            <p:cNvSpPr>
              <a:spLocks noChangeShapeType="1"/>
            </p:cNvSpPr>
            <p:nvPr/>
          </p:nvSpPr>
          <p:spPr bwMode="auto">
            <a:xfrm>
              <a:off x="2846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21"/>
            <p:cNvSpPr>
              <a:spLocks noChangeShapeType="1"/>
            </p:cNvSpPr>
            <p:nvPr/>
          </p:nvSpPr>
          <p:spPr bwMode="auto">
            <a:xfrm>
              <a:off x="2990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22"/>
            <p:cNvSpPr>
              <a:spLocks noChangeShapeType="1"/>
            </p:cNvSpPr>
            <p:nvPr/>
          </p:nvSpPr>
          <p:spPr bwMode="auto">
            <a:xfrm>
              <a:off x="3134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23"/>
            <p:cNvSpPr>
              <a:spLocks noChangeShapeType="1"/>
            </p:cNvSpPr>
            <p:nvPr/>
          </p:nvSpPr>
          <p:spPr bwMode="auto">
            <a:xfrm>
              <a:off x="3278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24"/>
            <p:cNvSpPr>
              <a:spLocks noChangeShapeType="1"/>
            </p:cNvSpPr>
            <p:nvPr/>
          </p:nvSpPr>
          <p:spPr bwMode="auto">
            <a:xfrm>
              <a:off x="3422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25"/>
            <p:cNvSpPr>
              <a:spLocks noChangeShapeType="1"/>
            </p:cNvSpPr>
            <p:nvPr/>
          </p:nvSpPr>
          <p:spPr bwMode="auto">
            <a:xfrm>
              <a:off x="3566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26"/>
            <p:cNvSpPr>
              <a:spLocks noChangeShapeType="1"/>
            </p:cNvSpPr>
            <p:nvPr/>
          </p:nvSpPr>
          <p:spPr bwMode="auto">
            <a:xfrm>
              <a:off x="3710" y="1537"/>
              <a:ext cx="9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1" name="Picture 1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648" y="3383308"/>
            <a:ext cx="1479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1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648" y="2489845"/>
            <a:ext cx="1479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Curved Connector 53"/>
          <p:cNvCxnSpPr>
            <a:stCxn id="52" idx="3"/>
          </p:cNvCxnSpPr>
          <p:nvPr/>
        </p:nvCxnSpPr>
        <p:spPr bwMode="auto">
          <a:xfrm>
            <a:off x="6497198" y="2939108"/>
            <a:ext cx="2403277" cy="1095764"/>
          </a:xfrm>
          <a:prstGeom prst="curvedConnector3">
            <a:avLst/>
          </a:prstGeom>
          <a:noFill/>
          <a:ln w="25400" cap="flat" cmpd="sng" algn="ctr">
            <a:solidFill>
              <a:srgbClr val="0096D6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6" name="Straight Arrow Connector 55"/>
          <p:cNvCxnSpPr>
            <a:stCxn id="52" idx="3"/>
            <a:endCxn id="46" idx="0"/>
          </p:cNvCxnSpPr>
          <p:nvPr/>
        </p:nvCxnSpPr>
        <p:spPr bwMode="auto">
          <a:xfrm flipV="1">
            <a:off x="6497198" y="2308334"/>
            <a:ext cx="2271672" cy="63077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8" name="Curved Connector 57"/>
          <p:cNvCxnSpPr>
            <a:stCxn id="51" idx="3"/>
          </p:cNvCxnSpPr>
          <p:nvPr/>
        </p:nvCxnSpPr>
        <p:spPr bwMode="auto">
          <a:xfrm flipV="1">
            <a:off x="6497198" y="2539021"/>
            <a:ext cx="2377079" cy="1293550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0" name="Straight Arrow Connector 59"/>
          <p:cNvCxnSpPr>
            <a:stCxn id="51" idx="3"/>
          </p:cNvCxnSpPr>
          <p:nvPr/>
        </p:nvCxnSpPr>
        <p:spPr bwMode="auto">
          <a:xfrm>
            <a:off x="6497198" y="3832571"/>
            <a:ext cx="2403277" cy="532716"/>
          </a:xfrm>
          <a:prstGeom prst="straightConnector1">
            <a:avLst/>
          </a:prstGeom>
          <a:noFill/>
          <a:ln w="25400" cap="flat" cmpd="sng" algn="ctr">
            <a:solidFill>
              <a:srgbClr val="0096D6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48807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Replace “longest match” rule with “most specific”</a:t>
            </a:r>
          </a:p>
          <a:p>
            <a:pPr lvl="1"/>
            <a:r>
              <a:rPr lang="en-US" dirty="0" smtClean="0"/>
              <a:t>Consider a route to be an aggregation of some number of host-to-host routes</a:t>
            </a:r>
          </a:p>
          <a:p>
            <a:pPr lvl="1"/>
            <a:r>
              <a:rPr lang="en-US" dirty="0" smtClean="0"/>
              <a:t>Select the matching traffic class that does so most specifically</a:t>
            </a:r>
          </a:p>
          <a:p>
            <a:r>
              <a:rPr lang="en-US" dirty="0" smtClean="0"/>
              <a:t>Aggregation of routes:</a:t>
            </a:r>
          </a:p>
          <a:p>
            <a:pPr lvl="1"/>
            <a:r>
              <a:rPr lang="en-US" dirty="0" smtClean="0"/>
              <a:t>A traffic class that matches several more specific traffic classes is an aggregation of those traffic 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554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with DV or SPF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in draft in hand-wavy fashion</a:t>
            </a:r>
          </a:p>
          <a:p>
            <a:pPr lvl="1"/>
            <a:r>
              <a:rPr lang="en-US" dirty="0" smtClean="0"/>
              <a:t>I won’t bore you here unless you </a:t>
            </a:r>
            <a:r>
              <a:rPr lang="en-US" smtClean="0"/>
              <a:t>really want me to…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982385"/>
      </p:ext>
    </p:extLst>
  </p:cSld>
  <p:clrMapOvr>
    <a:masterClrMapping/>
  </p:clrMapOvr>
</p:sld>
</file>

<file path=ppt/theme/theme1.xml><?xml version="1.0" encoding="utf-8"?>
<a:theme xmlns:a="http://schemas.openxmlformats.org/drawingml/2006/main" name="IETF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IETF.thmx</Template>
  <TotalTime>24</TotalTime>
  <Words>254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IETF</vt:lpstr>
      <vt:lpstr>Routing a class of traffic</vt:lpstr>
      <vt:lpstr>Change of paradigm</vt:lpstr>
      <vt:lpstr>Examples</vt:lpstr>
      <vt:lpstr>Conceptual model</vt:lpstr>
      <vt:lpstr>Implementation with DV or SPF algorithms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Routing a class of traffic</dc:title>
  <dc:creator>Fred Baker</dc:creator>
  <cp:lastModifiedBy>Fred Baker</cp:lastModifiedBy>
  <cp:revision>3</cp:revision>
  <dcterms:created xsi:type="dcterms:W3CDTF">2011-07-27T16:20:06Z</dcterms:created>
  <dcterms:modified xsi:type="dcterms:W3CDTF">2011-07-27T16:44:45Z</dcterms:modified>
</cp:coreProperties>
</file>