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80" r:id="rId4"/>
    <p:sldId id="259" r:id="rId5"/>
    <p:sldId id="260" r:id="rId6"/>
    <p:sldId id="279" r:id="rId7"/>
    <p:sldId id="261" r:id="rId8"/>
    <p:sldId id="262" r:id="rId9"/>
    <p:sldId id="263" r:id="rId10"/>
    <p:sldId id="264" r:id="rId11"/>
    <p:sldId id="266" r:id="rId12"/>
    <p:sldId id="267" r:id="rId13"/>
    <p:sldId id="281" r:id="rId14"/>
    <p:sldId id="268" r:id="rId15"/>
    <p:sldId id="258" r:id="rId16"/>
    <p:sldId id="271" r:id="rId17"/>
    <p:sldId id="269" r:id="rId18"/>
    <p:sldId id="282" r:id="rId19"/>
    <p:sldId id="283" r:id="rId20"/>
    <p:sldId id="272" r:id="rId21"/>
    <p:sldId id="276" r:id="rId22"/>
    <p:sldId id="274" r:id="rId23"/>
    <p:sldId id="275" r:id="rId24"/>
    <p:sldId id="278" r:id="rId25"/>
    <p:sldId id="277" r:id="rId26"/>
    <p:sldId id="27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926" autoAdjust="0"/>
  </p:normalViewPr>
  <p:slideViewPr>
    <p:cSldViewPr>
      <p:cViewPr varScale="1">
        <p:scale>
          <a:sx n="65" d="100"/>
          <a:sy n="65" d="100"/>
        </p:scale>
        <p:origin x="-153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2E8079-3A01-4008-9AC4-09268D3C66EF}" type="datetimeFigureOut">
              <a:rPr lang="en-US" smtClean="0"/>
              <a:pPr/>
              <a:t>7/25/2011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0A5D2E-38D2-47EF-AF32-97EAEB45807C}" type="slidenum">
              <a:rPr lang="en-US" smtClean="0"/>
              <a:pPr/>
              <a:t>‹#›</a:t>
            </a:fld>
            <a:endParaRPr lang="en-US"/>
          </a:p>
        </p:txBody>
      </p:sp>
    </p:spTree>
    <p:extLst>
      <p:ext uri="{BB962C8B-B14F-4D97-AF65-F5344CB8AC3E}">
        <p14:creationId xmlns:p14="http://schemas.microsoft.com/office/powerpoint/2010/main" val="4090613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smtClean="0"/>
              <a:t>Users were at risk</a:t>
            </a:r>
          </a:p>
          <a:p>
            <a:pPr marL="171450" indent="-171450">
              <a:buFontTx/>
              <a:buChar char="-"/>
            </a:pPr>
            <a:r>
              <a:rPr lang="en-US" baseline="0" dirty="0" smtClean="0"/>
              <a:t>Fix is hard to make</a:t>
            </a:r>
          </a:p>
          <a:p>
            <a:pPr marL="628650" lvl="1" indent="-171450">
              <a:buFontTx/>
              <a:buChar char="-"/>
            </a:pPr>
            <a:r>
              <a:rPr lang="en-US" baseline="0" dirty="0" smtClean="0"/>
              <a:t>Compatibility issues</a:t>
            </a:r>
          </a:p>
          <a:p>
            <a:pPr marL="628650" lvl="1" indent="-171450">
              <a:buFontTx/>
              <a:buChar char="-"/>
            </a:pPr>
            <a:r>
              <a:rPr lang="en-US" baseline="0" dirty="0" smtClean="0"/>
              <a:t>Technical challenge</a:t>
            </a:r>
          </a:p>
          <a:p>
            <a:pPr marL="628650" lvl="1" indent="-171450">
              <a:buFontTx/>
              <a:buChar char="-"/>
            </a:pPr>
            <a:r>
              <a:rPr lang="en-US" dirty="0" smtClean="0"/>
              <a:t>Risk of</a:t>
            </a:r>
            <a:r>
              <a:rPr lang="en-US" baseline="0" dirty="0" smtClean="0"/>
              <a:t> interoperability issues</a:t>
            </a:r>
          </a:p>
          <a:p>
            <a:pPr marL="457200" lvl="1" indent="0">
              <a:buFontTx/>
              <a:buNone/>
            </a:pPr>
            <a:endParaRPr lang="en-US" baseline="0" dirty="0" smtClean="0"/>
          </a:p>
        </p:txBody>
      </p:sp>
      <p:sp>
        <p:nvSpPr>
          <p:cNvPr id="4" name="Slide Number Placeholder 3"/>
          <p:cNvSpPr>
            <a:spLocks noGrp="1"/>
          </p:cNvSpPr>
          <p:nvPr>
            <p:ph type="sldNum" sz="quarter" idx="10"/>
          </p:nvPr>
        </p:nvSpPr>
        <p:spPr/>
        <p:txBody>
          <a:bodyPr/>
          <a:lstStyle/>
          <a:p>
            <a:fld id="{C00A5D2E-38D2-47EF-AF32-97EAEB45807C}" type="slidenum">
              <a:rPr lang="en-US" smtClean="0"/>
              <a:pPr/>
              <a:t>8</a:t>
            </a:fld>
            <a:endParaRPr lang="en-US"/>
          </a:p>
        </p:txBody>
      </p:sp>
    </p:spTree>
    <p:extLst>
      <p:ext uri="{BB962C8B-B14F-4D97-AF65-F5344CB8AC3E}">
        <p14:creationId xmlns:p14="http://schemas.microsoft.com/office/powerpoint/2010/main" val="1470831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C79357-3B98-47E1-90A5-2968420F6649}" type="datetimeFigureOut">
              <a:rPr lang="en-US" smtClean="0"/>
              <a:pPr/>
              <a:t>7/25/2011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4241692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C79357-3B98-47E1-90A5-2968420F6649}" type="datetimeFigureOut">
              <a:rPr lang="en-US" smtClean="0"/>
              <a:pPr/>
              <a:t>7/25/2011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2565809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C79357-3B98-47E1-90A5-2968420F6649}" type="datetimeFigureOut">
              <a:rPr lang="en-US" smtClean="0"/>
              <a:pPr/>
              <a:t>7/25/2011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1094483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C79357-3B98-47E1-90A5-2968420F6649}" type="datetimeFigureOut">
              <a:rPr lang="en-US" smtClean="0"/>
              <a:pPr/>
              <a:t>7/25/2011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1675222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C79357-3B98-47E1-90A5-2968420F6649}" type="datetimeFigureOut">
              <a:rPr lang="en-US" smtClean="0"/>
              <a:pPr/>
              <a:t>7/25/2011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1290098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C79357-3B98-47E1-90A5-2968420F6649}" type="datetimeFigureOut">
              <a:rPr lang="en-US" smtClean="0"/>
              <a:pPr/>
              <a:t>7/25/2011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286054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C79357-3B98-47E1-90A5-2968420F6649}" type="datetimeFigureOut">
              <a:rPr lang="en-US" smtClean="0"/>
              <a:pPr/>
              <a:t>7/25/2011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1846180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C79357-3B98-47E1-90A5-2968420F6649}" type="datetimeFigureOut">
              <a:rPr lang="en-US" smtClean="0"/>
              <a:pPr/>
              <a:t>7/25/2011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3173042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C79357-3B98-47E1-90A5-2968420F6649}" type="datetimeFigureOut">
              <a:rPr lang="en-US" smtClean="0"/>
              <a:pPr/>
              <a:t>7/25/2011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3210384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C79357-3B98-47E1-90A5-2968420F6649}" type="datetimeFigureOut">
              <a:rPr lang="en-US" smtClean="0"/>
              <a:pPr/>
              <a:t>7/25/2011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176396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C79357-3B98-47E1-90A5-2968420F6649}" type="datetimeFigureOut">
              <a:rPr lang="en-US" smtClean="0"/>
              <a:pPr/>
              <a:t>7/25/2011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5599E8-9FFA-4B26-82A7-77D5B56F8776}" type="slidenum">
              <a:rPr lang="en-US" smtClean="0"/>
              <a:pPr/>
              <a:t>‹#›</a:t>
            </a:fld>
            <a:endParaRPr lang="en-US"/>
          </a:p>
        </p:txBody>
      </p:sp>
    </p:spTree>
    <p:extLst>
      <p:ext uri="{BB962C8B-B14F-4D97-AF65-F5344CB8AC3E}">
        <p14:creationId xmlns:p14="http://schemas.microsoft.com/office/powerpoint/2010/main" val="1802689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79357-3B98-47E1-90A5-2968420F6649}" type="datetimeFigureOut">
              <a:rPr lang="en-US" smtClean="0"/>
              <a:pPr/>
              <a:t>7/25/2011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5599E8-9FFA-4B26-82A7-77D5B56F8776}" type="slidenum">
              <a:rPr lang="en-US" smtClean="0"/>
              <a:pPr/>
              <a:t>‹#›</a:t>
            </a:fld>
            <a:endParaRPr lang="en-US"/>
          </a:p>
        </p:txBody>
      </p:sp>
    </p:spTree>
    <p:extLst>
      <p:ext uri="{BB962C8B-B14F-4D97-AF65-F5344CB8AC3E}">
        <p14:creationId xmlns:p14="http://schemas.microsoft.com/office/powerpoint/2010/main" val="2915445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msdn.microsoft.com/en-us/library/hh273399(v=VS.85).aspx" TargetMode="External"/><Relationship Id="rId2" Type="http://schemas.openxmlformats.org/officeDocument/2006/relationships/hyperlink" Target="http://www.iegallery.com/us/trackingprotectionlists/default.aspx" TargetMode="External"/><Relationship Id="rId1" Type="http://schemas.openxmlformats.org/officeDocument/2006/relationships/slideLayout" Target="../slideLayouts/slideLayout2.xml"/><Relationship Id="rId4" Type="http://schemas.openxmlformats.org/officeDocument/2006/relationships/hyperlink" Target="http://www.w3.org/Submission/2011/SUBM-web-tracking-protection-20110224/"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w3.org/TR/CSS21/refs.html#ref-P3P"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Web Privacy Topics</a:t>
            </a:r>
            <a:endParaRPr lang="en-US" dirty="0"/>
          </a:p>
        </p:txBody>
      </p:sp>
      <p:sp>
        <p:nvSpPr>
          <p:cNvPr id="3" name="Subtitle 2"/>
          <p:cNvSpPr>
            <a:spLocks noGrp="1"/>
          </p:cNvSpPr>
          <p:nvPr>
            <p:ph type="subTitle" idx="1"/>
          </p:nvPr>
        </p:nvSpPr>
        <p:spPr/>
        <p:txBody>
          <a:bodyPr/>
          <a:lstStyle/>
          <a:p>
            <a:r>
              <a:rPr lang="en-US" dirty="0" smtClean="0"/>
              <a:t>Andy Zeigler</a:t>
            </a:r>
          </a:p>
          <a:p>
            <a:r>
              <a:rPr lang="en-US" sz="2800" dirty="0" smtClean="0"/>
              <a:t>Senior Program Manager, Internet Explorer</a:t>
            </a:r>
          </a:p>
          <a:p>
            <a:r>
              <a:rPr lang="en-US" sz="2800" dirty="0" smtClean="0"/>
              <a:t>Microsoft</a:t>
            </a:r>
            <a:endParaRPr lang="en-US" sz="2800" dirty="0"/>
          </a:p>
        </p:txBody>
      </p:sp>
    </p:spTree>
    <p:extLst>
      <p:ext uri="{BB962C8B-B14F-4D97-AF65-F5344CB8AC3E}">
        <p14:creationId xmlns:p14="http://schemas.microsoft.com/office/powerpoint/2010/main" val="7288014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99" y="-7257"/>
            <a:ext cx="9272135" cy="6865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20341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Geolocation</a:t>
            </a:r>
            <a:r>
              <a:rPr lang="en-US" dirty="0" smtClean="0"/>
              <a:t> Privacy Considerations</a:t>
            </a:r>
            <a:endParaRPr lang="en-US" dirty="0"/>
          </a:p>
        </p:txBody>
      </p:sp>
      <p:sp>
        <p:nvSpPr>
          <p:cNvPr id="3" name="Content Placeholder 2"/>
          <p:cNvSpPr>
            <a:spLocks noGrp="1"/>
          </p:cNvSpPr>
          <p:nvPr>
            <p:ph idx="1"/>
          </p:nvPr>
        </p:nvSpPr>
        <p:spPr/>
        <p:txBody>
          <a:bodyPr/>
          <a:lstStyle/>
          <a:p>
            <a:r>
              <a:rPr lang="en-US" dirty="0" smtClean="0"/>
              <a:t>Considerations for browser vendors</a:t>
            </a:r>
          </a:p>
          <a:p>
            <a:pPr lvl="1"/>
            <a:r>
              <a:rPr lang="en-US" sz="2000" dirty="0" smtClean="0">
                <a:effectLst/>
              </a:rPr>
              <a:t>“User agents must not send location information to Web sites without the express permission of the user. User agents must acquire permission through a user interface, unless they have prearranged trust relationships with users…”</a:t>
            </a:r>
            <a:endParaRPr lang="en-US" sz="2400" dirty="0" smtClean="0"/>
          </a:p>
          <a:p>
            <a:r>
              <a:rPr lang="en-US" dirty="0" smtClean="0">
                <a:effectLst/>
              </a:rPr>
              <a:t>Considerations for Websites</a:t>
            </a:r>
          </a:p>
          <a:p>
            <a:pPr lvl="1"/>
            <a:r>
              <a:rPr lang="en-US" sz="2000" dirty="0" smtClean="0">
                <a:effectLst/>
              </a:rPr>
              <a:t>“Recipients must only request location information when necessary. Recipients must only use the location information for the task for which it was provided to them. Recipients must dispose of location information once that task is completed…”</a:t>
            </a:r>
          </a:p>
          <a:p>
            <a:r>
              <a:rPr lang="en-US" sz="2400" dirty="0" smtClean="0"/>
              <a:t>Many other great examples in the spec</a:t>
            </a:r>
            <a:endParaRPr lang="en-US" sz="2400" dirty="0" smtClean="0">
              <a:effectLst/>
            </a:endParaRPr>
          </a:p>
        </p:txBody>
      </p:sp>
    </p:spTree>
    <p:extLst>
      <p:ext uri="{BB962C8B-B14F-4D97-AF65-F5344CB8AC3E}">
        <p14:creationId xmlns:p14="http://schemas.microsoft.com/office/powerpoint/2010/main" val="2653122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Takeaways</a:t>
            </a:r>
            <a:endParaRPr lang="en-US" dirty="0"/>
          </a:p>
        </p:txBody>
      </p:sp>
      <p:sp>
        <p:nvSpPr>
          <p:cNvPr id="3" name="Content Placeholder 2"/>
          <p:cNvSpPr>
            <a:spLocks noGrp="1"/>
          </p:cNvSpPr>
          <p:nvPr>
            <p:ph idx="1"/>
          </p:nvPr>
        </p:nvSpPr>
        <p:spPr/>
        <p:txBody>
          <a:bodyPr/>
          <a:lstStyle/>
          <a:p>
            <a:r>
              <a:rPr lang="en-US" dirty="0" smtClean="0"/>
              <a:t>Take privacy into consideration when authoring specifications</a:t>
            </a:r>
          </a:p>
          <a:p>
            <a:r>
              <a:rPr lang="en-US" dirty="0" smtClean="0"/>
              <a:t>Privacy risks exist in most technologies – even ones that might appear to have little risk</a:t>
            </a:r>
          </a:p>
          <a:p>
            <a:r>
              <a:rPr lang="en-US" dirty="0" smtClean="0"/>
              <a:t>Privacy issues can be very difficult to fix after a spec is implemented – privacy risk, compatibility, interoperability, etc. all must be balanced</a:t>
            </a:r>
            <a:endParaRPr lang="en-US" dirty="0"/>
          </a:p>
        </p:txBody>
      </p:sp>
    </p:spTree>
    <p:extLst>
      <p:ext uri="{BB962C8B-B14F-4D97-AF65-F5344CB8AC3E}">
        <p14:creationId xmlns:p14="http://schemas.microsoft.com/office/powerpoint/2010/main" val="30994165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User Tracking</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881074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Tracking</a:t>
            </a:r>
            <a:endParaRPr lang="en-US" dirty="0"/>
          </a:p>
        </p:txBody>
      </p:sp>
      <p:sp>
        <p:nvSpPr>
          <p:cNvPr id="3" name="Content Placeholder 2"/>
          <p:cNvSpPr>
            <a:spLocks noGrp="1"/>
          </p:cNvSpPr>
          <p:nvPr>
            <p:ph idx="1"/>
          </p:nvPr>
        </p:nvSpPr>
        <p:spPr/>
        <p:txBody>
          <a:bodyPr/>
          <a:lstStyle/>
          <a:p>
            <a:r>
              <a:rPr lang="en-US" dirty="0" smtClean="0"/>
              <a:t>Today, users are surreptitiously tracked as they browse the web for a variety of purposes:</a:t>
            </a:r>
          </a:p>
          <a:p>
            <a:pPr lvl="1"/>
            <a:r>
              <a:rPr lang="en-US" dirty="0" smtClean="0"/>
              <a:t>Behavioral Profiling</a:t>
            </a:r>
          </a:p>
          <a:p>
            <a:pPr lvl="1"/>
            <a:r>
              <a:rPr lang="en-US" dirty="0" smtClean="0"/>
              <a:t>Conversion Tracking</a:t>
            </a:r>
          </a:p>
          <a:p>
            <a:pPr lvl="1"/>
            <a:r>
              <a:rPr lang="en-US" dirty="0" smtClean="0"/>
              <a:t>Site metrics</a:t>
            </a:r>
          </a:p>
          <a:p>
            <a:pPr lvl="1"/>
            <a:r>
              <a:rPr lang="en-US" dirty="0" smtClean="0"/>
              <a:t>…</a:t>
            </a:r>
          </a:p>
          <a:p>
            <a:pPr marL="457200" lvl="1" indent="0">
              <a:buNone/>
            </a:pPr>
            <a:endParaRPr lang="en-US" dirty="0"/>
          </a:p>
        </p:txBody>
      </p:sp>
    </p:spTree>
    <p:extLst>
      <p:ext uri="{BB962C8B-B14F-4D97-AF65-F5344CB8AC3E}">
        <p14:creationId xmlns:p14="http://schemas.microsoft.com/office/powerpoint/2010/main" val="26655499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Tracking</a:t>
            </a:r>
            <a:endParaRPr lang="en-US" dirty="0"/>
          </a:p>
        </p:txBody>
      </p:sp>
      <p:pic>
        <p:nvPicPr>
          <p:cNvPr id="1026" name="Picture 2" descr="Display Advertising Technology Landscap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23" y="0"/>
            <a:ext cx="9132277" cy="6854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29001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a:t>
            </a:r>
            <a:endParaRPr lang="en-US" dirty="0"/>
          </a:p>
        </p:txBody>
      </p:sp>
      <p:sp>
        <p:nvSpPr>
          <p:cNvPr id="3" name="Content Placeholder 2"/>
          <p:cNvSpPr>
            <a:spLocks noGrp="1"/>
          </p:cNvSpPr>
          <p:nvPr>
            <p:ph idx="1"/>
          </p:nvPr>
        </p:nvSpPr>
        <p:spPr/>
        <p:txBody>
          <a:bodyPr/>
          <a:lstStyle/>
          <a:p>
            <a:r>
              <a:rPr lang="en-US" dirty="0" smtClean="0"/>
              <a:t>http://www.wsj.com/wtk</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2362200"/>
            <a:ext cx="7696200" cy="3266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80426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Previous Approaches</a:t>
            </a:r>
            <a:endParaRPr lang="en-US" dirty="0"/>
          </a:p>
        </p:txBody>
      </p:sp>
      <p:sp>
        <p:nvSpPr>
          <p:cNvPr id="3" name="Content Placeholder 2"/>
          <p:cNvSpPr>
            <a:spLocks noGrp="1"/>
          </p:cNvSpPr>
          <p:nvPr>
            <p:ph idx="1"/>
          </p:nvPr>
        </p:nvSpPr>
        <p:spPr/>
        <p:txBody>
          <a:bodyPr/>
          <a:lstStyle/>
          <a:p>
            <a:r>
              <a:rPr lang="en-US" dirty="0" smtClean="0"/>
              <a:t>P3P – “Platform for Privacy Preferences”</a:t>
            </a:r>
          </a:p>
          <a:p>
            <a:pPr lvl="1"/>
            <a:r>
              <a:rPr lang="en-US" dirty="0" smtClean="0"/>
              <a:t>Websites express their privacy policies in a computer-readable format (XML)</a:t>
            </a:r>
          </a:p>
          <a:p>
            <a:pPr lvl="1"/>
            <a:r>
              <a:rPr lang="en-US" dirty="0" smtClean="0"/>
              <a:t>Web Browsers download these preferences and compare them with the user’s preferences</a:t>
            </a:r>
          </a:p>
          <a:p>
            <a:pPr lvl="1"/>
            <a:r>
              <a:rPr lang="en-US" dirty="0" smtClean="0"/>
              <a:t>Action is taken if the preferences are not compatible (cookies can be blocked, etc.)</a:t>
            </a:r>
            <a:endParaRPr lang="en-US" dirty="0"/>
          </a:p>
        </p:txBody>
      </p:sp>
    </p:spTree>
    <p:extLst>
      <p:ext uri="{BB962C8B-B14F-4D97-AF65-F5344CB8AC3E}">
        <p14:creationId xmlns:p14="http://schemas.microsoft.com/office/powerpoint/2010/main" val="9810288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P3P Challenges</a:t>
            </a:r>
            <a:endParaRPr lang="en-US" dirty="0"/>
          </a:p>
        </p:txBody>
      </p:sp>
      <p:sp>
        <p:nvSpPr>
          <p:cNvPr id="3" name="Content Placeholder 2"/>
          <p:cNvSpPr>
            <a:spLocks noGrp="1"/>
          </p:cNvSpPr>
          <p:nvPr>
            <p:ph idx="1"/>
          </p:nvPr>
        </p:nvSpPr>
        <p:spPr/>
        <p:txBody>
          <a:bodyPr/>
          <a:lstStyle/>
          <a:p>
            <a:r>
              <a:rPr lang="en-US" dirty="0" smtClean="0"/>
              <a:t>Too complex for users</a:t>
            </a:r>
          </a:p>
          <a:p>
            <a:r>
              <a:rPr lang="en-US" dirty="0" smtClean="0"/>
              <a:t>Too simple for nuanced business relationships</a:t>
            </a:r>
          </a:p>
          <a:p>
            <a:r>
              <a:rPr lang="en-US" dirty="0" smtClean="0"/>
              <a:t>Not a lot of incentive for websites to implement</a:t>
            </a:r>
            <a:endParaRPr lang="en-US" dirty="0"/>
          </a:p>
        </p:txBody>
      </p:sp>
    </p:spTree>
    <p:extLst>
      <p:ext uri="{BB962C8B-B14F-4D97-AF65-F5344CB8AC3E}">
        <p14:creationId xmlns:p14="http://schemas.microsoft.com/office/powerpoint/2010/main" val="1002396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Protection</a:t>
            </a:r>
            <a:endParaRPr lang="en-US" dirty="0"/>
          </a:p>
        </p:txBody>
      </p:sp>
      <p:sp>
        <p:nvSpPr>
          <p:cNvPr id="3" name="Content Placeholder 2"/>
          <p:cNvSpPr>
            <a:spLocks noGrp="1"/>
          </p:cNvSpPr>
          <p:nvPr>
            <p:ph idx="1"/>
          </p:nvPr>
        </p:nvSpPr>
        <p:spPr/>
        <p:txBody>
          <a:bodyPr/>
          <a:lstStyle/>
          <a:p>
            <a:r>
              <a:rPr lang="en-US" dirty="0" smtClean="0"/>
              <a:t>Tracking Protection Lists (TPLs) block tracking content</a:t>
            </a:r>
          </a:p>
          <a:p>
            <a:r>
              <a:rPr lang="en-US" dirty="0" smtClean="0"/>
              <a:t>Users can add TPLs to protect their privacy</a:t>
            </a:r>
          </a:p>
          <a:p>
            <a:r>
              <a:rPr lang="en-US" dirty="0" smtClean="0"/>
              <a:t>As the user browses the web, TPLs filter out tracking content</a:t>
            </a:r>
            <a:endParaRPr lang="en-US" dirty="0"/>
          </a:p>
        </p:txBody>
      </p:sp>
    </p:spTree>
    <p:extLst>
      <p:ext uri="{BB962C8B-B14F-4D97-AF65-F5344CB8AC3E}">
        <p14:creationId xmlns:p14="http://schemas.microsoft.com/office/powerpoint/2010/main" val="3596091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 Web Standards and Privacy</a:t>
            </a:r>
          </a:p>
          <a:p>
            <a:pPr lvl="1"/>
            <a:r>
              <a:rPr lang="en-US" dirty="0" smtClean="0"/>
              <a:t>CSS 2.1</a:t>
            </a:r>
          </a:p>
          <a:p>
            <a:pPr lvl="1"/>
            <a:r>
              <a:rPr lang="en-US" dirty="0" err="1" smtClean="0"/>
              <a:t>Geolocation</a:t>
            </a:r>
            <a:endParaRPr lang="en-US" dirty="0" smtClean="0"/>
          </a:p>
          <a:p>
            <a:r>
              <a:rPr lang="en-US" dirty="0" smtClean="0"/>
              <a:t>User Tracking</a:t>
            </a:r>
          </a:p>
          <a:p>
            <a:pPr lvl="1"/>
            <a:r>
              <a:rPr lang="en-US" dirty="0" smtClean="0"/>
              <a:t>Previous Approaches</a:t>
            </a:r>
          </a:p>
          <a:p>
            <a:pPr lvl="2"/>
            <a:r>
              <a:rPr lang="en-US" dirty="0" smtClean="0"/>
              <a:t>P3P</a:t>
            </a:r>
          </a:p>
          <a:p>
            <a:pPr lvl="1"/>
            <a:r>
              <a:rPr lang="en-US" dirty="0" smtClean="0"/>
              <a:t>Tracking Protection, “Do Not Track”</a:t>
            </a:r>
          </a:p>
        </p:txBody>
      </p:sp>
    </p:spTree>
    <p:extLst>
      <p:ext uri="{BB962C8B-B14F-4D97-AF65-F5344CB8AC3E}">
        <p14:creationId xmlns:p14="http://schemas.microsoft.com/office/powerpoint/2010/main" val="14097189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Protection</a:t>
            </a:r>
            <a:endParaRPr lang="en-US" dirty="0"/>
          </a:p>
        </p:txBody>
      </p:sp>
      <p:pic>
        <p:nvPicPr>
          <p:cNvPr id="4100" name="Picture 4" descr="http://ieblog.members.winisp.net/images/wtpaeisthpcft-imag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14" y="0"/>
            <a:ext cx="9158514" cy="6868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7063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0"/>
            <a:ext cx="9344025" cy="583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02328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Not Track” Header</a:t>
            </a:r>
            <a:endParaRPr lang="en-US" dirty="0"/>
          </a:p>
        </p:txBody>
      </p:sp>
      <p:sp>
        <p:nvSpPr>
          <p:cNvPr id="3" name="Content Placeholder 2"/>
          <p:cNvSpPr>
            <a:spLocks noGrp="1"/>
          </p:cNvSpPr>
          <p:nvPr>
            <p:ph idx="1"/>
          </p:nvPr>
        </p:nvSpPr>
        <p:spPr/>
        <p:txBody>
          <a:bodyPr/>
          <a:lstStyle/>
          <a:p>
            <a:r>
              <a:rPr lang="en-US" dirty="0" smtClean="0"/>
              <a:t>HTTP header (“DNT: 1”)</a:t>
            </a:r>
          </a:p>
          <a:p>
            <a:pPr lvl="1"/>
            <a:r>
              <a:rPr lang="en-US" dirty="0" smtClean="0"/>
              <a:t>Signals to Websites that the user prefers not to be tracked (exact definition TBD)</a:t>
            </a:r>
          </a:p>
          <a:p>
            <a:r>
              <a:rPr lang="en-US" dirty="0" smtClean="0"/>
              <a:t>Requires that Websites “respect” the header by modifying their tracking behavior</a:t>
            </a:r>
            <a:endParaRPr lang="en-US" dirty="0"/>
          </a:p>
        </p:txBody>
      </p:sp>
    </p:spTree>
    <p:extLst>
      <p:ext uri="{BB962C8B-B14F-4D97-AF65-F5344CB8AC3E}">
        <p14:creationId xmlns:p14="http://schemas.microsoft.com/office/powerpoint/2010/main" val="42560767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Takeaways</a:t>
            </a:r>
            <a:endParaRPr lang="en-US" dirty="0"/>
          </a:p>
        </p:txBody>
      </p:sp>
      <p:sp>
        <p:nvSpPr>
          <p:cNvPr id="3" name="Content Placeholder 2"/>
          <p:cNvSpPr>
            <a:spLocks noGrp="1"/>
          </p:cNvSpPr>
          <p:nvPr>
            <p:ph idx="1"/>
          </p:nvPr>
        </p:nvSpPr>
        <p:spPr/>
        <p:txBody>
          <a:bodyPr/>
          <a:lstStyle/>
          <a:p>
            <a:r>
              <a:rPr lang="en-US" dirty="0" smtClean="0"/>
              <a:t>Lots of activity in W3C and IETF in Web Privacy</a:t>
            </a:r>
          </a:p>
          <a:p>
            <a:r>
              <a:rPr lang="en-US" dirty="0" smtClean="0"/>
              <a:t>New W3C Working Group being formed</a:t>
            </a:r>
          </a:p>
          <a:p>
            <a:r>
              <a:rPr lang="en-US" dirty="0" smtClean="0"/>
              <a:t>IE9 supports Tracking Protection and Do Not Track</a:t>
            </a:r>
            <a:endParaRPr lang="en-US" dirty="0"/>
          </a:p>
        </p:txBody>
      </p:sp>
    </p:spTree>
    <p:extLst>
      <p:ext uri="{BB962C8B-B14F-4D97-AF65-F5344CB8AC3E}">
        <p14:creationId xmlns:p14="http://schemas.microsoft.com/office/powerpoint/2010/main" val="1805125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1983165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Appendix: Tracking Protection Resources</a:t>
            </a:r>
            <a:endParaRPr lang="en-US" dirty="0"/>
          </a:p>
        </p:txBody>
      </p:sp>
      <p:sp>
        <p:nvSpPr>
          <p:cNvPr id="3" name="Content Placeholder 2"/>
          <p:cNvSpPr>
            <a:spLocks noGrp="1"/>
          </p:cNvSpPr>
          <p:nvPr>
            <p:ph idx="1"/>
          </p:nvPr>
        </p:nvSpPr>
        <p:spPr/>
        <p:txBody>
          <a:bodyPr/>
          <a:lstStyle/>
          <a:p>
            <a:pPr lvl="1"/>
            <a:r>
              <a:rPr lang="en-US" dirty="0" smtClean="0"/>
              <a:t>Get a Tracking Protection List: </a:t>
            </a:r>
            <a:r>
              <a:rPr lang="en-US" dirty="0" smtClean="0">
                <a:hlinkClick r:id="rId2"/>
              </a:rPr>
              <a:t>http://www.iegallery.com/us/trackingprotectionlists/default.aspx</a:t>
            </a:r>
            <a:endParaRPr lang="en-US" dirty="0" smtClean="0"/>
          </a:p>
          <a:p>
            <a:pPr lvl="1"/>
            <a:r>
              <a:rPr lang="en-US" dirty="0" smtClean="0"/>
              <a:t>Documentation: </a:t>
            </a:r>
            <a:r>
              <a:rPr lang="en-US" dirty="0" smtClean="0">
                <a:hlinkClick r:id="rId3"/>
              </a:rPr>
              <a:t>http://msdn.microsoft.com/en-us/library/hh273399(v=VS.85).aspx</a:t>
            </a:r>
            <a:endParaRPr lang="en-US" dirty="0" smtClean="0"/>
          </a:p>
          <a:p>
            <a:pPr lvl="1"/>
            <a:r>
              <a:rPr lang="en-US" dirty="0" smtClean="0"/>
              <a:t>W3C Member Submission: </a:t>
            </a:r>
            <a:r>
              <a:rPr lang="en-US" dirty="0" smtClean="0">
                <a:hlinkClick r:id="rId4"/>
              </a:rPr>
              <a:t>http://www.w3.org/Submission/2011/SUBM-web-tracking-protection-20110224/</a:t>
            </a:r>
            <a:endParaRPr lang="en-US" dirty="0" smtClean="0"/>
          </a:p>
          <a:p>
            <a:pPr lvl="1"/>
            <a:endParaRPr lang="en-US" dirty="0"/>
          </a:p>
        </p:txBody>
      </p:sp>
    </p:spTree>
    <p:extLst>
      <p:ext uri="{BB962C8B-B14F-4D97-AF65-F5344CB8AC3E}">
        <p14:creationId xmlns:p14="http://schemas.microsoft.com/office/powerpoint/2010/main" val="1720209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Example List</a:t>
            </a:r>
            <a:endParaRPr lang="en-US" dirty="0"/>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14" y="1066800"/>
            <a:ext cx="9520062" cy="5776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8421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Web Standards and Privacy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469428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CSS</a:t>
            </a:r>
            <a:endParaRPr lang="en-US" dirty="0"/>
          </a:p>
        </p:txBody>
      </p:sp>
      <p:sp>
        <p:nvSpPr>
          <p:cNvPr id="3" name="Content Placeholder 2"/>
          <p:cNvSpPr>
            <a:spLocks noGrp="1"/>
          </p:cNvSpPr>
          <p:nvPr>
            <p:ph idx="1"/>
          </p:nvPr>
        </p:nvSpPr>
        <p:spPr/>
        <p:txBody>
          <a:bodyPr/>
          <a:lstStyle/>
          <a:p>
            <a:r>
              <a:rPr lang="en-US" dirty="0" smtClean="0"/>
              <a:t>CSS (Cascading Style Sheets)</a:t>
            </a:r>
          </a:p>
          <a:p>
            <a:pPr lvl="1"/>
            <a:r>
              <a:rPr lang="en-US" dirty="0" smtClean="0"/>
              <a:t>Core Web technology used for visually styling HTML markup</a:t>
            </a:r>
          </a:p>
          <a:p>
            <a:pPr lvl="1"/>
            <a:r>
              <a:rPr lang="en-US" dirty="0" smtClean="0"/>
              <a:t>Develops use CSS to select HTML elements and apply a variety of styles (fonts, colors, sizes, etc.)</a:t>
            </a:r>
          </a:p>
          <a:p>
            <a:pPr lvl="1"/>
            <a:r>
              <a:rPr lang="en-US" dirty="0" smtClean="0"/>
              <a:t>1998: CSS 2.0 (W3C Recommendation)</a:t>
            </a:r>
          </a:p>
          <a:p>
            <a:pPr lvl="2"/>
            <a:r>
              <a:rPr lang="en-US" dirty="0" smtClean="0"/>
              <a:t>Defines :visited selector</a:t>
            </a:r>
            <a:endParaRPr lang="en-US" dirty="0"/>
          </a:p>
        </p:txBody>
      </p:sp>
    </p:spTree>
    <p:extLst>
      <p:ext uri="{BB962C8B-B14F-4D97-AF65-F5344CB8AC3E}">
        <p14:creationId xmlns:p14="http://schemas.microsoft.com/office/powerpoint/2010/main" val="952267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:visited</a:t>
            </a:r>
            <a:endParaRPr lang="en-US" dirty="0"/>
          </a:p>
        </p:txBody>
      </p:sp>
      <p:sp>
        <p:nvSpPr>
          <p:cNvPr id="3" name="Content Placeholder 2"/>
          <p:cNvSpPr>
            <a:spLocks noGrp="1"/>
          </p:cNvSpPr>
          <p:nvPr>
            <p:ph idx="1"/>
          </p:nvPr>
        </p:nvSpPr>
        <p:spPr/>
        <p:txBody>
          <a:bodyPr>
            <a:normAutofit lnSpcReduction="10000"/>
          </a:bodyPr>
          <a:lstStyle/>
          <a:p>
            <a:r>
              <a:rPr lang="en-US" dirty="0" smtClean="0"/>
              <a:t>Selects elements in a page that have previously been visited by a user:</a:t>
            </a:r>
          </a:p>
          <a:p>
            <a:pPr lvl="1"/>
            <a:r>
              <a:rPr lang="en-US" dirty="0" smtClean="0">
                <a:latin typeface="Courier New" pitchFamily="49" charset="0"/>
                <a:cs typeface="Courier New" pitchFamily="49" charset="0"/>
              </a:rPr>
              <a:t>:visited { color: red } </a:t>
            </a:r>
          </a:p>
          <a:p>
            <a:pPr lvl="2"/>
            <a:r>
              <a:rPr lang="en-US" dirty="0" smtClean="0"/>
              <a:t>Changes all visited links to red</a:t>
            </a:r>
          </a:p>
          <a:p>
            <a:pPr lvl="1"/>
            <a:r>
              <a:rPr lang="en-US" dirty="0" smtClean="0">
                <a:latin typeface="Courier New" pitchFamily="49" charset="0"/>
                <a:cs typeface="Courier New" pitchFamily="49" charset="0"/>
              </a:rPr>
              <a:t>:visited { font-size: 200%}</a:t>
            </a:r>
          </a:p>
          <a:p>
            <a:pPr lvl="2"/>
            <a:r>
              <a:rPr lang="en-US" dirty="0" smtClean="0">
                <a:cs typeface="Courier New" pitchFamily="49" charset="0"/>
              </a:rPr>
              <a:t>Changes the font size of visited links to be 200% of what they normally would be</a:t>
            </a:r>
          </a:p>
          <a:p>
            <a:pPr lvl="2"/>
            <a:r>
              <a:rPr lang="en-US" dirty="0" smtClean="0">
                <a:cs typeface="Courier New" pitchFamily="49" charset="0"/>
              </a:rPr>
              <a:t>Causes changes in layout of the page</a:t>
            </a:r>
          </a:p>
          <a:p>
            <a:pPr lvl="1"/>
            <a:r>
              <a:rPr lang="en-US" dirty="0" err="1" smtClean="0">
                <a:latin typeface="Courier New" pitchFamily="49" charset="0"/>
                <a:cs typeface="Courier New" pitchFamily="49" charset="0"/>
              </a:rPr>
              <a:t>getComputedStyle</a:t>
            </a:r>
            <a:r>
              <a:rPr lang="en-US" dirty="0" smtClean="0">
                <a:latin typeface="Courier New" pitchFamily="49" charset="0"/>
                <a:cs typeface="Courier New" pitchFamily="49" charset="0"/>
              </a:rPr>
              <a:t>()</a:t>
            </a:r>
          </a:p>
          <a:p>
            <a:pPr lvl="2"/>
            <a:r>
              <a:rPr lang="en-US" dirty="0" smtClean="0">
                <a:cs typeface="Courier New" pitchFamily="49" charset="0"/>
              </a:rPr>
              <a:t>Returns the actual style of any element in a page</a:t>
            </a:r>
          </a:p>
        </p:txBody>
      </p:sp>
    </p:spTree>
    <p:extLst>
      <p:ext uri="{BB962C8B-B14F-4D97-AF65-F5344CB8AC3E}">
        <p14:creationId xmlns:p14="http://schemas.microsoft.com/office/powerpoint/2010/main" val="3220510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:visited -- Attack</a:t>
            </a:r>
            <a:endParaRPr lang="en-US" dirty="0"/>
          </a:p>
        </p:txBody>
      </p:sp>
      <p:sp>
        <p:nvSpPr>
          <p:cNvPr id="3" name="Content Placeholder 2"/>
          <p:cNvSpPr>
            <a:spLocks noGrp="1"/>
          </p:cNvSpPr>
          <p:nvPr>
            <p:ph idx="1"/>
          </p:nvPr>
        </p:nvSpPr>
        <p:spPr/>
        <p:txBody>
          <a:bodyPr/>
          <a:lstStyle/>
          <a:p>
            <a:pPr marL="514350" indent="-514350">
              <a:buAutoNum type="arabicParenR"/>
            </a:pPr>
            <a:r>
              <a:rPr lang="en-US" dirty="0" smtClean="0"/>
              <a:t>Create a bunch of links in a page (like – 10000)</a:t>
            </a:r>
          </a:p>
          <a:p>
            <a:pPr marL="514350" indent="-514350">
              <a:buAutoNum type="arabicParenR"/>
            </a:pPr>
            <a:r>
              <a:rPr lang="en-US" dirty="0" smtClean="0"/>
              <a:t>Style them with :visited</a:t>
            </a:r>
          </a:p>
          <a:p>
            <a:pPr marL="514350" indent="-514350">
              <a:buAutoNum type="arabicParenR"/>
            </a:pPr>
            <a:r>
              <a:rPr lang="en-US" dirty="0" smtClean="0"/>
              <a:t>Detect that they have been visited either by detecting changes in layout, or by calling </a:t>
            </a:r>
            <a:r>
              <a:rPr lang="en-US" dirty="0" err="1" smtClean="0"/>
              <a:t>getComputedStyle</a:t>
            </a:r>
            <a:r>
              <a:rPr lang="en-US" dirty="0" smtClean="0"/>
              <a:t>()</a:t>
            </a:r>
          </a:p>
          <a:p>
            <a:pPr marL="514350" indent="-514350">
              <a:buAutoNum type="arabicParenR"/>
            </a:pPr>
            <a:r>
              <a:rPr lang="en-US" dirty="0" smtClean="0"/>
              <a:t>Combine with XHR to send back to server</a:t>
            </a:r>
            <a:endParaRPr lang="en-US" dirty="0"/>
          </a:p>
        </p:txBody>
      </p:sp>
    </p:spTree>
    <p:extLst>
      <p:ext uri="{BB962C8B-B14F-4D97-AF65-F5344CB8AC3E}">
        <p14:creationId xmlns:p14="http://schemas.microsoft.com/office/powerpoint/2010/main" val="3666281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CSS 2.0</a:t>
            </a:r>
            <a:endParaRPr lang="en-US" dirty="0"/>
          </a:p>
        </p:txBody>
      </p:sp>
      <p:sp>
        <p:nvSpPr>
          <p:cNvPr id="3" name="Content Placeholder 2"/>
          <p:cNvSpPr>
            <a:spLocks noGrp="1"/>
          </p:cNvSpPr>
          <p:nvPr>
            <p:ph idx="1"/>
          </p:nvPr>
        </p:nvSpPr>
        <p:spPr/>
        <p:txBody>
          <a:bodyPr>
            <a:normAutofit/>
          </a:bodyPr>
          <a:lstStyle/>
          <a:p>
            <a:pPr marL="0" lvl="0" indent="0">
              <a:buNone/>
            </a:pPr>
            <a:r>
              <a:rPr lang="en-US" sz="1800" dirty="0">
                <a:solidFill>
                  <a:prstClr val="black"/>
                </a:solidFill>
              </a:rPr>
              <a:t>If the following link:</a:t>
            </a:r>
          </a:p>
          <a:p>
            <a:pPr marL="0" lvl="0" indent="0">
              <a:buNone/>
            </a:pPr>
            <a:endParaRPr lang="en-US" sz="1100" dirty="0">
              <a:solidFill>
                <a:prstClr val="black"/>
              </a:solidFill>
              <a:latin typeface="Courier New" pitchFamily="49" charset="0"/>
              <a:cs typeface="Courier New" pitchFamily="49" charset="0"/>
            </a:endParaRPr>
          </a:p>
          <a:p>
            <a:pPr marL="0" lvl="0" indent="0">
              <a:buNone/>
            </a:pPr>
            <a:r>
              <a:rPr lang="en-US" sz="1600" dirty="0">
                <a:solidFill>
                  <a:prstClr val="black"/>
                </a:solidFill>
                <a:latin typeface="Courier New" pitchFamily="49" charset="0"/>
                <a:cs typeface="Courier New" pitchFamily="49" charset="0"/>
              </a:rPr>
              <a:t>&lt;A class="external" </a:t>
            </a:r>
            <a:r>
              <a:rPr lang="en-US" sz="1600" dirty="0" err="1">
                <a:solidFill>
                  <a:prstClr val="black"/>
                </a:solidFill>
                <a:latin typeface="Courier New" pitchFamily="49" charset="0"/>
                <a:cs typeface="Courier New" pitchFamily="49" charset="0"/>
              </a:rPr>
              <a:t>href</a:t>
            </a:r>
            <a:r>
              <a:rPr lang="en-US" sz="1600" dirty="0">
                <a:solidFill>
                  <a:prstClr val="black"/>
                </a:solidFill>
                <a:latin typeface="Courier New" pitchFamily="49" charset="0"/>
                <a:cs typeface="Courier New" pitchFamily="49" charset="0"/>
              </a:rPr>
              <a:t>="http://out.side/"&gt;external link&lt;/A&gt; </a:t>
            </a:r>
          </a:p>
          <a:p>
            <a:pPr marL="0" lvl="0" indent="0">
              <a:buNone/>
            </a:pPr>
            <a:endParaRPr lang="en-US" sz="1800" dirty="0">
              <a:solidFill>
                <a:prstClr val="black"/>
              </a:solidFill>
            </a:endParaRPr>
          </a:p>
          <a:p>
            <a:pPr marL="0" lvl="0" indent="0">
              <a:buNone/>
            </a:pPr>
            <a:r>
              <a:rPr lang="en-US" sz="1800" dirty="0">
                <a:solidFill>
                  <a:prstClr val="black"/>
                </a:solidFill>
              </a:rPr>
              <a:t>has been visited, this rule: </a:t>
            </a:r>
          </a:p>
          <a:p>
            <a:pPr marL="0" lvl="0" indent="0">
              <a:buNone/>
            </a:pPr>
            <a:endParaRPr lang="en-US" sz="1100" dirty="0">
              <a:solidFill>
                <a:prstClr val="black"/>
              </a:solidFill>
              <a:latin typeface="Courier New" pitchFamily="49" charset="0"/>
              <a:cs typeface="Courier New" pitchFamily="49" charset="0"/>
            </a:endParaRPr>
          </a:p>
          <a:p>
            <a:pPr marL="0" lvl="0" indent="0">
              <a:buNone/>
            </a:pPr>
            <a:r>
              <a:rPr lang="en-US" sz="1600" dirty="0" err="1">
                <a:solidFill>
                  <a:prstClr val="black"/>
                </a:solidFill>
                <a:latin typeface="Courier New" pitchFamily="49" charset="0"/>
                <a:cs typeface="Courier New" pitchFamily="49" charset="0"/>
              </a:rPr>
              <a:t>A.external:visited</a:t>
            </a:r>
            <a:r>
              <a:rPr lang="en-US" sz="1600" dirty="0">
                <a:solidFill>
                  <a:prstClr val="black"/>
                </a:solidFill>
                <a:latin typeface="Courier New" pitchFamily="49" charset="0"/>
                <a:cs typeface="Courier New" pitchFamily="49" charset="0"/>
              </a:rPr>
              <a:t> { color: blue }</a:t>
            </a:r>
            <a:r>
              <a:rPr lang="en-US" sz="2800" dirty="0">
                <a:solidFill>
                  <a:prstClr val="black"/>
                </a:solidFill>
              </a:rPr>
              <a:t> </a:t>
            </a:r>
          </a:p>
          <a:p>
            <a:pPr marL="0" lvl="0" indent="0">
              <a:buNone/>
            </a:pPr>
            <a:endParaRPr lang="en-US" sz="2800" dirty="0">
              <a:solidFill>
                <a:prstClr val="black"/>
              </a:solidFill>
            </a:endParaRPr>
          </a:p>
          <a:p>
            <a:pPr marL="0" lvl="0" indent="0">
              <a:buNone/>
            </a:pPr>
            <a:r>
              <a:rPr lang="en-US" sz="1800" dirty="0">
                <a:solidFill>
                  <a:prstClr val="black"/>
                </a:solidFill>
              </a:rPr>
              <a:t>will cause it to be blue. </a:t>
            </a:r>
          </a:p>
          <a:p>
            <a:pPr marL="0" indent="0">
              <a:buNone/>
            </a:pPr>
            <a:endParaRPr lang="en-US" sz="2400" dirty="0"/>
          </a:p>
        </p:txBody>
      </p:sp>
    </p:spTree>
    <p:extLst>
      <p:ext uri="{BB962C8B-B14F-4D97-AF65-F5344CB8AC3E}">
        <p14:creationId xmlns:p14="http://schemas.microsoft.com/office/powerpoint/2010/main" val="17717587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CSS 2.1</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t>If the following link:</a:t>
            </a:r>
          </a:p>
          <a:p>
            <a:pPr marL="0" indent="0">
              <a:buNone/>
            </a:pPr>
            <a:endParaRPr lang="en-US" sz="2000" dirty="0" smtClean="0">
              <a:latin typeface="Courier New" pitchFamily="49" charset="0"/>
              <a:cs typeface="Courier New" pitchFamily="49" charset="0"/>
            </a:endParaRPr>
          </a:p>
          <a:p>
            <a:pPr marL="0" indent="0">
              <a:buNone/>
            </a:pPr>
            <a:r>
              <a:rPr lang="en-US" sz="2900" dirty="0" smtClean="0">
                <a:latin typeface="Courier New" pitchFamily="49" charset="0"/>
                <a:cs typeface="Courier New" pitchFamily="49" charset="0"/>
              </a:rPr>
              <a:t>&lt;A class="external" </a:t>
            </a:r>
            <a:r>
              <a:rPr lang="en-US" sz="2900" dirty="0" err="1" smtClean="0">
                <a:latin typeface="Courier New" pitchFamily="49" charset="0"/>
                <a:cs typeface="Courier New" pitchFamily="49" charset="0"/>
              </a:rPr>
              <a:t>href</a:t>
            </a:r>
            <a:r>
              <a:rPr lang="en-US" sz="2900" dirty="0" smtClean="0">
                <a:latin typeface="Courier New" pitchFamily="49" charset="0"/>
                <a:cs typeface="Courier New" pitchFamily="49" charset="0"/>
              </a:rPr>
              <a:t>="http://out.side/"&gt;external link&lt;/A&gt; </a:t>
            </a:r>
          </a:p>
          <a:p>
            <a:pPr marL="0" indent="0">
              <a:buNone/>
            </a:pPr>
            <a:endParaRPr lang="en-US" dirty="0" smtClean="0"/>
          </a:p>
          <a:p>
            <a:pPr marL="0" indent="0">
              <a:buNone/>
            </a:pPr>
            <a:r>
              <a:rPr lang="en-US" dirty="0" smtClean="0"/>
              <a:t>has been visited, this rule: </a:t>
            </a:r>
          </a:p>
          <a:p>
            <a:pPr marL="0" indent="0">
              <a:buNone/>
            </a:pPr>
            <a:endParaRPr lang="en-US" sz="2000" dirty="0" smtClean="0">
              <a:latin typeface="Courier New" pitchFamily="49" charset="0"/>
              <a:cs typeface="Courier New" pitchFamily="49" charset="0"/>
            </a:endParaRPr>
          </a:p>
          <a:p>
            <a:pPr marL="0" indent="0">
              <a:buNone/>
            </a:pPr>
            <a:r>
              <a:rPr lang="en-US" sz="2900" dirty="0" err="1" smtClean="0">
                <a:latin typeface="Courier New" pitchFamily="49" charset="0"/>
                <a:cs typeface="Courier New" pitchFamily="49" charset="0"/>
              </a:rPr>
              <a:t>A.external:visited</a:t>
            </a:r>
            <a:r>
              <a:rPr lang="en-US" sz="2900" dirty="0" smtClean="0">
                <a:latin typeface="Courier New" pitchFamily="49" charset="0"/>
                <a:cs typeface="Courier New" pitchFamily="49" charset="0"/>
              </a:rPr>
              <a:t> { color: blue }</a:t>
            </a:r>
            <a:r>
              <a:rPr lang="en-US" sz="5100" dirty="0" smtClean="0"/>
              <a:t> </a:t>
            </a:r>
          </a:p>
          <a:p>
            <a:pPr marL="0" indent="0">
              <a:buNone/>
            </a:pPr>
            <a:endParaRPr lang="en-US" sz="5100" dirty="0"/>
          </a:p>
          <a:p>
            <a:pPr marL="0" indent="0">
              <a:buNone/>
            </a:pPr>
            <a:r>
              <a:rPr lang="en-US" dirty="0" smtClean="0"/>
              <a:t>will cause it to be blue. </a:t>
            </a:r>
          </a:p>
          <a:p>
            <a:pPr marL="0" indent="0">
              <a:buNone/>
            </a:pPr>
            <a:endParaRPr lang="en-US" dirty="0" smtClean="0"/>
          </a:p>
          <a:p>
            <a:r>
              <a:rPr lang="en-US" dirty="0" smtClean="0">
                <a:solidFill>
                  <a:srgbClr val="FF0000"/>
                </a:solidFill>
              </a:rPr>
              <a:t>Note. It is possible for style sheet authors to abuse the :link and :visited pseudo-classes to determine which sites a user has visited without the user's consent.</a:t>
            </a:r>
          </a:p>
          <a:p>
            <a:r>
              <a:rPr lang="en-US" dirty="0" smtClean="0">
                <a:solidFill>
                  <a:srgbClr val="FF0000"/>
                </a:solidFill>
              </a:rPr>
              <a:t>UAs may therefore treat all links as unvisited links, or implement other measures to preserve the user's privacy while rendering visited and unvisited links differently. See </a:t>
            </a:r>
            <a:r>
              <a:rPr lang="en-US" dirty="0" smtClean="0">
                <a:solidFill>
                  <a:srgbClr val="FF0000"/>
                </a:solidFill>
                <a:hlinkClick r:id="rId3"/>
              </a:rPr>
              <a:t>[P3P]</a:t>
            </a:r>
            <a:r>
              <a:rPr lang="en-US" dirty="0" smtClean="0">
                <a:solidFill>
                  <a:srgbClr val="FF0000"/>
                </a:solidFill>
              </a:rPr>
              <a:t> for more information about handling privacy.</a:t>
            </a:r>
          </a:p>
          <a:p>
            <a:pPr marL="0" indent="0">
              <a:buNone/>
            </a:pPr>
            <a:endParaRPr lang="en-US" dirty="0"/>
          </a:p>
        </p:txBody>
      </p:sp>
    </p:spTree>
    <p:extLst>
      <p:ext uri="{BB962C8B-B14F-4D97-AF65-F5344CB8AC3E}">
        <p14:creationId xmlns:p14="http://schemas.microsoft.com/office/powerpoint/2010/main" val="3832058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Geolocation</a:t>
            </a:r>
            <a:endParaRPr lang="en-US" dirty="0"/>
          </a:p>
        </p:txBody>
      </p:sp>
      <p:sp>
        <p:nvSpPr>
          <p:cNvPr id="3" name="Content Placeholder 2"/>
          <p:cNvSpPr>
            <a:spLocks noGrp="1"/>
          </p:cNvSpPr>
          <p:nvPr>
            <p:ph idx="1"/>
          </p:nvPr>
        </p:nvSpPr>
        <p:spPr/>
        <p:txBody>
          <a:bodyPr/>
          <a:lstStyle/>
          <a:p>
            <a:r>
              <a:rPr lang="en-US" dirty="0" smtClean="0"/>
              <a:t>Allows a website to obtain the physical location of the user</a:t>
            </a:r>
          </a:p>
          <a:p>
            <a:r>
              <a:rPr lang="en-US" dirty="0" err="1" smtClean="0"/>
              <a:t>Javascript</a:t>
            </a:r>
            <a:r>
              <a:rPr lang="en-US" dirty="0" smtClean="0"/>
              <a:t> API, supports</a:t>
            </a:r>
          </a:p>
          <a:p>
            <a:pPr lvl="1"/>
            <a:r>
              <a:rPr lang="en-US" dirty="0" smtClean="0"/>
              <a:t>Latitude</a:t>
            </a:r>
          </a:p>
          <a:p>
            <a:pPr lvl="1"/>
            <a:r>
              <a:rPr lang="en-US" dirty="0" smtClean="0"/>
              <a:t>Longitude</a:t>
            </a:r>
          </a:p>
          <a:p>
            <a:pPr lvl="1"/>
            <a:r>
              <a:rPr lang="en-US" dirty="0" smtClean="0"/>
              <a:t>Accuracy</a:t>
            </a:r>
          </a:p>
          <a:p>
            <a:pPr lvl="1"/>
            <a:r>
              <a:rPr lang="en-US" dirty="0" smtClean="0"/>
              <a:t>Elevation</a:t>
            </a:r>
          </a:p>
          <a:p>
            <a:pPr lvl="1"/>
            <a:r>
              <a:rPr lang="en-US" dirty="0" smtClean="0"/>
              <a:t>…</a:t>
            </a:r>
          </a:p>
          <a:p>
            <a:pPr marL="0" indent="0">
              <a:buNone/>
            </a:pPr>
            <a:endParaRPr lang="en-US" dirty="0"/>
          </a:p>
        </p:txBody>
      </p:sp>
    </p:spTree>
    <p:extLst>
      <p:ext uri="{BB962C8B-B14F-4D97-AF65-F5344CB8AC3E}">
        <p14:creationId xmlns:p14="http://schemas.microsoft.com/office/powerpoint/2010/main" val="36635179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791</Words>
  <Application>Microsoft Office PowerPoint</Application>
  <PresentationFormat>On-screen Show (4:3)</PresentationFormat>
  <Paragraphs>118</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Web Privacy Topics</vt:lpstr>
      <vt:lpstr>Overview</vt:lpstr>
      <vt:lpstr>Web Standards and Privacy</vt:lpstr>
      <vt:lpstr>CSS</vt:lpstr>
      <vt:lpstr>:visited</vt:lpstr>
      <vt:lpstr>:visited -- Attack</vt:lpstr>
      <vt:lpstr>CSS 2.0</vt:lpstr>
      <vt:lpstr>CSS 2.1</vt:lpstr>
      <vt:lpstr>Geolocation</vt:lpstr>
      <vt:lpstr>PowerPoint Presentation</vt:lpstr>
      <vt:lpstr>Geolocation Privacy Considerations</vt:lpstr>
      <vt:lpstr>Takeaways</vt:lpstr>
      <vt:lpstr>User Tracking</vt:lpstr>
      <vt:lpstr>User Tracking</vt:lpstr>
      <vt:lpstr>User Tracking</vt:lpstr>
      <vt:lpstr>Further Reading</vt:lpstr>
      <vt:lpstr>Previous Approaches</vt:lpstr>
      <vt:lpstr>P3P Challenges</vt:lpstr>
      <vt:lpstr>Tracking Protection</vt:lpstr>
      <vt:lpstr>Tracking Protection</vt:lpstr>
      <vt:lpstr>PowerPoint Presentation</vt:lpstr>
      <vt:lpstr>“Do Not Track” Header</vt:lpstr>
      <vt:lpstr>Takeaways</vt:lpstr>
      <vt:lpstr>Thank you!</vt:lpstr>
      <vt:lpstr>Appendix: Tracking Protection Resources</vt:lpstr>
      <vt:lpstr>Example List</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Privacy Topics</dc:title>
  <dc:creator>Andy Zeigler</dc:creator>
  <cp:lastModifiedBy>Windows User</cp:lastModifiedBy>
  <cp:revision>13</cp:revision>
  <dcterms:created xsi:type="dcterms:W3CDTF">2011-07-21T14:38:33Z</dcterms:created>
  <dcterms:modified xsi:type="dcterms:W3CDTF">2011-07-25T19:53:15Z</dcterms:modified>
</cp:coreProperties>
</file>