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notesMasterIdLst>
    <p:notesMasterId r:id="rId23"/>
  </p:notesMasterIdLst>
  <p:sldIdLst>
    <p:sldId id="313" r:id="rId2"/>
    <p:sldId id="314" r:id="rId3"/>
    <p:sldId id="321" r:id="rId4"/>
    <p:sldId id="331" r:id="rId5"/>
    <p:sldId id="323" r:id="rId6"/>
    <p:sldId id="332" r:id="rId7"/>
    <p:sldId id="350" r:id="rId8"/>
    <p:sldId id="326" r:id="rId9"/>
    <p:sldId id="344" r:id="rId10"/>
    <p:sldId id="339" r:id="rId11"/>
    <p:sldId id="347" r:id="rId12"/>
    <p:sldId id="341" r:id="rId13"/>
    <p:sldId id="348" r:id="rId14"/>
    <p:sldId id="342" r:id="rId15"/>
    <p:sldId id="343" r:id="rId16"/>
    <p:sldId id="349" r:id="rId17"/>
    <p:sldId id="346" r:id="rId18"/>
    <p:sldId id="345" r:id="rId19"/>
    <p:sldId id="337" r:id="rId20"/>
    <p:sldId id="325" r:id="rId21"/>
    <p:sldId id="318"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2D3BC3"/>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773" autoAdjust="0"/>
  </p:normalViewPr>
  <p:slideViewPr>
    <p:cSldViewPr>
      <p:cViewPr>
        <p:scale>
          <a:sx n="80" d="100"/>
          <a:sy n="80" d="100"/>
        </p:scale>
        <p:origin x="-167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宋体" charset="-122"/>
              </a:defRPr>
            </a:lvl1pPr>
          </a:lstStyle>
          <a:p>
            <a:pPr>
              <a:defRPr/>
            </a:pPr>
            <a:endParaRPr lang="zh-CN" altLang="en-US"/>
          </a:p>
        </p:txBody>
      </p:sp>
      <p:sp>
        <p:nvSpPr>
          <p:cNvPr id="655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宋体" charset="-122"/>
              </a:defRPr>
            </a:lvl1pPr>
          </a:lstStyle>
          <a:p>
            <a:pPr>
              <a:defRPr/>
            </a:pPr>
            <a:endParaRPr lang="zh-CN" alt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655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宋体" charset="-122"/>
              </a:defRPr>
            </a:lvl1pPr>
          </a:lstStyle>
          <a:p>
            <a:pPr>
              <a:defRPr/>
            </a:pPr>
            <a:endParaRPr lang="zh-CN" altLang="en-US"/>
          </a:p>
        </p:txBody>
      </p:sp>
      <p:sp>
        <p:nvSpPr>
          <p:cNvPr id="655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宋体" charset="-122"/>
              </a:defRPr>
            </a:lvl1pPr>
          </a:lstStyle>
          <a:p>
            <a:pPr>
              <a:defRPr/>
            </a:pPr>
            <a:fld id="{D09D43EB-BCBC-44B1-B9BC-A768E808D512}" type="slidenum">
              <a:rPr lang="en-US" altLang="zh-CN"/>
              <a:pPr>
                <a:defRPr/>
              </a:pPr>
              <a:t>‹#›</a:t>
            </a:fld>
            <a:endParaRPr lang="en-US" altLang="zh-CN"/>
          </a:p>
        </p:txBody>
      </p:sp>
    </p:spTree>
    <p:extLst>
      <p:ext uri="{BB962C8B-B14F-4D97-AF65-F5344CB8AC3E}">
        <p14:creationId xmlns:p14="http://schemas.microsoft.com/office/powerpoint/2010/main" val="10082221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xfrm>
            <a:off x="685800" y="4343400"/>
            <a:ext cx="5486400" cy="4114800"/>
          </a:xfrm>
          <a:noFill/>
          <a:ln/>
        </p:spPr>
        <p:txBody>
          <a:bodyPr/>
          <a:lstStyle/>
          <a:p>
            <a:endParaRPr lang="zh-CN" altLang="en-US" smtClean="0">
              <a:ea typeface="宋体"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17</a:t>
            </a:fld>
            <a:endParaRPr lang="en-US" altLang="zh-CN"/>
          </a:p>
        </p:txBody>
      </p:sp>
    </p:spTree>
    <p:extLst>
      <p:ext uri="{BB962C8B-B14F-4D97-AF65-F5344CB8AC3E}">
        <p14:creationId xmlns:p14="http://schemas.microsoft.com/office/powerpoint/2010/main" val="2932545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18</a:t>
            </a:fld>
            <a:endParaRPr lang="en-US" altLang="zh-CN"/>
          </a:p>
        </p:txBody>
      </p:sp>
    </p:spTree>
    <p:extLst>
      <p:ext uri="{BB962C8B-B14F-4D97-AF65-F5344CB8AC3E}">
        <p14:creationId xmlns:p14="http://schemas.microsoft.com/office/powerpoint/2010/main" val="29325450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20</a:t>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1144588" y="687388"/>
            <a:ext cx="4572000" cy="3429000"/>
          </a:xfrm>
          <a:ln/>
        </p:spPr>
      </p:sp>
      <p:sp>
        <p:nvSpPr>
          <p:cNvPr id="13315"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144588" y="687388"/>
            <a:ext cx="4572000" cy="3429000"/>
          </a:xfrm>
          <a:ln/>
        </p:spPr>
      </p:sp>
      <p:sp>
        <p:nvSpPr>
          <p:cNvPr id="10243"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5</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6</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7</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8</a:t>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5"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ea typeface="+mn-ea"/>
            </a:endParaRPr>
          </a:p>
        </p:txBody>
      </p:sp>
      <p:pic>
        <p:nvPicPr>
          <p:cNvPr id="6" name="Picture 41"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126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1126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7" name="Rectangle 5"/>
          <p:cNvSpPr>
            <a:spLocks noGrp="1" noChangeArrowheads="1"/>
          </p:cNvSpPr>
          <p:nvPr>
            <p:ph type="dt" sz="half" idx="10"/>
          </p:nvPr>
        </p:nvSpPr>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p:txBody>
          <a:bodyPr/>
          <a:lstStyle>
            <a:lvl1pPr>
              <a:defRPr/>
            </a:lvl1pPr>
          </a:lstStyle>
          <a:p>
            <a:pPr>
              <a:defRPr/>
            </a:pPr>
            <a:fld id="{4C181010-D8E4-47EF-9CE9-ED1BCDE0E94D}"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5765B501-C122-4C1D-A740-BF8FEF0B11F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38B85B73-6312-454E-9633-C2C878DA5E43}"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C788296A-CFF6-45DC-983F-541881E89863}"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1295400"/>
          </a:xfrm>
        </p:spPr>
        <p:txBody>
          <a:bodyPr/>
          <a:lstStyle/>
          <a:p>
            <a:r>
              <a:rPr lang="en-GB" smtClean="0"/>
              <a:t>Click to edit Master title style</a:t>
            </a:r>
            <a:endParaRPr lang="en-US"/>
          </a:p>
        </p:txBody>
      </p:sp>
      <p:sp>
        <p:nvSpPr>
          <p:cNvPr id="3" name="Media Placeholder 2"/>
          <p:cNvSpPr>
            <a:spLocks noGrp="1"/>
          </p:cNvSpPr>
          <p:nvPr>
            <p:ph type="media" sz="half" idx="1"/>
          </p:nvPr>
        </p:nvSpPr>
        <p:spPr>
          <a:xfrm>
            <a:off x="457200" y="1719263"/>
            <a:ext cx="4038600" cy="4411662"/>
          </a:xfrm>
        </p:spPr>
        <p:txBody>
          <a:bodyPr/>
          <a:lstStyle/>
          <a:p>
            <a:pPr lvl="0"/>
            <a:endParaRPr lang="en-US" noProof="0"/>
          </a:p>
        </p:txBody>
      </p:sp>
      <p:sp>
        <p:nvSpPr>
          <p:cNvPr id="4" name="Text Placeholder 3"/>
          <p:cNvSpPr>
            <a:spLocks noGrp="1"/>
          </p:cNvSpPr>
          <p:nvPr>
            <p:ph type="body" sz="half" idx="2"/>
          </p:nvPr>
        </p:nvSpPr>
        <p:spPr>
          <a:xfrm>
            <a:off x="4648200" y="1719263"/>
            <a:ext cx="4038600" cy="441166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0C610BE-DA44-4A46-8A05-499EE685F89F}"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64F1D5C1-9E12-45A9-A0C7-6129B1B3B7A5}"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857954B5-CE1F-4B23-BDFC-D4504A56C546}"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2D0E475F-3E42-435E-9EFE-F08E99560FF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a:ln/>
        </p:spPr>
        <p:txBody>
          <a:bodyPr/>
          <a:lstStyle>
            <a:lvl1pPr>
              <a:defRPr/>
            </a:lvl1pPr>
          </a:lstStyle>
          <a:p>
            <a:pPr>
              <a:defRPr/>
            </a:pPr>
            <a:fld id="{F604A17A-DE01-4F83-88A0-90FDA57E7DC8}"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7"/>
          <p:cNvSpPr>
            <a:spLocks noGrp="1" noChangeArrowheads="1"/>
          </p:cNvSpPr>
          <p:nvPr>
            <p:ph type="sldNum" sz="quarter" idx="12"/>
          </p:nvPr>
        </p:nvSpPr>
        <p:spPr>
          <a:ln/>
        </p:spPr>
        <p:txBody>
          <a:bodyPr/>
          <a:lstStyle>
            <a:lvl1pPr>
              <a:defRPr/>
            </a:lvl1pPr>
          </a:lstStyle>
          <a:p>
            <a:pPr>
              <a:defRPr/>
            </a:pPr>
            <a:fld id="{B1D4A2AC-D8B1-4029-9CE4-E2E0976BC7CA}"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7"/>
          <p:cNvSpPr>
            <a:spLocks noGrp="1" noChangeArrowheads="1"/>
          </p:cNvSpPr>
          <p:nvPr>
            <p:ph type="sldNum" sz="quarter" idx="12"/>
          </p:nvPr>
        </p:nvSpPr>
        <p:spPr>
          <a:ln/>
        </p:spPr>
        <p:txBody>
          <a:bodyPr/>
          <a:lstStyle>
            <a:lvl1pPr>
              <a:defRPr/>
            </a:lvl1pPr>
          </a:lstStyle>
          <a:p>
            <a:pPr>
              <a:defRPr/>
            </a:pPr>
            <a:fld id="{1730915A-BEFE-4CFD-BAC0-A206ECA6B08B}"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0A5AE9AC-D351-4E62-B245-1342686066FD}"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535515C-964B-47E8-8E6D-E709EB9F3157}"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4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a typeface="宋体" charset="-122"/>
              </a:defRPr>
            </a:lvl1pPr>
          </a:lstStyle>
          <a:p>
            <a:pPr>
              <a:defRPr/>
            </a:pPr>
            <a:endParaRPr lang="zh-CN" altLang="en-US"/>
          </a:p>
        </p:txBody>
      </p:sp>
      <p:sp>
        <p:nvSpPr>
          <p:cNvPr id="1024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a typeface="宋体" charset="-122"/>
              </a:defRPr>
            </a:lvl1pPr>
          </a:lstStyle>
          <a:p>
            <a:pPr>
              <a:defRPr/>
            </a:pPr>
            <a:endParaRPr lang="zh-CN" altLang="en-US"/>
          </a:p>
        </p:txBody>
      </p:sp>
      <p:sp>
        <p:nvSpPr>
          <p:cNvPr id="1024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a typeface="宋体" charset="-122"/>
              </a:defRPr>
            </a:lvl1pPr>
          </a:lstStyle>
          <a:p>
            <a:pPr>
              <a:defRPr/>
            </a:pPr>
            <a:fld id="{4307868E-87A0-4521-AD87-77DC229FE877}" type="slidenum">
              <a:rPr lang="en-US" altLang="zh-CN"/>
              <a:pPr>
                <a:defRPr/>
              </a:pPr>
              <a:t>‹#›</a:t>
            </a:fld>
            <a:endParaRPr lang="en-US" altLang="zh-CN"/>
          </a:p>
        </p:txBody>
      </p:sp>
      <p:pic>
        <p:nvPicPr>
          <p:cNvPr id="1032" name="Picture 40" descr="ietflogo"/>
          <p:cNvPicPr>
            <a:picLocks noChangeAspect="1" noChangeArrowheads="1"/>
          </p:cNvPicPr>
          <p:nvPr/>
        </p:nvPicPr>
        <p:blipFill>
          <a:blip r:embed="rId15"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3"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Lst>
  <p:timing>
    <p:tnLst>
      <p:par>
        <p:cTn id="1" dur="indefinite" restart="never" nodeType="tmRoot"/>
      </p:par>
    </p:tnLst>
  </p:timing>
  <p:hf hdr="0" ftr="0" dt="0"/>
  <p:txStyles>
    <p:titleStyle>
      <a:lvl1pPr algn="l" rtl="0" eaLnBrk="0" fontAlgn="base" hangingPunct="0">
        <a:spcBef>
          <a:spcPct val="0"/>
        </a:spcBef>
        <a:spcAft>
          <a:spcPct val="0"/>
        </a:spcAft>
        <a:defRPr sz="3900" b="1">
          <a:solidFill>
            <a:schemeClr val="tx2"/>
          </a:solidFill>
          <a:latin typeface="+mj-lt"/>
          <a:ea typeface="ＭＳ Ｐゴシック" pitchFamily="34" charset="-128"/>
          <a:cs typeface="+mj-cs"/>
        </a:defRPr>
      </a:lvl1pPr>
      <a:lvl2pPr algn="l" rtl="0" eaLnBrk="0" fontAlgn="base" hangingPunct="0">
        <a:spcBef>
          <a:spcPct val="0"/>
        </a:spcBef>
        <a:spcAft>
          <a:spcPct val="0"/>
        </a:spcAft>
        <a:defRPr sz="3900" b="1">
          <a:solidFill>
            <a:schemeClr val="tx2"/>
          </a:solidFill>
          <a:latin typeface="Arial" charset="0"/>
          <a:ea typeface="ＭＳ Ｐゴシック" pitchFamily="34" charset="-128"/>
        </a:defRPr>
      </a:lvl2pPr>
      <a:lvl3pPr algn="l" rtl="0" eaLnBrk="0" fontAlgn="base" hangingPunct="0">
        <a:spcBef>
          <a:spcPct val="0"/>
        </a:spcBef>
        <a:spcAft>
          <a:spcPct val="0"/>
        </a:spcAft>
        <a:defRPr sz="3900" b="1">
          <a:solidFill>
            <a:schemeClr val="tx2"/>
          </a:solidFill>
          <a:latin typeface="Arial" charset="0"/>
          <a:ea typeface="ＭＳ Ｐゴシック" pitchFamily="34" charset="-128"/>
        </a:defRPr>
      </a:lvl3pPr>
      <a:lvl4pPr algn="l" rtl="0" eaLnBrk="0" fontAlgn="base" hangingPunct="0">
        <a:spcBef>
          <a:spcPct val="0"/>
        </a:spcBef>
        <a:spcAft>
          <a:spcPct val="0"/>
        </a:spcAft>
        <a:defRPr sz="3900" b="1">
          <a:solidFill>
            <a:schemeClr val="tx2"/>
          </a:solidFill>
          <a:latin typeface="Arial" charset="0"/>
          <a:ea typeface="ＭＳ Ｐゴシック" pitchFamily="34" charset="-128"/>
        </a:defRPr>
      </a:lvl4pPr>
      <a:lvl5pPr algn="l" rtl="0" eaLnBrk="0" fontAlgn="base" hangingPunct="0">
        <a:spcBef>
          <a:spcPct val="0"/>
        </a:spcBef>
        <a:spcAft>
          <a:spcPct val="0"/>
        </a:spcAft>
        <a:defRPr sz="3900" b="1">
          <a:solidFill>
            <a:schemeClr val="tx2"/>
          </a:solidFill>
          <a:latin typeface="Arial" charset="0"/>
          <a:ea typeface="ＭＳ Ｐゴシック" pitchFamily="34" charset="-128"/>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ＭＳ Ｐゴシック" pitchFamily="34" charset="-128"/>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ea typeface="ＭＳ Ｐゴシック" pitchFamily="-106" charset="-128"/>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ea typeface="ＭＳ Ｐゴシック" pitchFamily="-106" charset="-128"/>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ea typeface="ＭＳ Ｐゴシック" pitchFamily="-106" charset="-128"/>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ea typeface="ＭＳ Ｐゴシック" pitchFamily="-106" charset="-128"/>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datatracker.ietf.org/wg/iri/charter/"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hyperlink" Target="mailto:iri@jabber.ietf.org" TargetMode="External"/><Relationship Id="rId5" Type="http://schemas.openxmlformats.org/officeDocument/2006/relationships/hyperlink" Target="http://lists.w3.org/Archives/Public/public-iri/" TargetMode="External"/><Relationship Id="rId4" Type="http://schemas.openxmlformats.org/officeDocument/2006/relationships/hyperlink" Target="mailto:public-iri@w3.org"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381000" y="3048000"/>
            <a:ext cx="6842125" cy="3352800"/>
          </a:xfrm>
        </p:spPr>
        <p:txBody>
          <a:bodyPr/>
          <a:lstStyle/>
          <a:p>
            <a:pPr algn="r"/>
            <a:r>
              <a:rPr lang="en-US" altLang="zh-CN" dirty="0" smtClean="0">
                <a:ea typeface="宋体" pitchFamily="2" charset="-122"/>
              </a:rPr>
              <a:t>Agenda </a:t>
            </a:r>
            <a:br>
              <a:rPr lang="en-US" altLang="zh-CN" dirty="0" smtClean="0">
                <a:ea typeface="宋体" pitchFamily="2" charset="-122"/>
              </a:rPr>
            </a:br>
            <a:r>
              <a:rPr lang="en-US" altLang="zh-CN" sz="2000" dirty="0" smtClean="0">
                <a:ea typeface="宋体" pitchFamily="2" charset="-122"/>
              </a:rPr>
              <a:t/>
            </a:r>
            <a:br>
              <a:rPr lang="en-US" altLang="zh-CN" sz="2000" dirty="0" smtClean="0">
                <a:ea typeface="宋体" pitchFamily="2" charset="-122"/>
              </a:rPr>
            </a:br>
            <a:r>
              <a:rPr lang="en-US" altLang="zh-CN" sz="2000" dirty="0" smtClean="0">
                <a:ea typeface="宋体" pitchFamily="2" charset="-122"/>
              </a:rPr>
              <a:t> </a:t>
            </a:r>
            <a:r>
              <a:rPr lang="en-US" altLang="zh-CN" sz="2800" dirty="0" smtClean="0">
                <a:ea typeface="宋体" pitchFamily="2" charset="-122"/>
              </a:rPr>
              <a:t>Marc Blanchet and Chris Weber</a:t>
            </a:r>
            <a:r>
              <a:rPr lang="en-CA" altLang="zh-CN" sz="2800" dirty="0" smtClean="0">
                <a:ea typeface="宋体" pitchFamily="2" charset="-122"/>
              </a:rPr>
              <a:t/>
            </a:r>
            <a:br>
              <a:rPr lang="en-CA" altLang="zh-CN" sz="2800" dirty="0" smtClean="0">
                <a:ea typeface="宋体" pitchFamily="2" charset="-122"/>
              </a:rPr>
            </a:br>
            <a:r>
              <a:rPr lang="en-CA" altLang="zh-CN" sz="2800" dirty="0" smtClean="0">
                <a:ea typeface="宋体" pitchFamily="2" charset="-122"/>
              </a:rPr>
              <a:t>July 2011</a:t>
            </a:r>
            <a:endParaRPr lang="en-US" altLang="zh-CN" sz="2800" dirty="0" smtClean="0">
              <a:ea typeface="宋体" pitchFamily="2" charset="-122"/>
            </a:endParaRPr>
          </a:p>
        </p:txBody>
      </p:sp>
      <p:sp>
        <p:nvSpPr>
          <p:cNvPr id="3075" name="DtsShapeName" descr="C4750CDB1B@753@9@@8C6@C85GEGG@720968AL96D@PY35403[!!!!!BIHO@]y35403!!!!!!!!!!1110G2B369G71110G2B369G71!!!!!!!!!!!!!!!!!!!!!!!!!!!!!!!!!!!!!!!!!!!!!!!!!!!!869;e8:48aR62745!!!!!!BIHO@]R62745!!!11111111110G2BC705D2`fdoe`/qqu!!!!!!!!!!!!!!!!!!!!!!!!!!!!!!!!!!!!!!!!!!!!!!!!!!!!!!!!!!!!!!!!!!!!!!!!!!!!!!!!!!!!!!!!!!!!!!!!!!!!!!!!!!!!!!!!!!!!!!!!!!!!!!!!!!!!!!!!!!!!!!!!!!!!!!!!!!!!!!!!!!!!!!!!!!!!!!!!!!!!!!!!!!!!!!!!!!!!!!!!!!!!!!!!!!!!!!!!!!!!!!!!!!!!!!!!!!!!!!!!!!!!!!!!!!!!!!!!!!!!!!!!!!!!!!!!!!!!!!!!!!!!!!!!!!!!!!!!!!!!!!!!!!!!!!!!!!!!!!!!!!!!!!!!!!!!!!!!!!!!!!!!!!!!!!!!!!!!!!!!!!!!!!!!!!!!!!!!!!!!!!!!!!!!!!!!!!!!!!!!!!!!!!!!!!!!!!!!!!!!!!!!!!!!!!!!!!!!!!!!!!!!!!!!!!!!!!!!!!!!!!!!!!!!!!!!!!!!!!!!!!!!!!!!!!!!!!!!!!!!!!!!!!!!!!!!!!!!!!!!!!!!!!!!!!!!!!!!!!!!!!!!!!!!!!!!!!!!!!!!!!!!!!!!!!!!!!!!!!!!!!!!!!!!!!!!!!!!!!!!!!!!!!!!!!!!!!!!!!!!!!!!!!!!!!!!!!!!!!!!!!!!!!!!!!!!!!!!!!!!!!!!!!!!!!!!!!!!!!!!!!!!!!!!!!!!!!!!!!!!!!!!!!!!!!!!!!!!!!!!!!!!!!!!!!!!!!!!!!!!!!!!!!!!!!!!!!!!!!!!!!!!!!!!!!!!!!!!!!!!!!!!!!!!!!!!!!!!!!!!!!!!!!!!!!!!!!!!!!!!!!!!!!!!!!!!!!!!!!!!!!!!!!!!!!!!!!!!!!!!!!!!!!!!!!!!!!!!!!!!!!!!!!!!!!!!!!!!!!!!!!!!!!!!!!!!!!!!!!!!!!!!!!!!!!!!!!!!!!!!!!!!!!!!!!!!!!!!!!!!!!!!!!!!!!!!!!!!!!!!!!!!!!!!!!!!!!!!!!!!!!!!!!!!!!!!!!!!!!!!!!!!!!!!!!!!!!!!!!!!!!!!!!!!!!!!!!!!!!!!!!!!!!!!!!!!!!!!!!!!!!!!!!!!!!!!!!!!!!!!!!!!!!!!!!!!!!!!!!!!!!!!!!!!!!!!!!!!!!!!!!!!!!!!!!!!!!!!!!!!!!!!!!!!!!!!!!!!!!!!!!!!!!!!!!!!!!!!!!!!!!!!!!!!!!!!!!!!!!!!!!!!!!!!!!!!!!!!!!!!!!!!!!!!!!!!!!!!!!!!!!!!!!!!!!!!!!!!!!!!!!!!!!!!!!!!!!!!!!!!!!!!!!!!!!!!!!!!!!!!!!!!!!!!!!!!!!!!!!!!!!!!!!!!!!!!!!!!!!!!!!!!!!!!!!!!!!!!!!!!!!!!!!!!!!!!!!!!!!!!!!!!!!!!!!!!!!!!!!!!!!!!!!!!!!!!!!!!!!!!!!!!!!!!!!!!!!!!!!!!!!!!!!!!!!!!!!!!!!!!!!!!!!!!!!!!!!!!!!!!!!!!!!!!!!!!!!!!!!!!!!!!!!!!!!!!!!!!!!!!!!!!!!!!!!!!!!!!!!!!!!!!!!!!!!!!!!!!!!!!!!!!!!!!!!!!!!!!!!!!!!!!!!!!!!!!!!!!!!!!!!!!!!!!!!!!!!!!!!!!!!!!!!!!!!!!!!!!!!!!!!!!!!!!!!!!!!!!!!!!!!!!!!!!!!!!!!!!!!!!!!!!!!!!!!!!!!!!!!!!!!!!!!!!!!!!!!!!!!!!!!!!!!!!!!!!!!!!!!!!!!!!!!!!!!!!!!!!!!!!!!!!!!!!!!!!!!!!!!!!!!!!!!!!!!!!!!!!!!!!!!!!!!!!!!!!!!!!!!!!!!!!!!!!!!!!!!!!!!!!!!!!!!!!!!!!!!!!!!!!!!!!!!!!!!!!!!!!!!!!!!!!!!!!!!!!!!!!!!!!!!!!!!!!!!!!!!!!!!!!!!!!!!!!!!!!!!!!!!!!!!!!!!!!!!!!!!!!!!!!!!!!!!!!!!!!!!!!!!!!!!!!!!!!!!!!!!!!!!!!!!!!!!!!!!!!!!!!!!!!!!!!!!!!!!!!!!!!!!!!!!!!!!!!!!!!!!!!!!!!!!!!!!!!!!!!!!!!!!!!!!!!!!!!!!!!!!!!!!!!!!!!!!!!!!!!!!!!!!!!!!!!!!!!!!!!!!!!!!!!!!!!!!!!!!!!!!!!!!!!!!!!!!!!!!!!!!!!!!!!!!!!!!!!!!!!!!!!!!!!!!!!!!!!!!!!1!P" hidden="1"/>
          <p:cNvSpPr>
            <a:spLocks noChangeArrowheads="1"/>
          </p:cNvSpPr>
          <p:nvPr/>
        </p:nvSpPr>
        <p:spPr bwMode="auto">
          <a:xfrm>
            <a:off x="0" y="0"/>
            <a:ext cx="1588" cy="1588"/>
          </a:xfrm>
          <a:custGeom>
            <a:avLst/>
            <a:gdLst>
              <a:gd name="T0" fmla="*/ 4 w 21600"/>
              <a:gd name="T1" fmla="*/ 1 h 21600"/>
              <a:gd name="T2" fmla="*/ 1 w 21600"/>
              <a:gd name="T3" fmla="*/ 4 h 21600"/>
              <a:gd name="T4" fmla="*/ 4 w 21600"/>
              <a:gd name="T5" fmla="*/ 9 h 21600"/>
              <a:gd name="T6" fmla="*/ 7 w 21600"/>
              <a:gd name="T7" fmla="*/ 4 h 21600"/>
              <a:gd name="T8" fmla="*/ 0 60000 65536"/>
              <a:gd name="T9" fmla="*/ 0 60000 65536"/>
              <a:gd name="T10" fmla="*/ 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57150">
            <a:solidFill>
              <a:schemeClr val="tx1"/>
            </a:solidFill>
            <a:miter lim="800000"/>
            <a:headEnd/>
            <a:tailEnd/>
          </a:ln>
        </p:spPr>
        <p:txBody>
          <a:bodyPr wrap="none" anchor="ctr"/>
          <a:lstStyle/>
          <a:p>
            <a:endParaRPr lang="en-US"/>
          </a:p>
        </p:txBody>
      </p:sp>
      <p:sp>
        <p:nvSpPr>
          <p:cNvPr id="3076" name="Rectangle 2"/>
          <p:cNvSpPr>
            <a:spLocks noChangeArrowheads="1"/>
          </p:cNvSpPr>
          <p:nvPr/>
        </p:nvSpPr>
        <p:spPr bwMode="auto">
          <a:xfrm>
            <a:off x="315913" y="466725"/>
            <a:ext cx="6781800" cy="2133600"/>
          </a:xfrm>
          <a:prstGeom prst="rect">
            <a:avLst/>
          </a:prstGeom>
          <a:noFill/>
          <a:ln w="9525">
            <a:noFill/>
            <a:miter lim="800000"/>
            <a:headEnd/>
            <a:tailEnd/>
          </a:ln>
        </p:spPr>
        <p:txBody>
          <a:bodyPr anchor="b"/>
          <a:lstStyle/>
          <a:p>
            <a:pPr algn="r"/>
            <a:r>
              <a:rPr lang="en-US" altLang="zh-CN" sz="4800" b="1" dirty="0" smtClean="0">
                <a:solidFill>
                  <a:schemeClr val="tx2"/>
                </a:solidFill>
                <a:ea typeface="宋体" pitchFamily="2" charset="-122"/>
              </a:rPr>
              <a:t>IRI WG</a:t>
            </a:r>
            <a:r>
              <a:rPr lang="en-US" altLang="zh-CN" sz="4800" b="1" dirty="0">
                <a:solidFill>
                  <a:schemeClr val="tx2"/>
                </a:solidFill>
                <a:ea typeface="宋体" pitchFamily="2" charset="-122"/>
              </a:rPr>
              <a:t/>
            </a:r>
            <a:br>
              <a:rPr lang="en-US" altLang="zh-CN" sz="4800" b="1" dirty="0">
                <a:solidFill>
                  <a:schemeClr val="tx2"/>
                </a:solidFill>
                <a:ea typeface="宋体" pitchFamily="2" charset="-122"/>
              </a:rPr>
            </a:br>
            <a:r>
              <a:rPr lang="en-US" altLang="zh-CN" sz="4800" b="1" dirty="0">
                <a:solidFill>
                  <a:schemeClr val="tx2"/>
                </a:solidFill>
                <a:ea typeface="宋体" pitchFamily="2" charset="-122"/>
              </a:rPr>
              <a:t>IETF </a:t>
            </a:r>
            <a:r>
              <a:rPr lang="en-US" altLang="zh-CN" sz="4800" b="1" dirty="0" smtClean="0">
                <a:solidFill>
                  <a:schemeClr val="tx2"/>
                </a:solidFill>
                <a:ea typeface="宋体" pitchFamily="2" charset="-122"/>
              </a:rPr>
              <a:t>81</a:t>
            </a:r>
            <a:endParaRPr lang="en-US" altLang="zh-CN" sz="4800" b="1" dirty="0">
              <a:solidFill>
                <a:schemeClr val="tx2"/>
              </a:solidFill>
              <a:ea typeface="宋体" pitchFamily="2" charset="-122"/>
            </a:endParaRPr>
          </a:p>
        </p:txBody>
      </p:sp>
      <p:sp>
        <p:nvSpPr>
          <p:cNvPr id="3078" name="Slide Number Placeholder 5"/>
          <p:cNvSpPr>
            <a:spLocks noGrp="1"/>
          </p:cNvSpPr>
          <p:nvPr>
            <p:ph type="sldNum" sz="quarter" idx="12"/>
          </p:nvPr>
        </p:nvSpPr>
        <p:spPr>
          <a:noFill/>
        </p:spPr>
        <p:txBody>
          <a:bodyPr/>
          <a:lstStyle/>
          <a:p>
            <a:fld id="{A8947A2C-2804-4A98-9468-9EE0BAAB2FCE}" type="slidenum">
              <a:rPr lang="en-US" altLang="zh-CN" smtClean="0">
                <a:ea typeface="宋体" pitchFamily="2" charset="-122"/>
              </a:rPr>
              <a:pPr/>
              <a:t>1</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RFC4395bis </a:t>
            </a:r>
            <a:r>
              <a:rPr lang="en-US" dirty="0" smtClean="0"/>
              <a:t>(IRIREG)</a:t>
            </a:r>
            <a:endParaRPr lang="en-US" dirty="0"/>
          </a:p>
        </p:txBody>
      </p:sp>
      <p:sp>
        <p:nvSpPr>
          <p:cNvPr id="3" name="Content Placeholder 2"/>
          <p:cNvSpPr>
            <a:spLocks noGrp="1"/>
          </p:cNvSpPr>
          <p:nvPr>
            <p:ph idx="1"/>
          </p:nvPr>
        </p:nvSpPr>
        <p:spPr/>
        <p:txBody>
          <a:bodyPr/>
          <a:lstStyle/>
          <a:p>
            <a:r>
              <a:rPr lang="en-US" dirty="0" smtClean="0"/>
              <a:t>Open those slides…</a:t>
            </a:r>
            <a:endParaRPr lang="en-US" dirty="0" smtClean="0"/>
          </a:p>
          <a:p>
            <a:r>
              <a:rPr lang="en-US" dirty="0" smtClean="0"/>
              <a:t>Most </a:t>
            </a:r>
            <a:r>
              <a:rPr lang="en-US" dirty="0" smtClean="0"/>
              <a:t>issues closed this week</a:t>
            </a:r>
          </a:p>
          <a:p>
            <a:r>
              <a:rPr lang="en-US" dirty="0" smtClean="0"/>
              <a:t>More </a:t>
            </a:r>
            <a:r>
              <a:rPr lang="en-US" dirty="0" smtClean="0"/>
              <a:t>comments/feedback?</a:t>
            </a:r>
          </a:p>
          <a:p>
            <a:r>
              <a:rPr lang="en-US" dirty="0" smtClean="0"/>
              <a:t>Last Call?</a:t>
            </a:r>
            <a:endParaRPr lang="en-US"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10</a:t>
            </a:fld>
            <a:endParaRPr lang="en-US" altLang="zh-CN"/>
          </a:p>
        </p:txBody>
      </p:sp>
    </p:spTree>
    <p:extLst>
      <p:ext uri="{BB962C8B-B14F-4D97-AF65-F5344CB8AC3E}">
        <p14:creationId xmlns:p14="http://schemas.microsoft.com/office/powerpoint/2010/main" val="234430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CN" smtClean="0">
                <a:ea typeface="宋体" pitchFamily="2" charset="-122"/>
              </a:rPr>
              <a:t>AGENDA</a:t>
            </a:r>
          </a:p>
        </p:txBody>
      </p:sp>
      <p:sp>
        <p:nvSpPr>
          <p:cNvPr id="5" name="Rounded Rectangle 4"/>
          <p:cNvSpPr/>
          <p:nvPr/>
        </p:nvSpPr>
        <p:spPr>
          <a:xfrm>
            <a:off x="38595" y="2743200"/>
            <a:ext cx="9144000" cy="762000"/>
          </a:xfrm>
          <a:prstGeom prst="roundRect">
            <a:avLst/>
          </a:prstGeom>
          <a:solidFill>
            <a:srgbClr val="99CCFF">
              <a:alpha val="50196"/>
            </a:srgb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23" name="Rectangle 3"/>
          <p:cNvSpPr>
            <a:spLocks noGrp="1" noChangeArrowheads="1"/>
          </p:cNvSpPr>
          <p:nvPr>
            <p:ph type="body" idx="1"/>
          </p:nvPr>
        </p:nvSpPr>
        <p:spPr>
          <a:xfrm>
            <a:off x="457200" y="1371600"/>
            <a:ext cx="8229600" cy="5715000"/>
          </a:xfrm>
        </p:spPr>
        <p:txBody>
          <a:bodyPr/>
          <a:lstStyle/>
          <a:p>
            <a:r>
              <a:rPr lang="en-US" sz="2000" dirty="0" smtClean="0">
                <a:latin typeface="+mj-lt"/>
              </a:rPr>
              <a:t>Scribe </a:t>
            </a:r>
            <a:r>
              <a:rPr lang="en-US" sz="2000" dirty="0">
                <a:latin typeface="+mj-lt"/>
              </a:rPr>
              <a:t>selection </a:t>
            </a:r>
            <a:r>
              <a:rPr lang="en-US" sz="2000" dirty="0" smtClean="0">
                <a:latin typeface="+mj-lt"/>
              </a:rPr>
              <a:t>and Agenda bashing </a:t>
            </a:r>
          </a:p>
          <a:p>
            <a:r>
              <a:rPr lang="en-US" sz="2000" dirty="0" smtClean="0">
                <a:latin typeface="+mj-lt"/>
              </a:rPr>
              <a:t>WG </a:t>
            </a:r>
            <a:r>
              <a:rPr lang="en-US" sz="2000" dirty="0">
                <a:latin typeface="+mj-lt"/>
              </a:rPr>
              <a:t>Status / Overview </a:t>
            </a:r>
          </a:p>
          <a:p>
            <a:r>
              <a:rPr lang="en-US" sz="2000" dirty="0" smtClean="0">
                <a:latin typeface="+mj-lt"/>
              </a:rPr>
              <a:t>Guidelines </a:t>
            </a:r>
            <a:r>
              <a:rPr lang="en-US" sz="2000" dirty="0">
                <a:latin typeface="+mj-lt"/>
              </a:rPr>
              <a:t>and Registration Procedures for New URI/IRI </a:t>
            </a:r>
            <a:r>
              <a:rPr lang="en-US" sz="2000" dirty="0" smtClean="0">
                <a:latin typeface="+mj-lt"/>
              </a:rPr>
              <a:t>Schemes</a:t>
            </a:r>
            <a:br>
              <a:rPr lang="en-US" sz="2000" dirty="0" smtClean="0">
                <a:latin typeface="+mj-lt"/>
              </a:rPr>
            </a:br>
            <a:r>
              <a:rPr lang="en-US" sz="2000" dirty="0" smtClean="0">
                <a:latin typeface="+mj-lt"/>
              </a:rPr>
              <a:t>draft-ietf-iri-4395bis-irireg </a:t>
            </a:r>
          </a:p>
          <a:p>
            <a:r>
              <a:rPr lang="en-US" sz="2000" dirty="0" smtClean="0">
                <a:latin typeface="+mj-lt"/>
              </a:rPr>
              <a:t>Processing </a:t>
            </a:r>
            <a:r>
              <a:rPr lang="en-US" sz="2000" dirty="0">
                <a:latin typeface="+mj-lt"/>
              </a:rPr>
              <a:t>potentially invalid URI and IRI References </a:t>
            </a:r>
            <a:r>
              <a:rPr lang="en-US" sz="2000" dirty="0" smtClean="0">
                <a:latin typeface="+mj-lt"/>
              </a:rPr>
              <a:t/>
            </a:r>
            <a:br>
              <a:rPr lang="en-US" sz="2000" dirty="0" smtClean="0">
                <a:latin typeface="+mj-lt"/>
              </a:rPr>
            </a:br>
            <a:r>
              <a:rPr lang="en-US" sz="2000" dirty="0" smtClean="0">
                <a:latin typeface="+mj-lt"/>
              </a:rPr>
              <a:t>draft-reschke-ref-parsing-00 </a:t>
            </a:r>
          </a:p>
          <a:p>
            <a:r>
              <a:rPr lang="en-US" sz="2000" dirty="0" smtClean="0">
                <a:latin typeface="+mj-lt"/>
              </a:rPr>
              <a:t>Guidelines for Implementers of Internationalized Resource Identifiers </a:t>
            </a:r>
            <a:br>
              <a:rPr lang="en-US" sz="2000" dirty="0" smtClean="0">
                <a:latin typeface="+mj-lt"/>
              </a:rPr>
            </a:br>
            <a:r>
              <a:rPr lang="en-US" sz="2000" dirty="0" smtClean="0">
                <a:latin typeface="+mj-lt"/>
              </a:rPr>
              <a:t>draft-weber-iri-guidelines-01</a:t>
            </a:r>
          </a:p>
          <a:p>
            <a:r>
              <a:rPr lang="en-US" sz="2000" dirty="0"/>
              <a:t>Internationalized Resource Identifiers (IRIs) </a:t>
            </a:r>
            <a:br>
              <a:rPr lang="en-US" sz="2000" dirty="0"/>
            </a:br>
            <a:r>
              <a:rPr lang="en-US" sz="2000" dirty="0"/>
              <a:t>draft-ietf-iri-3987bis </a:t>
            </a:r>
          </a:p>
          <a:p>
            <a:r>
              <a:rPr lang="en-US" sz="2000" dirty="0" smtClean="0">
                <a:latin typeface="+mj-lt"/>
              </a:rPr>
              <a:t>Open Floor</a:t>
            </a:r>
            <a:r>
              <a:rPr lang="en-US" sz="2000" dirty="0" smtClean="0"/>
              <a:t> </a:t>
            </a:r>
            <a:endParaRPr lang="en-US" sz="2000" dirty="0" smtClean="0">
              <a:latin typeface="+mj-lt"/>
            </a:endParaRPr>
          </a:p>
          <a:p>
            <a:r>
              <a:rPr lang="en-US" sz="2000" dirty="0" smtClean="0">
                <a:latin typeface="+mj-lt"/>
              </a:rPr>
              <a:t>Closing </a:t>
            </a:r>
            <a:r>
              <a:rPr lang="en-US" sz="2000" dirty="0">
                <a:latin typeface="+mj-lt"/>
              </a:rPr>
              <a:t>/ Next Steps</a:t>
            </a:r>
            <a:endParaRPr lang="en-US" altLang="zh-CN" sz="2000" dirty="0" smtClean="0">
              <a:latin typeface="+mj-lt"/>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11</a:t>
            </a:fld>
            <a:endParaRPr lang="en-US" altLang="zh-CN" smtClean="0">
              <a:ea typeface="宋体" pitchFamily="2" charset="-122"/>
            </a:endParaRPr>
          </a:p>
        </p:txBody>
      </p:sp>
    </p:spTree>
    <p:extLst>
      <p:ext uri="{BB962C8B-B14F-4D97-AF65-F5344CB8AC3E}">
        <p14:creationId xmlns:p14="http://schemas.microsoft.com/office/powerpoint/2010/main" val="34852426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Parsing Invalid References</a:t>
            </a:r>
            <a:endParaRPr lang="en-US" dirty="0"/>
          </a:p>
        </p:txBody>
      </p:sp>
      <p:sp>
        <p:nvSpPr>
          <p:cNvPr id="3" name="Content Placeholder 2"/>
          <p:cNvSpPr>
            <a:spLocks noGrp="1"/>
          </p:cNvSpPr>
          <p:nvPr>
            <p:ph idx="1"/>
          </p:nvPr>
        </p:nvSpPr>
        <p:spPr/>
        <p:txBody>
          <a:bodyPr/>
          <a:lstStyle/>
          <a:p>
            <a:r>
              <a:rPr lang="en-US" sz="3200" dirty="0"/>
              <a:t>draft-reschke-ref-parsing-00 </a:t>
            </a:r>
          </a:p>
          <a:p>
            <a:r>
              <a:rPr lang="en-US" dirty="0" smtClean="0"/>
              <a:t>Julian </a:t>
            </a:r>
            <a:r>
              <a:rPr lang="en-US" dirty="0" err="1" smtClean="0"/>
              <a:t>Reschke’s</a:t>
            </a:r>
            <a:r>
              <a:rPr lang="en-US" dirty="0" smtClean="0"/>
              <a:t> slides</a:t>
            </a:r>
          </a:p>
          <a:p>
            <a:endParaRPr lang="en-US"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12</a:t>
            </a:fld>
            <a:endParaRPr lang="en-US" altLang="zh-CN"/>
          </a:p>
        </p:txBody>
      </p:sp>
    </p:spTree>
    <p:extLst>
      <p:ext uri="{BB962C8B-B14F-4D97-AF65-F5344CB8AC3E}">
        <p14:creationId xmlns:p14="http://schemas.microsoft.com/office/powerpoint/2010/main" val="40507699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CN" smtClean="0">
                <a:ea typeface="宋体" pitchFamily="2" charset="-122"/>
              </a:rPr>
              <a:t>AGENDA</a:t>
            </a:r>
          </a:p>
        </p:txBody>
      </p:sp>
      <p:sp>
        <p:nvSpPr>
          <p:cNvPr id="5" name="Rounded Rectangle 4"/>
          <p:cNvSpPr/>
          <p:nvPr/>
        </p:nvSpPr>
        <p:spPr>
          <a:xfrm>
            <a:off x="-7917" y="3581400"/>
            <a:ext cx="9144000" cy="762000"/>
          </a:xfrm>
          <a:prstGeom prst="roundRect">
            <a:avLst/>
          </a:prstGeom>
          <a:solidFill>
            <a:srgbClr val="99CCFF">
              <a:alpha val="50196"/>
            </a:srgb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23" name="Rectangle 3"/>
          <p:cNvSpPr>
            <a:spLocks noGrp="1" noChangeArrowheads="1"/>
          </p:cNvSpPr>
          <p:nvPr>
            <p:ph type="body" idx="1"/>
          </p:nvPr>
        </p:nvSpPr>
        <p:spPr>
          <a:xfrm>
            <a:off x="457200" y="1371600"/>
            <a:ext cx="8229600" cy="5715000"/>
          </a:xfrm>
        </p:spPr>
        <p:txBody>
          <a:bodyPr/>
          <a:lstStyle/>
          <a:p>
            <a:r>
              <a:rPr lang="en-US" sz="2000" dirty="0" smtClean="0">
                <a:latin typeface="+mj-lt"/>
              </a:rPr>
              <a:t>Scribe </a:t>
            </a:r>
            <a:r>
              <a:rPr lang="en-US" sz="2000" dirty="0">
                <a:latin typeface="+mj-lt"/>
              </a:rPr>
              <a:t>selection </a:t>
            </a:r>
            <a:r>
              <a:rPr lang="en-US" sz="2000" dirty="0" smtClean="0">
                <a:latin typeface="+mj-lt"/>
              </a:rPr>
              <a:t>and Agenda bashing </a:t>
            </a:r>
          </a:p>
          <a:p>
            <a:r>
              <a:rPr lang="en-US" sz="2000" dirty="0" smtClean="0">
                <a:latin typeface="+mj-lt"/>
              </a:rPr>
              <a:t>WG </a:t>
            </a:r>
            <a:r>
              <a:rPr lang="en-US" sz="2000" dirty="0">
                <a:latin typeface="+mj-lt"/>
              </a:rPr>
              <a:t>Status / Overview </a:t>
            </a:r>
          </a:p>
          <a:p>
            <a:r>
              <a:rPr lang="en-US" sz="2000" dirty="0" smtClean="0">
                <a:latin typeface="+mj-lt"/>
              </a:rPr>
              <a:t>Guidelines </a:t>
            </a:r>
            <a:r>
              <a:rPr lang="en-US" sz="2000" dirty="0">
                <a:latin typeface="+mj-lt"/>
              </a:rPr>
              <a:t>and Registration Procedures for New URI/IRI </a:t>
            </a:r>
            <a:r>
              <a:rPr lang="en-US" sz="2000" dirty="0" smtClean="0">
                <a:latin typeface="+mj-lt"/>
              </a:rPr>
              <a:t>Schemes</a:t>
            </a:r>
            <a:br>
              <a:rPr lang="en-US" sz="2000" dirty="0" smtClean="0">
                <a:latin typeface="+mj-lt"/>
              </a:rPr>
            </a:br>
            <a:r>
              <a:rPr lang="en-US" sz="2000" dirty="0" smtClean="0">
                <a:latin typeface="+mj-lt"/>
              </a:rPr>
              <a:t>draft-ietf-iri-4395bis-irireg </a:t>
            </a:r>
          </a:p>
          <a:p>
            <a:r>
              <a:rPr lang="en-US" sz="2000" dirty="0" smtClean="0">
                <a:latin typeface="+mj-lt"/>
              </a:rPr>
              <a:t>Processing </a:t>
            </a:r>
            <a:r>
              <a:rPr lang="en-US" sz="2000" dirty="0">
                <a:latin typeface="+mj-lt"/>
              </a:rPr>
              <a:t>potentially invalid URI and IRI References </a:t>
            </a:r>
            <a:r>
              <a:rPr lang="en-US" sz="2000" dirty="0" smtClean="0">
                <a:latin typeface="+mj-lt"/>
              </a:rPr>
              <a:t/>
            </a:r>
            <a:br>
              <a:rPr lang="en-US" sz="2000" dirty="0" smtClean="0">
                <a:latin typeface="+mj-lt"/>
              </a:rPr>
            </a:br>
            <a:r>
              <a:rPr lang="en-US" sz="2000" dirty="0" smtClean="0">
                <a:latin typeface="+mj-lt"/>
              </a:rPr>
              <a:t>draft-reschke-ref-parsing-00 </a:t>
            </a:r>
          </a:p>
          <a:p>
            <a:r>
              <a:rPr lang="en-US" sz="2000" dirty="0" smtClean="0">
                <a:latin typeface="+mj-lt"/>
              </a:rPr>
              <a:t>Guidelines for Implementers of Internationalized Resource Identifiers </a:t>
            </a:r>
            <a:br>
              <a:rPr lang="en-US" sz="2000" dirty="0" smtClean="0">
                <a:latin typeface="+mj-lt"/>
              </a:rPr>
            </a:br>
            <a:r>
              <a:rPr lang="en-US" sz="2000" dirty="0" smtClean="0">
                <a:latin typeface="+mj-lt"/>
              </a:rPr>
              <a:t>draft-weber-iri-guidelines-01</a:t>
            </a:r>
          </a:p>
          <a:p>
            <a:r>
              <a:rPr lang="en-US" sz="2000" dirty="0"/>
              <a:t>Internationalized Resource Identifiers (IRIs) </a:t>
            </a:r>
            <a:br>
              <a:rPr lang="en-US" sz="2000" dirty="0"/>
            </a:br>
            <a:r>
              <a:rPr lang="en-US" sz="2000" dirty="0"/>
              <a:t>draft-ietf-iri-3987bis </a:t>
            </a:r>
          </a:p>
          <a:p>
            <a:r>
              <a:rPr lang="en-US" sz="2000" dirty="0" smtClean="0">
                <a:latin typeface="+mj-lt"/>
              </a:rPr>
              <a:t>Open Floor</a:t>
            </a:r>
            <a:r>
              <a:rPr lang="en-US" sz="2000" dirty="0" smtClean="0"/>
              <a:t> </a:t>
            </a:r>
            <a:endParaRPr lang="en-US" sz="2000" dirty="0" smtClean="0">
              <a:latin typeface="+mj-lt"/>
            </a:endParaRPr>
          </a:p>
          <a:p>
            <a:r>
              <a:rPr lang="en-US" sz="2000" dirty="0" smtClean="0">
                <a:latin typeface="+mj-lt"/>
              </a:rPr>
              <a:t>Closing </a:t>
            </a:r>
            <a:r>
              <a:rPr lang="en-US" sz="2000" dirty="0">
                <a:latin typeface="+mj-lt"/>
              </a:rPr>
              <a:t>/ Next Steps</a:t>
            </a:r>
            <a:endParaRPr lang="en-US" altLang="zh-CN" sz="2000" dirty="0" smtClean="0">
              <a:latin typeface="+mj-lt"/>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13</a:t>
            </a:fld>
            <a:endParaRPr lang="en-US" altLang="zh-CN" smtClean="0">
              <a:ea typeface="宋体" pitchFamily="2" charset="-122"/>
            </a:endParaRPr>
          </a:p>
        </p:txBody>
      </p:sp>
    </p:spTree>
    <p:extLst>
      <p:ext uri="{BB962C8B-B14F-4D97-AF65-F5344CB8AC3E}">
        <p14:creationId xmlns:p14="http://schemas.microsoft.com/office/powerpoint/2010/main" val="4084092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IRI Guidelines</a:t>
            </a:r>
            <a:endParaRPr lang="en-US" dirty="0"/>
          </a:p>
        </p:txBody>
      </p:sp>
      <p:sp>
        <p:nvSpPr>
          <p:cNvPr id="3" name="Content Placeholder 2"/>
          <p:cNvSpPr>
            <a:spLocks noGrp="1"/>
          </p:cNvSpPr>
          <p:nvPr>
            <p:ph idx="1"/>
          </p:nvPr>
        </p:nvSpPr>
        <p:spPr/>
        <p:txBody>
          <a:bodyPr/>
          <a:lstStyle/>
          <a:p>
            <a:r>
              <a:rPr lang="en-US" sz="3200" dirty="0"/>
              <a:t>draft-weber-iri-guidelines-01</a:t>
            </a:r>
          </a:p>
          <a:p>
            <a:r>
              <a:rPr lang="en-US" dirty="0" smtClean="0"/>
              <a:t>Problem statement</a:t>
            </a:r>
          </a:p>
          <a:p>
            <a:pPr lvl="1"/>
            <a:r>
              <a:rPr lang="en-US" dirty="0" smtClean="0"/>
              <a:t>HTML5 needs a stable and normative reference for parsing</a:t>
            </a:r>
          </a:p>
          <a:p>
            <a:pPr lvl="1"/>
            <a:r>
              <a:rPr lang="en-US" dirty="0" smtClean="0"/>
              <a:t>3987 </a:t>
            </a:r>
            <a:r>
              <a:rPr lang="en-US" dirty="0" smtClean="0"/>
              <a:t>was said to be ‘not </a:t>
            </a:r>
            <a:r>
              <a:rPr lang="en-US" dirty="0" smtClean="0"/>
              <a:t>normative enough’</a:t>
            </a:r>
          </a:p>
          <a:p>
            <a:pPr lvl="1"/>
            <a:r>
              <a:rPr lang="en-US" dirty="0" smtClean="0"/>
              <a:t>3987 does not match observed browser behavior?</a:t>
            </a:r>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14</a:t>
            </a:fld>
            <a:endParaRPr lang="en-US" altLang="zh-CN"/>
          </a:p>
        </p:txBody>
      </p:sp>
    </p:spTree>
    <p:extLst>
      <p:ext uri="{BB962C8B-B14F-4D97-AF65-F5344CB8AC3E}">
        <p14:creationId xmlns:p14="http://schemas.microsoft.com/office/powerpoint/2010/main" val="11355790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IRI Guidelines</a:t>
            </a:r>
            <a:endParaRPr lang="en-US" dirty="0"/>
          </a:p>
        </p:txBody>
      </p:sp>
      <p:sp>
        <p:nvSpPr>
          <p:cNvPr id="3" name="Content Placeholder 2"/>
          <p:cNvSpPr>
            <a:spLocks noGrp="1"/>
          </p:cNvSpPr>
          <p:nvPr>
            <p:ph idx="1"/>
          </p:nvPr>
        </p:nvSpPr>
        <p:spPr/>
        <p:txBody>
          <a:bodyPr/>
          <a:lstStyle/>
          <a:p>
            <a:r>
              <a:rPr lang="en-US" dirty="0"/>
              <a:t>Proposal</a:t>
            </a:r>
          </a:p>
          <a:p>
            <a:pPr lvl="1"/>
            <a:r>
              <a:rPr lang="en-US" dirty="0"/>
              <a:t>A standards-track document that…</a:t>
            </a:r>
          </a:p>
          <a:p>
            <a:pPr lvl="2"/>
            <a:r>
              <a:rPr lang="en-US" dirty="0"/>
              <a:t>Defines pre-processing steps</a:t>
            </a:r>
          </a:p>
          <a:p>
            <a:pPr lvl="2"/>
            <a:r>
              <a:rPr lang="en-US" dirty="0"/>
              <a:t>Defines steps for parsing arbitrary </a:t>
            </a:r>
            <a:r>
              <a:rPr lang="en-US" dirty="0" smtClean="0"/>
              <a:t>strings </a:t>
            </a:r>
            <a:r>
              <a:rPr lang="en-US" dirty="0"/>
              <a:t>into IRI </a:t>
            </a:r>
            <a:r>
              <a:rPr lang="en-US" dirty="0" smtClean="0"/>
              <a:t>components</a:t>
            </a:r>
          </a:p>
          <a:p>
            <a:pPr lvl="2"/>
            <a:r>
              <a:rPr lang="en-US" dirty="0" smtClean="0"/>
              <a:t>Defines limited scheme-specific post-processing</a:t>
            </a:r>
            <a:endParaRPr lang="en-US" dirty="0"/>
          </a:p>
          <a:p>
            <a:r>
              <a:rPr lang="en-US" dirty="0" smtClean="0"/>
              <a:t>Problems solved</a:t>
            </a:r>
          </a:p>
          <a:p>
            <a:pPr lvl="1"/>
            <a:r>
              <a:rPr lang="en-US" dirty="0" smtClean="0"/>
              <a:t>A URL parsing reference for HTML5</a:t>
            </a:r>
          </a:p>
          <a:p>
            <a:pPr lvl="1"/>
            <a:endParaRPr lang="en-US" dirty="0" smtClean="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15</a:t>
            </a:fld>
            <a:endParaRPr lang="en-US" altLang="zh-CN"/>
          </a:p>
        </p:txBody>
      </p:sp>
    </p:spTree>
    <p:extLst>
      <p:ext uri="{BB962C8B-B14F-4D97-AF65-F5344CB8AC3E}">
        <p14:creationId xmlns:p14="http://schemas.microsoft.com/office/powerpoint/2010/main" val="3112969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CN" smtClean="0">
                <a:ea typeface="宋体" pitchFamily="2" charset="-122"/>
              </a:rPr>
              <a:t>AGENDA</a:t>
            </a:r>
          </a:p>
        </p:txBody>
      </p:sp>
      <p:sp>
        <p:nvSpPr>
          <p:cNvPr id="5" name="Rounded Rectangle 4"/>
          <p:cNvSpPr/>
          <p:nvPr/>
        </p:nvSpPr>
        <p:spPr>
          <a:xfrm>
            <a:off x="-7917" y="4419600"/>
            <a:ext cx="9144000" cy="762000"/>
          </a:xfrm>
          <a:prstGeom prst="roundRect">
            <a:avLst/>
          </a:prstGeom>
          <a:solidFill>
            <a:srgbClr val="99CCFF">
              <a:alpha val="50196"/>
            </a:srgb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23" name="Rectangle 3"/>
          <p:cNvSpPr>
            <a:spLocks noGrp="1" noChangeArrowheads="1"/>
          </p:cNvSpPr>
          <p:nvPr>
            <p:ph type="body" idx="1"/>
          </p:nvPr>
        </p:nvSpPr>
        <p:spPr>
          <a:xfrm>
            <a:off x="457200" y="1371600"/>
            <a:ext cx="8229600" cy="5715000"/>
          </a:xfrm>
        </p:spPr>
        <p:txBody>
          <a:bodyPr/>
          <a:lstStyle/>
          <a:p>
            <a:r>
              <a:rPr lang="en-US" sz="2000" dirty="0" smtClean="0">
                <a:latin typeface="+mj-lt"/>
              </a:rPr>
              <a:t>Scribe </a:t>
            </a:r>
            <a:r>
              <a:rPr lang="en-US" sz="2000" dirty="0">
                <a:latin typeface="+mj-lt"/>
              </a:rPr>
              <a:t>selection </a:t>
            </a:r>
            <a:r>
              <a:rPr lang="en-US" sz="2000" dirty="0" smtClean="0">
                <a:latin typeface="+mj-lt"/>
              </a:rPr>
              <a:t>and Agenda bashing </a:t>
            </a:r>
          </a:p>
          <a:p>
            <a:r>
              <a:rPr lang="en-US" sz="2000" dirty="0" smtClean="0">
                <a:latin typeface="+mj-lt"/>
              </a:rPr>
              <a:t>WG </a:t>
            </a:r>
            <a:r>
              <a:rPr lang="en-US" sz="2000" dirty="0">
                <a:latin typeface="+mj-lt"/>
              </a:rPr>
              <a:t>Status / Overview </a:t>
            </a:r>
          </a:p>
          <a:p>
            <a:r>
              <a:rPr lang="en-US" sz="2000" dirty="0" smtClean="0">
                <a:latin typeface="+mj-lt"/>
              </a:rPr>
              <a:t>Guidelines </a:t>
            </a:r>
            <a:r>
              <a:rPr lang="en-US" sz="2000" dirty="0">
                <a:latin typeface="+mj-lt"/>
              </a:rPr>
              <a:t>and Registration Procedures for New URI/IRI </a:t>
            </a:r>
            <a:r>
              <a:rPr lang="en-US" sz="2000" dirty="0" smtClean="0">
                <a:latin typeface="+mj-lt"/>
              </a:rPr>
              <a:t>Schemes</a:t>
            </a:r>
            <a:br>
              <a:rPr lang="en-US" sz="2000" dirty="0" smtClean="0">
                <a:latin typeface="+mj-lt"/>
              </a:rPr>
            </a:br>
            <a:r>
              <a:rPr lang="en-US" sz="2000" dirty="0" smtClean="0">
                <a:latin typeface="+mj-lt"/>
              </a:rPr>
              <a:t>draft-ietf-iri-4395bis-irireg </a:t>
            </a:r>
          </a:p>
          <a:p>
            <a:r>
              <a:rPr lang="en-US" sz="2000" dirty="0" smtClean="0">
                <a:latin typeface="+mj-lt"/>
              </a:rPr>
              <a:t>Processing </a:t>
            </a:r>
            <a:r>
              <a:rPr lang="en-US" sz="2000" dirty="0">
                <a:latin typeface="+mj-lt"/>
              </a:rPr>
              <a:t>potentially invalid URI and IRI References </a:t>
            </a:r>
            <a:r>
              <a:rPr lang="en-US" sz="2000" dirty="0" smtClean="0">
                <a:latin typeface="+mj-lt"/>
              </a:rPr>
              <a:t/>
            </a:r>
            <a:br>
              <a:rPr lang="en-US" sz="2000" dirty="0" smtClean="0">
                <a:latin typeface="+mj-lt"/>
              </a:rPr>
            </a:br>
            <a:r>
              <a:rPr lang="en-US" sz="2000" dirty="0" smtClean="0">
                <a:latin typeface="+mj-lt"/>
              </a:rPr>
              <a:t>draft-reschke-ref-parsing-00 </a:t>
            </a:r>
          </a:p>
          <a:p>
            <a:r>
              <a:rPr lang="en-US" sz="2000" dirty="0" smtClean="0">
                <a:latin typeface="+mj-lt"/>
              </a:rPr>
              <a:t>Guidelines for Implementers of Internationalized Resource Identifiers </a:t>
            </a:r>
            <a:br>
              <a:rPr lang="en-US" sz="2000" dirty="0" smtClean="0">
                <a:latin typeface="+mj-lt"/>
              </a:rPr>
            </a:br>
            <a:r>
              <a:rPr lang="en-US" sz="2000" dirty="0" smtClean="0">
                <a:latin typeface="+mj-lt"/>
              </a:rPr>
              <a:t>draft-weber-iri-guidelines-01</a:t>
            </a:r>
          </a:p>
          <a:p>
            <a:r>
              <a:rPr lang="en-US" sz="2000" dirty="0"/>
              <a:t>Internationalized Resource Identifiers (IRIs) </a:t>
            </a:r>
            <a:br>
              <a:rPr lang="en-US" sz="2000" dirty="0"/>
            </a:br>
            <a:r>
              <a:rPr lang="en-US" sz="2000" dirty="0"/>
              <a:t>draft-ietf-iri-3987bis </a:t>
            </a:r>
          </a:p>
          <a:p>
            <a:r>
              <a:rPr lang="en-US" sz="2000" dirty="0" smtClean="0">
                <a:latin typeface="+mj-lt"/>
              </a:rPr>
              <a:t>Open Floor</a:t>
            </a:r>
            <a:r>
              <a:rPr lang="en-US" sz="2000" dirty="0" smtClean="0"/>
              <a:t> </a:t>
            </a:r>
            <a:endParaRPr lang="en-US" sz="2000" dirty="0" smtClean="0">
              <a:latin typeface="+mj-lt"/>
            </a:endParaRPr>
          </a:p>
          <a:p>
            <a:r>
              <a:rPr lang="en-US" sz="2000" dirty="0" smtClean="0">
                <a:latin typeface="+mj-lt"/>
              </a:rPr>
              <a:t>Closing </a:t>
            </a:r>
            <a:r>
              <a:rPr lang="en-US" sz="2000" dirty="0">
                <a:latin typeface="+mj-lt"/>
              </a:rPr>
              <a:t>/ Next Steps</a:t>
            </a:r>
            <a:endParaRPr lang="en-US" altLang="zh-CN" sz="2000" dirty="0" smtClean="0">
              <a:latin typeface="+mj-lt"/>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16</a:t>
            </a:fld>
            <a:endParaRPr lang="en-US" altLang="zh-CN" smtClean="0">
              <a:ea typeface="宋体" pitchFamily="2" charset="-122"/>
            </a:endParaRPr>
          </a:p>
        </p:txBody>
      </p:sp>
    </p:spTree>
    <p:extLst>
      <p:ext uri="{BB962C8B-B14F-4D97-AF65-F5344CB8AC3E}">
        <p14:creationId xmlns:p14="http://schemas.microsoft.com/office/powerpoint/2010/main" val="17607408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RFC3987bis (IRIs)</a:t>
            </a:r>
            <a:endParaRPr lang="en-US" dirty="0"/>
          </a:p>
        </p:txBody>
      </p:sp>
      <p:sp>
        <p:nvSpPr>
          <p:cNvPr id="3" name="Content Placeholder 2"/>
          <p:cNvSpPr>
            <a:spLocks noGrp="1"/>
          </p:cNvSpPr>
          <p:nvPr>
            <p:ph idx="1"/>
          </p:nvPr>
        </p:nvSpPr>
        <p:spPr/>
        <p:txBody>
          <a:bodyPr/>
          <a:lstStyle/>
          <a:p>
            <a:r>
              <a:rPr lang="en-US" dirty="0"/>
              <a:t>Future goals?</a:t>
            </a:r>
          </a:p>
          <a:p>
            <a:r>
              <a:rPr lang="en-US" dirty="0" smtClean="0"/>
              <a:t>Provide normative parsing algorithm with error handling?</a:t>
            </a:r>
          </a:p>
          <a:p>
            <a:pPr lvl="1"/>
            <a:r>
              <a:rPr lang="en-US" dirty="0" smtClean="0"/>
              <a:t>Or reference Barth, </a:t>
            </a:r>
            <a:r>
              <a:rPr lang="en-US" dirty="0" err="1" smtClean="0"/>
              <a:t>Reschke</a:t>
            </a:r>
            <a:r>
              <a:rPr lang="en-US" dirty="0" smtClean="0"/>
              <a:t>, Weber’s draft?</a:t>
            </a:r>
            <a:endParaRPr lang="en-US" dirty="0"/>
          </a:p>
          <a:p>
            <a:pPr lvl="2"/>
            <a:r>
              <a:rPr lang="en-US" dirty="0" smtClean="0"/>
              <a:t>If so, merge these draft efforts and remove redundant bits from 3987bis?</a:t>
            </a:r>
          </a:p>
          <a:p>
            <a:pPr lvl="1"/>
            <a:endParaRPr lang="en-US" dirty="0" smtClean="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17</a:t>
            </a:fld>
            <a:endParaRPr lang="en-US" altLang="zh-CN"/>
          </a:p>
        </p:txBody>
      </p:sp>
    </p:spTree>
    <p:extLst>
      <p:ext uri="{BB962C8B-B14F-4D97-AF65-F5344CB8AC3E}">
        <p14:creationId xmlns:p14="http://schemas.microsoft.com/office/powerpoint/2010/main" val="2965432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RFC3987bis (IRIs)</a:t>
            </a:r>
            <a:endParaRPr lang="en-US" dirty="0"/>
          </a:p>
        </p:txBody>
      </p:sp>
      <p:sp>
        <p:nvSpPr>
          <p:cNvPr id="3" name="Content Placeholder 2"/>
          <p:cNvSpPr>
            <a:spLocks noGrp="1"/>
          </p:cNvSpPr>
          <p:nvPr>
            <p:ph idx="1"/>
          </p:nvPr>
        </p:nvSpPr>
        <p:spPr/>
        <p:txBody>
          <a:bodyPr/>
          <a:lstStyle/>
          <a:p>
            <a:r>
              <a:rPr lang="en-US" dirty="0" smtClean="0"/>
              <a:t>Do we agree on the definition of an IRI?</a:t>
            </a:r>
          </a:p>
          <a:p>
            <a:r>
              <a:rPr lang="en-US" dirty="0" smtClean="0"/>
              <a:t>Do current implementations agree with 3987?</a:t>
            </a:r>
          </a:p>
          <a:p>
            <a:pPr lvl="1"/>
            <a:r>
              <a:rPr lang="en-US" dirty="0" smtClean="0"/>
              <a:t>Do they agree with 3986?</a:t>
            </a:r>
          </a:p>
          <a:p>
            <a:r>
              <a:rPr lang="en-US" dirty="0" smtClean="0"/>
              <a:t>Issue #5: Move BIDI IRIs to separate document?</a:t>
            </a:r>
          </a:p>
          <a:p>
            <a:endParaRPr lang="en-US"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18</a:t>
            </a:fld>
            <a:endParaRPr lang="en-US" altLang="zh-CN"/>
          </a:p>
        </p:txBody>
      </p:sp>
    </p:spTree>
    <p:extLst>
      <p:ext uri="{BB962C8B-B14F-4D97-AF65-F5344CB8AC3E}">
        <p14:creationId xmlns:p14="http://schemas.microsoft.com/office/powerpoint/2010/main" val="20190207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CN" smtClean="0">
                <a:ea typeface="宋体" pitchFamily="2" charset="-122"/>
              </a:rPr>
              <a:t>AGENDA</a:t>
            </a:r>
          </a:p>
        </p:txBody>
      </p:sp>
      <p:sp>
        <p:nvSpPr>
          <p:cNvPr id="5" name="Rounded Rectangle 4"/>
          <p:cNvSpPr/>
          <p:nvPr/>
        </p:nvSpPr>
        <p:spPr>
          <a:xfrm>
            <a:off x="-9896" y="5029200"/>
            <a:ext cx="9144000" cy="762000"/>
          </a:xfrm>
          <a:prstGeom prst="roundRect">
            <a:avLst/>
          </a:prstGeom>
          <a:solidFill>
            <a:srgbClr val="99CCFF">
              <a:alpha val="50196"/>
            </a:srgb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23" name="Rectangle 3"/>
          <p:cNvSpPr>
            <a:spLocks noGrp="1" noChangeArrowheads="1"/>
          </p:cNvSpPr>
          <p:nvPr>
            <p:ph type="body" idx="1"/>
          </p:nvPr>
        </p:nvSpPr>
        <p:spPr>
          <a:xfrm>
            <a:off x="457200" y="1371600"/>
            <a:ext cx="8229600" cy="5715000"/>
          </a:xfrm>
        </p:spPr>
        <p:txBody>
          <a:bodyPr/>
          <a:lstStyle/>
          <a:p>
            <a:r>
              <a:rPr lang="en-US" sz="2000" dirty="0" smtClean="0">
                <a:latin typeface="+mj-lt"/>
              </a:rPr>
              <a:t>Scribe </a:t>
            </a:r>
            <a:r>
              <a:rPr lang="en-US" sz="2000" dirty="0">
                <a:latin typeface="+mj-lt"/>
              </a:rPr>
              <a:t>selection </a:t>
            </a:r>
            <a:r>
              <a:rPr lang="en-US" sz="2000" dirty="0" smtClean="0">
                <a:latin typeface="+mj-lt"/>
              </a:rPr>
              <a:t>and Agenda bashing </a:t>
            </a:r>
          </a:p>
          <a:p>
            <a:r>
              <a:rPr lang="en-US" sz="2000" dirty="0" smtClean="0">
                <a:latin typeface="+mj-lt"/>
              </a:rPr>
              <a:t>WG </a:t>
            </a:r>
            <a:r>
              <a:rPr lang="en-US" sz="2000" dirty="0">
                <a:latin typeface="+mj-lt"/>
              </a:rPr>
              <a:t>Status / Overview </a:t>
            </a:r>
          </a:p>
          <a:p>
            <a:r>
              <a:rPr lang="en-US" sz="2000" dirty="0" smtClean="0">
                <a:latin typeface="+mj-lt"/>
              </a:rPr>
              <a:t>Internationalized </a:t>
            </a:r>
            <a:r>
              <a:rPr lang="en-US" sz="2000" dirty="0">
                <a:latin typeface="+mj-lt"/>
              </a:rPr>
              <a:t>Resource Identifiers (IRIs) </a:t>
            </a:r>
            <a:r>
              <a:rPr lang="en-US" sz="2000" dirty="0" smtClean="0">
                <a:latin typeface="+mj-lt"/>
              </a:rPr>
              <a:t/>
            </a:r>
            <a:br>
              <a:rPr lang="en-US" sz="2000" dirty="0" smtClean="0">
                <a:latin typeface="+mj-lt"/>
              </a:rPr>
            </a:br>
            <a:r>
              <a:rPr lang="en-US" sz="2000" dirty="0" smtClean="0">
                <a:latin typeface="+mj-lt"/>
              </a:rPr>
              <a:t>draft-ietf-iri-3987bis </a:t>
            </a:r>
          </a:p>
          <a:p>
            <a:r>
              <a:rPr lang="en-US" sz="2000" dirty="0" smtClean="0">
                <a:latin typeface="+mj-lt"/>
              </a:rPr>
              <a:t>Guidelines </a:t>
            </a:r>
            <a:r>
              <a:rPr lang="en-US" sz="2000" dirty="0">
                <a:latin typeface="+mj-lt"/>
              </a:rPr>
              <a:t>and Registration Procedures for New URI/IRI </a:t>
            </a:r>
            <a:r>
              <a:rPr lang="en-US" sz="2000" dirty="0" smtClean="0">
                <a:latin typeface="+mj-lt"/>
              </a:rPr>
              <a:t>Schemes</a:t>
            </a:r>
            <a:br>
              <a:rPr lang="en-US" sz="2000" dirty="0" smtClean="0">
                <a:latin typeface="+mj-lt"/>
              </a:rPr>
            </a:br>
            <a:r>
              <a:rPr lang="en-US" sz="2000" dirty="0" smtClean="0">
                <a:latin typeface="+mj-lt"/>
              </a:rPr>
              <a:t>draft-ietf-iri-4395bis-irireg </a:t>
            </a:r>
          </a:p>
          <a:p>
            <a:r>
              <a:rPr lang="en-US" sz="2000" dirty="0" smtClean="0">
                <a:latin typeface="+mj-lt"/>
              </a:rPr>
              <a:t>Processing </a:t>
            </a:r>
            <a:r>
              <a:rPr lang="en-US" sz="2000" dirty="0">
                <a:latin typeface="+mj-lt"/>
              </a:rPr>
              <a:t>potentially invalid URI and IRI References </a:t>
            </a:r>
            <a:r>
              <a:rPr lang="en-US" sz="2000" dirty="0" smtClean="0">
                <a:latin typeface="+mj-lt"/>
              </a:rPr>
              <a:t/>
            </a:r>
            <a:br>
              <a:rPr lang="en-US" sz="2000" dirty="0" smtClean="0">
                <a:latin typeface="+mj-lt"/>
              </a:rPr>
            </a:br>
            <a:r>
              <a:rPr lang="en-US" sz="2000" dirty="0" smtClean="0">
                <a:latin typeface="+mj-lt"/>
              </a:rPr>
              <a:t>draft-reschke-ref-parsing-00 </a:t>
            </a:r>
          </a:p>
          <a:p>
            <a:r>
              <a:rPr lang="en-US" sz="2000" dirty="0" smtClean="0">
                <a:latin typeface="+mj-lt"/>
              </a:rPr>
              <a:t>Guidelines </a:t>
            </a:r>
            <a:r>
              <a:rPr lang="en-US" sz="2000" dirty="0">
                <a:latin typeface="+mj-lt"/>
              </a:rPr>
              <a:t>for Implementers of Internationalized Resource Identifiers </a:t>
            </a:r>
            <a:r>
              <a:rPr lang="en-US" sz="2000" dirty="0" smtClean="0">
                <a:latin typeface="+mj-lt"/>
              </a:rPr>
              <a:t/>
            </a:r>
            <a:br>
              <a:rPr lang="en-US" sz="2000" dirty="0" smtClean="0">
                <a:latin typeface="+mj-lt"/>
              </a:rPr>
            </a:br>
            <a:r>
              <a:rPr lang="en-US" sz="2000" dirty="0" smtClean="0">
                <a:latin typeface="+mj-lt"/>
              </a:rPr>
              <a:t>draft-weber-iri-guidelines-01</a:t>
            </a:r>
          </a:p>
          <a:p>
            <a:r>
              <a:rPr lang="en-US" sz="2000" dirty="0" smtClean="0">
                <a:latin typeface="+mj-lt"/>
              </a:rPr>
              <a:t>Open Floor</a:t>
            </a:r>
            <a:r>
              <a:rPr lang="en-US" sz="2000" dirty="0" smtClean="0"/>
              <a:t> </a:t>
            </a:r>
            <a:endParaRPr lang="en-US" sz="2000" dirty="0" smtClean="0">
              <a:latin typeface="+mj-lt"/>
            </a:endParaRPr>
          </a:p>
          <a:p>
            <a:r>
              <a:rPr lang="en-US" sz="2000" dirty="0" smtClean="0">
                <a:latin typeface="+mj-lt"/>
              </a:rPr>
              <a:t>Closing </a:t>
            </a:r>
            <a:r>
              <a:rPr lang="en-US" sz="2000" dirty="0">
                <a:latin typeface="+mj-lt"/>
              </a:rPr>
              <a:t>/ Next Steps</a:t>
            </a:r>
            <a:endParaRPr lang="en-US" altLang="zh-CN" sz="2000" dirty="0" smtClean="0">
              <a:latin typeface="+mj-lt"/>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19</a:t>
            </a:fld>
            <a:endParaRPr lang="en-US" altLang="zh-CN" smtClean="0">
              <a:ea typeface="宋体" pitchFamily="2" charset="-122"/>
            </a:endParaRPr>
          </a:p>
        </p:txBody>
      </p:sp>
    </p:spTree>
    <p:extLst>
      <p:ext uri="{BB962C8B-B14F-4D97-AF65-F5344CB8AC3E}">
        <p14:creationId xmlns:p14="http://schemas.microsoft.com/office/powerpoint/2010/main" val="20599728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95288" y="257175"/>
            <a:ext cx="7131050" cy="579438"/>
          </a:xfrm>
          <a:prstGeom prst="rect">
            <a:avLst/>
          </a:prstGeom>
          <a:noFill/>
          <a:ln w="9525">
            <a:noFill/>
            <a:miter lim="800000"/>
            <a:headEnd/>
            <a:tailEnd/>
          </a:ln>
        </p:spPr>
        <p:txBody>
          <a:bodyPr>
            <a:spAutoFit/>
          </a:bodyPr>
          <a:lstStyle/>
          <a:p>
            <a:pPr marL="342900" indent="-342900" algn="ctr">
              <a:spcBef>
                <a:spcPct val="20000"/>
              </a:spcBef>
            </a:pPr>
            <a:r>
              <a:rPr lang="en-US" altLang="zh-CN" sz="3200" b="1" dirty="0" smtClean="0">
                <a:ea typeface="宋体" pitchFamily="2" charset="-122"/>
              </a:rPr>
              <a:t>IRI WG</a:t>
            </a:r>
            <a:endParaRPr lang="en-US" altLang="zh-CN" sz="3200" b="1" dirty="0">
              <a:ea typeface="宋体" pitchFamily="2" charset="-122"/>
            </a:endParaRPr>
          </a:p>
        </p:txBody>
      </p:sp>
      <p:sp>
        <p:nvSpPr>
          <p:cNvPr id="4099" name="Text Box 3"/>
          <p:cNvSpPr txBox="1">
            <a:spLocks noChangeArrowheads="1"/>
          </p:cNvSpPr>
          <p:nvPr/>
        </p:nvSpPr>
        <p:spPr bwMode="auto">
          <a:xfrm>
            <a:off x="380999" y="1412875"/>
            <a:ext cx="8534401" cy="4093428"/>
          </a:xfrm>
          <a:prstGeom prst="rect">
            <a:avLst/>
          </a:prstGeom>
          <a:noFill/>
          <a:ln w="9525">
            <a:noFill/>
            <a:miter lim="800000"/>
            <a:headEnd/>
            <a:tailEnd/>
          </a:ln>
        </p:spPr>
        <p:txBody>
          <a:bodyPr wrap="square">
            <a:spAutoFit/>
          </a:bodyPr>
          <a:lstStyle/>
          <a:p>
            <a:pPr marL="342900" indent="-342900"/>
            <a:endParaRPr lang="en-US" altLang="zh-CN" sz="2000" b="1" dirty="0" smtClean="0">
              <a:latin typeface="Courier New" pitchFamily="49" charset="0"/>
              <a:ea typeface="宋体" pitchFamily="2" charset="-122"/>
              <a:cs typeface="Courier New" pitchFamily="49" charset="0"/>
            </a:endParaRPr>
          </a:p>
          <a:p>
            <a:pPr marL="342900" indent="-342900"/>
            <a:r>
              <a:rPr lang="en-US" altLang="zh-CN" sz="2000" b="1" dirty="0" smtClean="0">
                <a:latin typeface="Courier New" pitchFamily="49" charset="0"/>
                <a:ea typeface="宋体" pitchFamily="2" charset="-122"/>
                <a:cs typeface="Courier New" pitchFamily="49" charset="0"/>
              </a:rPr>
              <a:t>Welcome to IRI WG meeting at </a:t>
            </a:r>
            <a:r>
              <a:rPr lang="en-US" altLang="zh-CN" sz="2000" b="1" dirty="0">
                <a:latin typeface="Courier New" pitchFamily="49" charset="0"/>
                <a:ea typeface="宋体" pitchFamily="2" charset="-122"/>
                <a:cs typeface="Courier New" pitchFamily="49" charset="0"/>
              </a:rPr>
              <a:t>IETF </a:t>
            </a:r>
            <a:r>
              <a:rPr lang="en-US" altLang="zh-CN" sz="2000" b="1" dirty="0" smtClean="0">
                <a:latin typeface="Courier New" pitchFamily="49" charset="0"/>
                <a:ea typeface="宋体" pitchFamily="2" charset="-122"/>
                <a:cs typeface="Courier New" pitchFamily="49" charset="0"/>
              </a:rPr>
              <a:t>81 in Quebec</a:t>
            </a:r>
            <a:br>
              <a:rPr lang="en-US" altLang="zh-CN" sz="2000" b="1" dirty="0" smtClean="0">
                <a:latin typeface="Courier New" pitchFamily="49" charset="0"/>
                <a:ea typeface="宋体" pitchFamily="2" charset="-122"/>
                <a:cs typeface="Courier New" pitchFamily="49" charset="0"/>
              </a:rPr>
            </a:br>
            <a:endParaRPr lang="en-US" altLang="zh-CN" sz="2000" b="1" dirty="0" smtClean="0">
              <a:latin typeface="Courier New" pitchFamily="49" charset="0"/>
              <a:ea typeface="宋体" pitchFamily="2" charset="-122"/>
              <a:cs typeface="Courier New" pitchFamily="49" charset="0"/>
            </a:endParaRPr>
          </a:p>
          <a:p>
            <a:pPr marL="342900" indent="-342900"/>
            <a:r>
              <a:rPr lang="en-US" altLang="zh-CN" sz="2000" b="1" dirty="0" smtClean="0">
                <a:latin typeface="Courier New" pitchFamily="49" charset="0"/>
                <a:ea typeface="宋体" pitchFamily="2" charset="-122"/>
                <a:cs typeface="Courier New" pitchFamily="49" charset="0"/>
              </a:rPr>
              <a:t>Web page: charter, current documents</a:t>
            </a:r>
            <a:br>
              <a:rPr lang="en-US" altLang="zh-CN" sz="2000" b="1" dirty="0" smtClean="0">
                <a:latin typeface="Courier New" pitchFamily="49" charset="0"/>
                <a:ea typeface="宋体" pitchFamily="2" charset="-122"/>
                <a:cs typeface="Courier New" pitchFamily="49" charset="0"/>
              </a:rPr>
            </a:br>
            <a:r>
              <a:rPr lang="en-US" altLang="zh-CN" sz="2000" dirty="0" smtClean="0">
                <a:latin typeface="Courier New" pitchFamily="49" charset="0"/>
                <a:ea typeface="宋体" pitchFamily="2" charset="-122"/>
                <a:cs typeface="Courier New" pitchFamily="49" charset="0"/>
                <a:hlinkClick r:id="rId3"/>
              </a:rPr>
              <a:t>http://datatracker.ietf.org/wg/iri/charter/</a:t>
            </a:r>
            <a:r>
              <a:rPr lang="en-US" altLang="zh-CN" sz="2000" dirty="0" smtClean="0">
                <a:latin typeface="Courier New" pitchFamily="49" charset="0"/>
                <a:ea typeface="宋体" pitchFamily="2" charset="-122"/>
                <a:cs typeface="Courier New" pitchFamily="49" charset="0"/>
              </a:rPr>
              <a:t>  </a:t>
            </a:r>
          </a:p>
          <a:p>
            <a:pPr marL="342900" indent="-342900"/>
            <a:r>
              <a:rPr lang="en-US" altLang="zh-CN" sz="2000" b="1" dirty="0" smtClean="0">
                <a:latin typeface="Courier New" pitchFamily="49" charset="0"/>
                <a:ea typeface="宋体" pitchFamily="2" charset="-122"/>
                <a:cs typeface="Courier New" pitchFamily="49" charset="0"/>
              </a:rPr>
              <a:t>Mailing List: </a:t>
            </a:r>
            <a:r>
              <a:rPr lang="en-US" sz="2000" dirty="0" smtClean="0">
                <a:latin typeface="Courier New" pitchFamily="49" charset="0"/>
                <a:cs typeface="Courier New" pitchFamily="49" charset="0"/>
                <a:hlinkClick r:id="rId4"/>
              </a:rPr>
              <a:t>public-iri@w3.org</a:t>
            </a:r>
            <a:endParaRPr lang="en-US" sz="2000" dirty="0" smtClean="0">
              <a:latin typeface="Courier New" pitchFamily="49" charset="0"/>
              <a:cs typeface="Courier New" pitchFamily="49" charset="0"/>
            </a:endParaRPr>
          </a:p>
          <a:p>
            <a:pPr marL="342900" indent="-342900"/>
            <a:r>
              <a:rPr lang="en-US" altLang="zh-CN" sz="2000" b="1" dirty="0" smtClean="0">
                <a:latin typeface="Courier New" pitchFamily="49" charset="0"/>
                <a:ea typeface="宋体" pitchFamily="2" charset="-122"/>
                <a:cs typeface="Courier New" pitchFamily="49" charset="0"/>
              </a:rPr>
              <a:t>To Subscribe: </a:t>
            </a:r>
            <a:r>
              <a:rPr lang="en-US" sz="2000" dirty="0">
                <a:latin typeface="Courier New" pitchFamily="49" charset="0"/>
                <a:cs typeface="Courier New" pitchFamily="49" charset="0"/>
                <a:hlinkClick r:id="rId5"/>
              </a:rPr>
              <a:t>http://lists.w3.org/Archives/Public/public-iri/</a:t>
            </a:r>
            <a:endParaRPr lang="en-US" altLang="zh-CN" sz="2000" b="1" dirty="0" smtClean="0">
              <a:latin typeface="Courier New" pitchFamily="49" charset="0"/>
              <a:ea typeface="宋体" pitchFamily="2" charset="-122"/>
              <a:cs typeface="Courier New" pitchFamily="49" charset="0"/>
            </a:endParaRPr>
          </a:p>
          <a:p>
            <a:pPr marL="342900" indent="-342900"/>
            <a:r>
              <a:rPr lang="en-US" altLang="zh-CN" sz="2000" b="1" dirty="0" smtClean="0">
                <a:latin typeface="Courier New" pitchFamily="49" charset="0"/>
                <a:ea typeface="宋体" pitchFamily="2" charset="-122"/>
                <a:cs typeface="Courier New" pitchFamily="49" charset="0"/>
              </a:rPr>
              <a:t>Jabber: </a:t>
            </a:r>
            <a:r>
              <a:rPr lang="en-US" altLang="zh-CN" sz="2000" dirty="0" smtClean="0">
                <a:latin typeface="Courier New" pitchFamily="49" charset="0"/>
                <a:ea typeface="宋体" pitchFamily="2" charset="-122"/>
                <a:cs typeface="Courier New" pitchFamily="49" charset="0"/>
                <a:hlinkClick r:id="rId6"/>
              </a:rPr>
              <a:t>iri@jabber.ietf.org</a:t>
            </a:r>
            <a:r>
              <a:rPr lang="en-US" altLang="zh-CN" sz="2000" dirty="0" smtClean="0">
                <a:latin typeface="Courier New" pitchFamily="49" charset="0"/>
                <a:ea typeface="宋体" pitchFamily="2" charset="-122"/>
                <a:cs typeface="Courier New" pitchFamily="49" charset="0"/>
              </a:rPr>
              <a:t> </a:t>
            </a:r>
          </a:p>
          <a:p>
            <a:pPr marL="342900" indent="-342900"/>
            <a:r>
              <a:rPr lang="en-US" altLang="zh-CN" sz="2000" b="1" dirty="0" smtClean="0">
                <a:latin typeface="Courier New" pitchFamily="49" charset="0"/>
                <a:ea typeface="宋体" pitchFamily="2" charset="-122"/>
                <a:cs typeface="Courier New" pitchFamily="49" charset="0"/>
              </a:rPr>
              <a:t>Audio:  TBD</a:t>
            </a:r>
          </a:p>
          <a:p>
            <a:pPr marL="342900" indent="-342900"/>
            <a:r>
              <a:rPr lang="en-US" altLang="zh-CN" sz="2000" b="1" dirty="0" smtClean="0">
                <a:latin typeface="Courier New" pitchFamily="49" charset="0"/>
                <a:ea typeface="宋体" pitchFamily="2" charset="-122"/>
                <a:cs typeface="Courier New" pitchFamily="49" charset="0"/>
              </a:rPr>
              <a:t>Chairs: </a:t>
            </a:r>
            <a:r>
              <a:rPr lang="en-US" sz="2000" dirty="0" smtClean="0">
                <a:latin typeface="Courier New" pitchFamily="49" charset="0"/>
                <a:cs typeface="Courier New" pitchFamily="49" charset="0"/>
              </a:rPr>
              <a:t>Marc </a:t>
            </a:r>
            <a:r>
              <a:rPr lang="en-US" sz="2000" dirty="0">
                <a:latin typeface="Courier New" pitchFamily="49" charset="0"/>
                <a:cs typeface="Courier New" pitchFamily="49" charset="0"/>
              </a:rPr>
              <a:t>Blanchet &lt;Marc.Blanchet@viagenie.ca&gt; </a:t>
            </a:r>
          </a:p>
          <a:p>
            <a:pPr marL="342900" indent="-342900"/>
            <a:r>
              <a:rPr lang="en-US" sz="2000" dirty="0" smtClean="0">
                <a:latin typeface="Courier New" pitchFamily="49" charset="0"/>
                <a:cs typeface="Courier New" pitchFamily="49" charset="0"/>
              </a:rPr>
              <a:t>        Chris </a:t>
            </a:r>
            <a:r>
              <a:rPr lang="en-US" sz="2000" dirty="0">
                <a:latin typeface="Courier New" pitchFamily="49" charset="0"/>
                <a:cs typeface="Courier New" pitchFamily="49" charset="0"/>
              </a:rPr>
              <a:t>Weber </a:t>
            </a:r>
            <a:r>
              <a:rPr lang="en-US" sz="2000" dirty="0" smtClean="0">
                <a:latin typeface="Courier New" pitchFamily="49" charset="0"/>
                <a:cs typeface="Courier New" pitchFamily="49" charset="0"/>
              </a:rPr>
              <a:t>&lt;chris@lookout.net&gt;</a:t>
            </a:r>
          </a:p>
          <a:p>
            <a:pPr marL="342900" indent="-342900"/>
            <a:r>
              <a:rPr lang="en-US" altLang="zh-CN" sz="2000" b="1" dirty="0" smtClean="0">
                <a:latin typeface="Courier New" pitchFamily="49" charset="0"/>
                <a:ea typeface="宋体" pitchFamily="2" charset="-122"/>
                <a:cs typeface="Courier New" pitchFamily="49" charset="0"/>
              </a:rPr>
              <a:t>Area Director: </a:t>
            </a:r>
            <a:r>
              <a:rPr lang="en-US" altLang="zh-CN" sz="2000" dirty="0" smtClean="0">
                <a:latin typeface="Courier New" pitchFamily="49" charset="0"/>
                <a:ea typeface="宋体" pitchFamily="2" charset="-122"/>
                <a:cs typeface="Courier New" pitchFamily="49" charset="0"/>
              </a:rPr>
              <a:t>Peter Saint-Andre &lt;stpeter@stpeter.im</a:t>
            </a:r>
            <a:r>
              <a:rPr lang="en-US" altLang="zh-CN" sz="2000" dirty="0">
                <a:latin typeface="Courier New" pitchFamily="49" charset="0"/>
                <a:ea typeface="宋体" pitchFamily="2" charset="-122"/>
                <a:cs typeface="Courier New" pitchFamily="49" charset="0"/>
              </a:rPr>
              <a:t>&gt;</a:t>
            </a:r>
            <a:endParaRPr lang="en-US" altLang="zh-CN" sz="2000" dirty="0" smtClean="0">
              <a:latin typeface="Courier New" pitchFamily="49" charset="0"/>
              <a:ea typeface="宋体" pitchFamily="2" charset="-122"/>
              <a:cs typeface="Courier New" pitchFamily="49" charset="0"/>
            </a:endParaRPr>
          </a:p>
        </p:txBody>
      </p:sp>
      <p:sp>
        <p:nvSpPr>
          <p:cNvPr id="4100" name="Slide Number Placeholder 3"/>
          <p:cNvSpPr>
            <a:spLocks noGrp="1"/>
          </p:cNvSpPr>
          <p:nvPr>
            <p:ph type="sldNum" sz="quarter" idx="12"/>
          </p:nvPr>
        </p:nvSpPr>
        <p:spPr>
          <a:noFill/>
        </p:spPr>
        <p:txBody>
          <a:bodyPr/>
          <a:lstStyle/>
          <a:p>
            <a:fld id="{0400BC2D-0A9E-41F9-8116-C965A05AD4C0}" type="slidenum">
              <a:rPr lang="en-US" altLang="zh-CN" smtClean="0">
                <a:ea typeface="宋体" pitchFamily="2" charset="-122"/>
              </a:rPr>
              <a:pPr/>
              <a:t>2</a:t>
            </a:fld>
            <a:endParaRPr lang="en-US" altLang="zh-CN" smtClean="0">
              <a:ea typeface="宋体" pitchFamily="2" charset="-122"/>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z="4000" dirty="0" smtClean="0">
                <a:ea typeface="宋体" pitchFamily="2" charset="-122"/>
              </a:rPr>
              <a:t>Other topics / open mike</a:t>
            </a:r>
            <a:endParaRPr lang="en-US" dirty="0"/>
          </a:p>
        </p:txBody>
      </p:sp>
      <p:sp>
        <p:nvSpPr>
          <p:cNvPr id="3" name="Content Placeholder 2"/>
          <p:cNvSpPr>
            <a:spLocks noGrp="1"/>
          </p:cNvSpPr>
          <p:nvPr>
            <p:ph idx="1"/>
          </p:nvPr>
        </p:nvSpPr>
        <p:spPr/>
        <p:txBody>
          <a:bodyPr/>
          <a:lstStyle/>
          <a:p>
            <a:pPr lvl="1"/>
            <a:r>
              <a:rPr lang="en-US" dirty="0" smtClean="0"/>
              <a:t>Discuss, Comments, Questions, …</a:t>
            </a:r>
            <a:endParaRPr lang="en-US"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20</a:t>
            </a:fld>
            <a:endParaRPr lang="en-US" altLang="zh-CN"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114675" y="2487613"/>
            <a:ext cx="2971800" cy="1524000"/>
          </a:xfrm>
          <a:prstGeom prst="rect">
            <a:avLst/>
          </a:prstGeom>
          <a:noFill/>
          <a:ln w="9525">
            <a:noFill/>
            <a:miter lim="800000"/>
            <a:headEnd/>
            <a:tailEnd/>
          </a:ln>
        </p:spPr>
        <p:txBody>
          <a:bodyPr wrap="none" lIns="91425" tIns="45712" rIns="91425" bIns="45712">
            <a:spAutoFit/>
          </a:bodyPr>
          <a:lstStyle/>
          <a:p>
            <a:pPr eaLnBrk="0" hangingPunct="0"/>
            <a:r>
              <a:rPr lang="en-US" altLang="zh-CN" sz="4700">
                <a:latin typeface="FrutigerNext LT Medium" pitchFamily="34" charset="0"/>
              </a:rPr>
              <a:t>Thank you</a:t>
            </a:r>
          </a:p>
          <a:p>
            <a:pPr eaLnBrk="0" hangingPunct="0"/>
            <a:endParaRPr lang="en-US" altLang="zh-CN" sz="4700">
              <a:latin typeface="FrutigerNext LT Medium" pitchFamily="34" charset="0"/>
            </a:endParaRPr>
          </a:p>
        </p:txBody>
      </p:sp>
      <p:sp>
        <p:nvSpPr>
          <p:cNvPr id="7171" name="Slide Number Placeholder 2"/>
          <p:cNvSpPr>
            <a:spLocks noGrp="1"/>
          </p:cNvSpPr>
          <p:nvPr>
            <p:ph type="sldNum" sz="quarter" idx="12"/>
          </p:nvPr>
        </p:nvSpPr>
        <p:spPr>
          <a:noFill/>
        </p:spPr>
        <p:txBody>
          <a:bodyPr/>
          <a:lstStyle/>
          <a:p>
            <a:fld id="{2C9F0B75-BF0F-4B1D-A47A-ACF242BAB975}" type="slidenum">
              <a:rPr lang="en-US" altLang="zh-CN" smtClean="0">
                <a:ea typeface="宋体" pitchFamily="2" charset="-122"/>
              </a:rPr>
              <a:pPr/>
              <a:t>21</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22238"/>
            <a:ext cx="6858000" cy="944562"/>
          </a:xfrm>
        </p:spPr>
        <p:txBody>
          <a:bodyPr/>
          <a:lstStyle/>
          <a:p>
            <a:pPr algn="ctr"/>
            <a:r>
              <a:rPr lang="en-US" altLang="zh-CN" smtClean="0">
                <a:ea typeface="宋体" pitchFamily="2" charset="-122"/>
              </a:rPr>
              <a:t>Note Well</a:t>
            </a:r>
          </a:p>
        </p:txBody>
      </p:sp>
      <p:sp>
        <p:nvSpPr>
          <p:cNvPr id="6147" name="Rectangle 5"/>
          <p:cNvSpPr>
            <a:spLocks noChangeArrowheads="1"/>
          </p:cNvSpPr>
          <p:nvPr/>
        </p:nvSpPr>
        <p:spPr bwMode="auto">
          <a:xfrm>
            <a:off x="304800" y="1066800"/>
            <a:ext cx="8839200" cy="5638800"/>
          </a:xfrm>
          <a:prstGeom prst="rect">
            <a:avLst/>
          </a:prstGeom>
          <a:noFill/>
          <a:ln w="12700">
            <a:noFill/>
            <a:miter lim="800000"/>
            <a:headEnd/>
            <a:tailEnd/>
          </a:ln>
        </p:spPr>
        <p:txBody>
          <a:bodyPr lIns="90488" tIns="44450" rIns="90488" bIns="44450"/>
          <a:lstStyle/>
          <a:p>
            <a:pPr eaLnBrk="0" hangingPunct="0">
              <a:lnSpc>
                <a:spcPct val="85000"/>
              </a:lnSpc>
              <a:spcBef>
                <a:spcPct val="5000"/>
              </a:spcBef>
              <a:spcAft>
                <a:spcPct val="5000"/>
              </a:spcAft>
              <a:buClr>
                <a:schemeClr val="tx2"/>
              </a:buClr>
              <a:buSzPct val="70000"/>
              <a:buFont typeface="Wingdings" pitchFamily="2" charset="2"/>
              <a:buNone/>
            </a:pPr>
            <a:r>
              <a:rPr lang="en-US" altLang="zh-CN" sz="1400" dirty="0">
                <a:ea typeface="宋体" pitchFamily="2" charset="-122"/>
              </a:rPr>
              <a:t>Any submission to the IETF intended by the Contributor for publication as all or</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dirty="0">
                <a:ea typeface="宋体" pitchFamily="2" charset="-122"/>
              </a:rPr>
              <a:t>part of an IETF Internet-Draft or RFC and any statement made within the context</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dirty="0">
                <a:ea typeface="宋体" pitchFamily="2" charset="-122"/>
              </a:rPr>
              <a:t>of an IETF activity is considered an "IETF Contribution". Such statements include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dirty="0">
                <a:ea typeface="宋体" pitchFamily="2" charset="-122"/>
              </a:rPr>
              <a:t>oral statements in IETF sessions, as well as written and electronic communications</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dirty="0">
                <a:ea typeface="宋体" pitchFamily="2" charset="-122"/>
              </a:rPr>
              <a:t>made at any time or place, which are addressed to: </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dirty="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dirty="0">
                <a:solidFill>
                  <a:srgbClr val="000000"/>
                </a:solidFill>
                <a:ea typeface="宋体" pitchFamily="2" charset="-122"/>
                <a:cs typeface="Times New Roman" pitchFamily="18" charset="0"/>
              </a:rPr>
              <a:t>the IETF plenary session,</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dirty="0">
                <a:solidFill>
                  <a:srgbClr val="000000"/>
                </a:solidFill>
                <a:ea typeface="宋体" pitchFamily="2" charset="-122"/>
                <a:cs typeface="Times New Roman" pitchFamily="18" charset="0"/>
              </a:rPr>
              <a:t>any IETF working group or portion thereof,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dirty="0">
                <a:solidFill>
                  <a:srgbClr val="000000"/>
                </a:solidFill>
                <a:ea typeface="宋体" pitchFamily="2" charset="-122"/>
                <a:cs typeface="Times New Roman" pitchFamily="18" charset="0"/>
              </a:rPr>
              <a:t>the IESG or any member thereof on behalf of the IESG,</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dirty="0">
                <a:solidFill>
                  <a:srgbClr val="000000"/>
                </a:solidFill>
                <a:ea typeface="宋体" pitchFamily="2" charset="-122"/>
                <a:cs typeface="Times New Roman" pitchFamily="18" charset="0"/>
              </a:rPr>
              <a:t>the IAB or any member thereof on behalf of the IAB,</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dirty="0">
                <a:solidFill>
                  <a:srgbClr val="000000"/>
                </a:solidFill>
                <a:ea typeface="宋体" pitchFamily="2" charset="-122"/>
                <a:cs typeface="Times New Roman" pitchFamily="18" charset="0"/>
              </a:rPr>
              <a:t>any IETF mailing list, including the IETF list itself,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dirty="0">
                <a:solidFill>
                  <a:srgbClr val="000000"/>
                </a:solidFill>
                <a:ea typeface="宋体" pitchFamily="2" charset="-122"/>
                <a:cs typeface="Times New Roman" pitchFamily="18" charset="0"/>
              </a:rPr>
              <a:t>any working group or design team list, or any other list</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dirty="0">
                <a:solidFill>
                  <a:srgbClr val="000000"/>
                </a:solidFill>
                <a:ea typeface="宋体" pitchFamily="2" charset="-122"/>
                <a:cs typeface="Times New Roman" pitchFamily="18" charset="0"/>
              </a:rPr>
              <a:t>functioning under IETF auspices,</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dirty="0">
                <a:solidFill>
                  <a:srgbClr val="000000"/>
                </a:solidFill>
                <a:ea typeface="宋体" pitchFamily="2" charset="-122"/>
                <a:cs typeface="Times New Roman" pitchFamily="18" charset="0"/>
              </a:rPr>
              <a:t>the RFC Editor or the Internet-Drafts function</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dirty="0">
                <a:solidFill>
                  <a:srgbClr val="000000"/>
                </a:solidFill>
                <a:ea typeface="宋体" pitchFamily="2" charset="-122"/>
                <a:cs typeface="Times New Roman" pitchFamily="18" charset="0"/>
              </a:rPr>
              <a:t/>
            </a:r>
            <a:br>
              <a:rPr lang="en-US" altLang="zh-CN" sz="1400" dirty="0">
                <a:solidFill>
                  <a:srgbClr val="000000"/>
                </a:solidFill>
                <a:ea typeface="宋体" pitchFamily="2" charset="-122"/>
                <a:cs typeface="Times New Roman" pitchFamily="18" charset="0"/>
              </a:rPr>
            </a:br>
            <a:r>
              <a:rPr lang="en-US" altLang="zh-CN" sz="1400" dirty="0">
                <a:ea typeface="宋体" pitchFamily="2" charset="-122"/>
              </a:rPr>
              <a:t>All IETF Contributions are subject to the rules of RFC 3978 (updated by RFC 4748) and RFC 3979 (updated by RFC 4879).</a:t>
            </a:r>
          </a:p>
          <a:p>
            <a:pPr eaLnBrk="0" hangingPunct="0">
              <a:lnSpc>
                <a:spcPct val="85000"/>
              </a:lnSpc>
              <a:spcBef>
                <a:spcPct val="5000"/>
              </a:spcBef>
              <a:spcAft>
                <a:spcPct val="5000"/>
              </a:spcAft>
              <a:buClr>
                <a:schemeClr val="tx2"/>
              </a:buClr>
              <a:buSzPct val="70000"/>
              <a:buFont typeface="Wingdings" pitchFamily="2" charset="2"/>
              <a:buNone/>
            </a:pPr>
            <a:endParaRPr lang="en-US" altLang="zh-CN" sz="1400" dirty="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dirty="0">
                <a:ea typeface="宋体" pitchFamily="2" charset="-122"/>
              </a:rPr>
              <a:t>Statements made outside of an IETF session, mailing list or other function, that are clearly not intended to be input to an IETF activity, group or function, are not IETF Contributions in the context of this notice.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dirty="0">
                <a:ea typeface="宋体" pitchFamily="2" charset="-122"/>
              </a:rPr>
              <a:t>Please consult RFC 3978 (and RFC 4748) for details.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dirty="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dirty="0">
                <a:ea typeface="宋体" pitchFamily="2" charset="-122"/>
              </a:rPr>
              <a:t>A participant in any IETF activity is deemed to accept all IETF rules of process, as documented in Best Current Practices RFCs and IESG Statements.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dirty="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dirty="0">
                <a:ea typeface="宋体" pitchFamily="2" charset="-122"/>
              </a:rPr>
              <a:t>A participant in any IETF activity acknowledges that written, audio and video records of meetings may be made and may be available to the public.</a:t>
            </a:r>
          </a:p>
        </p:txBody>
      </p:sp>
      <p:sp>
        <p:nvSpPr>
          <p:cNvPr id="6148" name="Slide Number Placeholder 3"/>
          <p:cNvSpPr>
            <a:spLocks noGrp="1"/>
          </p:cNvSpPr>
          <p:nvPr>
            <p:ph type="sldNum" sz="quarter" idx="12"/>
          </p:nvPr>
        </p:nvSpPr>
        <p:spPr>
          <a:noFill/>
        </p:spPr>
        <p:txBody>
          <a:bodyPr/>
          <a:lstStyle/>
          <a:p>
            <a:fld id="{BA59A9EB-E103-410D-BEC8-75A4A24C045D}" type="slidenum">
              <a:rPr lang="en-US" altLang="zh-CN" smtClean="0">
                <a:ea typeface="宋体" pitchFamily="2" charset="-122"/>
              </a:rPr>
              <a:pPr/>
              <a:t>3</a:t>
            </a:fld>
            <a:endParaRPr lang="en-US" altLang="zh-CN" smtClean="0">
              <a:ea typeface="宋体"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CN" smtClean="0">
                <a:ea typeface="宋体" pitchFamily="2" charset="-122"/>
              </a:rPr>
              <a:t>AGENDA</a:t>
            </a:r>
          </a:p>
        </p:txBody>
      </p:sp>
      <p:sp>
        <p:nvSpPr>
          <p:cNvPr id="5" name="Rounded Rectangle 4"/>
          <p:cNvSpPr/>
          <p:nvPr/>
        </p:nvSpPr>
        <p:spPr>
          <a:xfrm>
            <a:off x="12865" y="1370610"/>
            <a:ext cx="9144000" cy="762000"/>
          </a:xfrm>
          <a:prstGeom prst="roundRect">
            <a:avLst/>
          </a:prstGeom>
          <a:solidFill>
            <a:srgbClr val="99CCFF">
              <a:alpha val="50196"/>
            </a:srgb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23" name="Rectangle 3"/>
          <p:cNvSpPr>
            <a:spLocks noGrp="1" noChangeArrowheads="1"/>
          </p:cNvSpPr>
          <p:nvPr>
            <p:ph type="body" idx="1"/>
          </p:nvPr>
        </p:nvSpPr>
        <p:spPr>
          <a:xfrm>
            <a:off x="457200" y="1371600"/>
            <a:ext cx="8229600" cy="5715000"/>
          </a:xfrm>
        </p:spPr>
        <p:txBody>
          <a:bodyPr/>
          <a:lstStyle/>
          <a:p>
            <a:r>
              <a:rPr lang="en-US" sz="2000" dirty="0" smtClean="0">
                <a:latin typeface="+mj-lt"/>
              </a:rPr>
              <a:t>Scribe </a:t>
            </a:r>
            <a:r>
              <a:rPr lang="en-US" sz="2000" dirty="0">
                <a:latin typeface="+mj-lt"/>
              </a:rPr>
              <a:t>selection </a:t>
            </a:r>
            <a:r>
              <a:rPr lang="en-US" sz="2000" dirty="0" smtClean="0">
                <a:latin typeface="+mj-lt"/>
              </a:rPr>
              <a:t>and Agenda bashing </a:t>
            </a:r>
          </a:p>
          <a:p>
            <a:r>
              <a:rPr lang="en-US" sz="2000" dirty="0" smtClean="0">
                <a:latin typeface="+mj-lt"/>
              </a:rPr>
              <a:t>WG </a:t>
            </a:r>
            <a:r>
              <a:rPr lang="en-US" sz="2000" dirty="0">
                <a:latin typeface="+mj-lt"/>
              </a:rPr>
              <a:t>Status / Overview </a:t>
            </a:r>
          </a:p>
          <a:p>
            <a:r>
              <a:rPr lang="en-US" sz="2000" dirty="0" smtClean="0">
                <a:latin typeface="+mj-lt"/>
              </a:rPr>
              <a:t>Guidelines </a:t>
            </a:r>
            <a:r>
              <a:rPr lang="en-US" sz="2000" dirty="0">
                <a:latin typeface="+mj-lt"/>
              </a:rPr>
              <a:t>and Registration Procedures for New URI/IRI </a:t>
            </a:r>
            <a:r>
              <a:rPr lang="en-US" sz="2000" dirty="0" smtClean="0">
                <a:latin typeface="+mj-lt"/>
              </a:rPr>
              <a:t>Schemes</a:t>
            </a:r>
            <a:br>
              <a:rPr lang="en-US" sz="2000" dirty="0" smtClean="0">
                <a:latin typeface="+mj-lt"/>
              </a:rPr>
            </a:br>
            <a:r>
              <a:rPr lang="en-US" sz="2000" dirty="0" smtClean="0">
                <a:latin typeface="+mj-lt"/>
              </a:rPr>
              <a:t>draft-ietf-iri-4395bis-irireg </a:t>
            </a:r>
          </a:p>
          <a:p>
            <a:r>
              <a:rPr lang="en-US" sz="2000" dirty="0" smtClean="0">
                <a:latin typeface="+mj-lt"/>
              </a:rPr>
              <a:t>Processing </a:t>
            </a:r>
            <a:r>
              <a:rPr lang="en-US" sz="2000" dirty="0">
                <a:latin typeface="+mj-lt"/>
              </a:rPr>
              <a:t>potentially invalid URI and IRI References </a:t>
            </a:r>
            <a:r>
              <a:rPr lang="en-US" sz="2000" dirty="0" smtClean="0">
                <a:latin typeface="+mj-lt"/>
              </a:rPr>
              <a:t/>
            </a:r>
            <a:br>
              <a:rPr lang="en-US" sz="2000" dirty="0" smtClean="0">
                <a:latin typeface="+mj-lt"/>
              </a:rPr>
            </a:br>
            <a:r>
              <a:rPr lang="en-US" sz="2000" dirty="0" smtClean="0">
                <a:latin typeface="+mj-lt"/>
              </a:rPr>
              <a:t>draft-reschke-ref-parsing-00 </a:t>
            </a:r>
          </a:p>
          <a:p>
            <a:r>
              <a:rPr lang="en-US" sz="2000" dirty="0" smtClean="0">
                <a:latin typeface="+mj-lt"/>
              </a:rPr>
              <a:t>Guidelines for Implementers of Internationalized Resource Identifiers </a:t>
            </a:r>
            <a:br>
              <a:rPr lang="en-US" sz="2000" dirty="0" smtClean="0">
                <a:latin typeface="+mj-lt"/>
              </a:rPr>
            </a:br>
            <a:r>
              <a:rPr lang="en-US" sz="2000" dirty="0" smtClean="0">
                <a:latin typeface="+mj-lt"/>
              </a:rPr>
              <a:t>draft-weber-iri-guidelines-01</a:t>
            </a:r>
          </a:p>
          <a:p>
            <a:r>
              <a:rPr lang="en-US" sz="2000" dirty="0"/>
              <a:t>Internationalized Resource Identifiers (IRIs) </a:t>
            </a:r>
            <a:br>
              <a:rPr lang="en-US" sz="2000" dirty="0"/>
            </a:br>
            <a:r>
              <a:rPr lang="en-US" sz="2000" dirty="0"/>
              <a:t>draft-ietf-iri-3987bis </a:t>
            </a:r>
          </a:p>
          <a:p>
            <a:r>
              <a:rPr lang="en-US" sz="2000" dirty="0" smtClean="0">
                <a:latin typeface="+mj-lt"/>
              </a:rPr>
              <a:t>Open Floor</a:t>
            </a:r>
            <a:r>
              <a:rPr lang="en-US" sz="2000" dirty="0" smtClean="0"/>
              <a:t> </a:t>
            </a:r>
            <a:endParaRPr lang="en-US" sz="2000" dirty="0" smtClean="0">
              <a:latin typeface="+mj-lt"/>
            </a:endParaRPr>
          </a:p>
          <a:p>
            <a:r>
              <a:rPr lang="en-US" sz="2000" dirty="0" smtClean="0">
                <a:latin typeface="+mj-lt"/>
              </a:rPr>
              <a:t>Closing </a:t>
            </a:r>
            <a:r>
              <a:rPr lang="en-US" sz="2000" dirty="0">
                <a:latin typeface="+mj-lt"/>
              </a:rPr>
              <a:t>/ Next Steps</a:t>
            </a:r>
            <a:endParaRPr lang="en-US" altLang="zh-CN" sz="2000" dirty="0" smtClean="0">
              <a:latin typeface="+mj-lt"/>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4</a:t>
            </a:fld>
            <a:endParaRPr lang="en-US" altLang="zh-CN" smtClean="0">
              <a:ea typeface="宋体" pitchFamily="2" charset="-122"/>
            </a:endParaRPr>
          </a:p>
        </p:txBody>
      </p:sp>
    </p:spTree>
    <p:extLst>
      <p:ext uri="{BB962C8B-B14F-4D97-AF65-F5344CB8AC3E}">
        <p14:creationId xmlns:p14="http://schemas.microsoft.com/office/powerpoint/2010/main" val="31258581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WG Status - Drafts</a:t>
            </a:r>
            <a:endParaRPr lang="en-US" dirty="0"/>
          </a:p>
        </p:txBody>
      </p:sp>
      <p:sp>
        <p:nvSpPr>
          <p:cNvPr id="3" name="Content Placeholder 2"/>
          <p:cNvSpPr>
            <a:spLocks noGrp="1"/>
          </p:cNvSpPr>
          <p:nvPr>
            <p:ph idx="1"/>
          </p:nvPr>
        </p:nvSpPr>
        <p:spPr>
          <a:xfrm>
            <a:off x="457200" y="1524000"/>
            <a:ext cx="8229600" cy="5138737"/>
          </a:xfrm>
        </p:spPr>
        <p:txBody>
          <a:bodyPr/>
          <a:lstStyle/>
          <a:p>
            <a:r>
              <a:rPr lang="en-US" sz="2800" dirty="0"/>
              <a:t>IRIs: draft-ietf-iri-3987bis-05</a:t>
            </a:r>
          </a:p>
          <a:p>
            <a:pPr lvl="1"/>
            <a:r>
              <a:rPr lang="de-DE" sz="2400" dirty="0" smtClean="0"/>
              <a:t>Reviewing test results and IRI display in </a:t>
            </a:r>
            <a:r>
              <a:rPr lang="de-DE" sz="2400" dirty="0"/>
              <a:t>past weeks</a:t>
            </a:r>
          </a:p>
          <a:p>
            <a:pPr lvl="1"/>
            <a:r>
              <a:rPr lang="de-DE" sz="2400" dirty="0" smtClean="0"/>
              <a:t>Individuals say  </a:t>
            </a:r>
            <a:r>
              <a:rPr lang="de-DE" sz="2400" dirty="0"/>
              <a:t>‘not normative enough</a:t>
            </a:r>
            <a:r>
              <a:rPr lang="de-DE" sz="2400" dirty="0" smtClean="0"/>
              <a:t>‘ for HTML5</a:t>
            </a:r>
          </a:p>
          <a:p>
            <a:pPr lvl="2"/>
            <a:r>
              <a:rPr lang="de-DE" sz="2100" dirty="0" smtClean="0"/>
              <a:t>Which bits exactly?</a:t>
            </a:r>
            <a:endParaRPr lang="de-DE" sz="2100" dirty="0"/>
          </a:p>
          <a:p>
            <a:pPr lvl="1"/>
            <a:r>
              <a:rPr lang="de-DE" sz="2400" dirty="0"/>
              <a:t>Future direction</a:t>
            </a:r>
            <a:r>
              <a:rPr lang="de-DE" sz="2400" dirty="0" smtClean="0"/>
              <a:t>?</a:t>
            </a:r>
          </a:p>
          <a:p>
            <a:r>
              <a:rPr lang="en-US" sz="2800" dirty="0" smtClean="0"/>
              <a:t>New Schemes: draft-ietf-iri-4395bis-irireg-02</a:t>
            </a:r>
            <a:endParaRPr lang="de-DE" sz="2800" dirty="0" smtClean="0"/>
          </a:p>
          <a:p>
            <a:pPr lvl="1"/>
            <a:r>
              <a:rPr lang="de-DE" sz="2400" dirty="0" smtClean="0"/>
              <a:t>Not much review in the past weeks</a:t>
            </a:r>
          </a:p>
          <a:p>
            <a:pPr lvl="1"/>
            <a:r>
              <a:rPr lang="de-DE" sz="2400" dirty="0" smtClean="0"/>
              <a:t>Open issues closed this week</a:t>
            </a:r>
          </a:p>
          <a:p>
            <a:pPr lvl="1"/>
            <a:r>
              <a:rPr lang="de-DE" sz="2400" dirty="0" smtClean="0"/>
              <a:t>New draft published this week</a:t>
            </a:r>
          </a:p>
          <a:p>
            <a:pPr lvl="1"/>
            <a:r>
              <a:rPr lang="de-DE" sz="2400" dirty="0" smtClean="0"/>
              <a:t>Ready </a:t>
            </a:r>
            <a:r>
              <a:rPr lang="de-DE" sz="2400" dirty="0" smtClean="0"/>
              <a:t>for Last Call?</a:t>
            </a:r>
            <a:endParaRPr lang="en-US" sz="2400" dirty="0"/>
          </a:p>
          <a:p>
            <a:endParaRPr lang="en-US" dirty="0" smtClean="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5</a:t>
            </a:fld>
            <a:endParaRPr lang="en-US" altLang="zh-C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WG Status - Drafts</a:t>
            </a:r>
            <a:endParaRPr lang="en-US" dirty="0"/>
          </a:p>
        </p:txBody>
      </p:sp>
      <p:sp>
        <p:nvSpPr>
          <p:cNvPr id="3" name="Content Placeholder 2"/>
          <p:cNvSpPr>
            <a:spLocks noGrp="1"/>
          </p:cNvSpPr>
          <p:nvPr>
            <p:ph idx="1"/>
          </p:nvPr>
        </p:nvSpPr>
        <p:spPr>
          <a:xfrm>
            <a:off x="457200" y="1524000"/>
            <a:ext cx="8229600" cy="5138737"/>
          </a:xfrm>
        </p:spPr>
        <p:txBody>
          <a:bodyPr/>
          <a:lstStyle/>
          <a:p>
            <a:r>
              <a:rPr lang="en-US" dirty="0" smtClean="0"/>
              <a:t>Parsing Invalid: </a:t>
            </a:r>
            <a:r>
              <a:rPr lang="en-US" sz="3200" dirty="0" smtClean="0"/>
              <a:t>raft-reschke-ref-parsing-00</a:t>
            </a:r>
          </a:p>
          <a:p>
            <a:pPr lvl="1"/>
            <a:r>
              <a:rPr lang="en-US" dirty="0" smtClean="0"/>
              <a:t>Using RFC3986 </a:t>
            </a:r>
            <a:r>
              <a:rPr lang="en-US" dirty="0" err="1" smtClean="0"/>
              <a:t>regexp</a:t>
            </a:r>
            <a:r>
              <a:rPr lang="en-US" dirty="0" smtClean="0"/>
              <a:t> for parsing invalid URIs</a:t>
            </a:r>
          </a:p>
          <a:p>
            <a:pPr lvl="1"/>
            <a:r>
              <a:rPr lang="en-US" dirty="0" smtClean="0"/>
              <a:t>Define parsing of any reference</a:t>
            </a:r>
          </a:p>
          <a:p>
            <a:pPr lvl="1"/>
            <a:r>
              <a:rPr lang="en-US" dirty="0" smtClean="0"/>
              <a:t>Define resolution against any base reference</a:t>
            </a:r>
          </a:p>
          <a:p>
            <a:r>
              <a:rPr lang="en-US" dirty="0" smtClean="0"/>
              <a:t>IRI Guidelines: </a:t>
            </a:r>
            <a:r>
              <a:rPr lang="en-US" sz="3200" dirty="0" smtClean="0"/>
              <a:t>draft-weber-iri-guidelines-01</a:t>
            </a:r>
          </a:p>
          <a:p>
            <a:pPr lvl="1"/>
            <a:r>
              <a:rPr lang="en-US" dirty="0" smtClean="0"/>
              <a:t>Pre-processing strings for IRI parsing</a:t>
            </a:r>
          </a:p>
          <a:p>
            <a:pPr lvl="1"/>
            <a:r>
              <a:rPr lang="en-US" dirty="0" smtClean="0"/>
              <a:t>Define parsing strings into IRI components</a:t>
            </a:r>
          </a:p>
          <a:p>
            <a:pPr lvl="1"/>
            <a:r>
              <a:rPr lang="en-US" dirty="0" smtClean="0"/>
              <a:t>Define limited scheme-specific post-processing</a:t>
            </a:r>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6</a:t>
            </a:fld>
            <a:endParaRPr lang="en-US" altLang="zh-CN" dirty="0"/>
          </a:p>
        </p:txBody>
      </p:sp>
    </p:spTree>
    <p:extLst>
      <p:ext uri="{BB962C8B-B14F-4D97-AF65-F5344CB8AC3E}">
        <p14:creationId xmlns:p14="http://schemas.microsoft.com/office/powerpoint/2010/main" val="4219312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WG Status - Drafts</a:t>
            </a:r>
            <a:endParaRPr lang="en-US" dirty="0"/>
          </a:p>
        </p:txBody>
      </p:sp>
      <p:sp>
        <p:nvSpPr>
          <p:cNvPr id="3" name="Content Placeholder 2"/>
          <p:cNvSpPr>
            <a:spLocks noGrp="1"/>
          </p:cNvSpPr>
          <p:nvPr>
            <p:ph idx="1"/>
          </p:nvPr>
        </p:nvSpPr>
        <p:spPr>
          <a:xfrm>
            <a:off x="457200" y="1524000"/>
            <a:ext cx="8229600" cy="5138737"/>
          </a:xfrm>
        </p:spPr>
        <p:txBody>
          <a:bodyPr/>
          <a:lstStyle/>
          <a:p>
            <a:r>
              <a:rPr lang="en-US" dirty="0" smtClean="0"/>
              <a:t>Parsing URLs: draft-abarth-url-01</a:t>
            </a:r>
            <a:endParaRPr lang="en-US" dirty="0"/>
          </a:p>
          <a:p>
            <a:pPr lvl="1"/>
            <a:r>
              <a:rPr lang="en-US" dirty="0" smtClean="0"/>
              <a:t>Define observed parsing behavior across browsers</a:t>
            </a:r>
            <a:endParaRPr lang="en-US"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7</a:t>
            </a:fld>
            <a:endParaRPr lang="en-US" altLang="zh-CN" dirty="0"/>
          </a:p>
        </p:txBody>
      </p:sp>
    </p:spTree>
    <p:extLst>
      <p:ext uri="{BB962C8B-B14F-4D97-AF65-F5344CB8AC3E}">
        <p14:creationId xmlns:p14="http://schemas.microsoft.com/office/powerpoint/2010/main" val="69088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WG Status – Next Milestones</a:t>
            </a:r>
            <a:endParaRPr lang="en-US" sz="3600" dirty="0"/>
          </a:p>
        </p:txBody>
      </p:sp>
      <p:sp>
        <p:nvSpPr>
          <p:cNvPr id="3" name="Content Placeholder 2"/>
          <p:cNvSpPr>
            <a:spLocks noGrp="1"/>
          </p:cNvSpPr>
          <p:nvPr>
            <p:ph idx="1"/>
          </p:nvPr>
        </p:nvSpPr>
        <p:spPr>
          <a:xfrm>
            <a:off x="457200" y="1719262"/>
            <a:ext cx="8229600" cy="5138737"/>
          </a:xfrm>
        </p:spPr>
        <p:txBody>
          <a:bodyPr/>
          <a:lstStyle/>
          <a:p>
            <a:pPr marL="452437" indent="-457200">
              <a:buFont typeface="+mj-lt"/>
              <a:buAutoNum type="arabicPeriod"/>
            </a:pPr>
            <a:r>
              <a:rPr lang="en-US" sz="2400" dirty="0" smtClean="0">
                <a:ea typeface="宋体" pitchFamily="2" charset="-122"/>
              </a:rPr>
              <a:t>Provide a reference suitable for HTML5 by adopting or merging new drafts (Barth, </a:t>
            </a:r>
            <a:r>
              <a:rPr lang="en-US" sz="2400" dirty="0" err="1" smtClean="0"/>
              <a:t>Reschke</a:t>
            </a:r>
            <a:r>
              <a:rPr lang="en-US" sz="2400" dirty="0" smtClean="0"/>
              <a:t>, Weber)</a:t>
            </a:r>
            <a:r>
              <a:rPr lang="en-US" sz="2400" dirty="0" smtClean="0">
                <a:ea typeface="宋体" pitchFamily="2" charset="-122"/>
              </a:rPr>
              <a:t>?</a:t>
            </a:r>
            <a:r>
              <a:rPr lang="en-US" sz="2400" dirty="0" smtClean="0"/>
              <a:t> </a:t>
            </a:r>
          </a:p>
          <a:p>
            <a:pPr marL="452437" indent="-457200">
              <a:buFont typeface="+mj-lt"/>
              <a:buAutoNum type="arabicPeriod"/>
            </a:pPr>
            <a:r>
              <a:rPr lang="en-GB" sz="2400" dirty="0" smtClean="0"/>
              <a:t>3987 IRIs – </a:t>
            </a:r>
            <a:r>
              <a:rPr lang="en-GB" sz="2400" dirty="0" smtClean="0"/>
              <a:t>re-charter based on new drafts, </a:t>
            </a:r>
            <a:r>
              <a:rPr lang="en-GB" sz="2400" dirty="0" smtClean="0"/>
              <a:t>LC when?</a:t>
            </a:r>
            <a:endParaRPr lang="en-GB" sz="2400" dirty="0"/>
          </a:p>
          <a:p>
            <a:pPr marL="452437" indent="-457200">
              <a:buFont typeface="+mj-lt"/>
              <a:buAutoNum type="arabicPeriod"/>
            </a:pPr>
            <a:r>
              <a:rPr lang="en-GB" sz="2400" dirty="0"/>
              <a:t>4395 Scheme registration - LC when? </a:t>
            </a:r>
          </a:p>
          <a:p>
            <a:pPr lvl="1"/>
            <a:endParaRPr lang="en-GB" sz="2000"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8</a:t>
            </a:fld>
            <a:endParaRPr lang="en-US" altLang="zh-CN" dirty="0"/>
          </a:p>
        </p:txBody>
      </p:sp>
    </p:spTree>
    <p:extLst>
      <p:ext uri="{BB962C8B-B14F-4D97-AF65-F5344CB8AC3E}">
        <p14:creationId xmlns:p14="http://schemas.microsoft.com/office/powerpoint/2010/main" val="4024349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CN" smtClean="0">
                <a:ea typeface="宋体" pitchFamily="2" charset="-122"/>
              </a:rPr>
              <a:t>AGENDA</a:t>
            </a:r>
          </a:p>
        </p:txBody>
      </p:sp>
      <p:sp>
        <p:nvSpPr>
          <p:cNvPr id="5" name="Rounded Rectangle 4"/>
          <p:cNvSpPr/>
          <p:nvPr/>
        </p:nvSpPr>
        <p:spPr>
          <a:xfrm>
            <a:off x="38595" y="2093025"/>
            <a:ext cx="9144000" cy="762000"/>
          </a:xfrm>
          <a:prstGeom prst="roundRect">
            <a:avLst/>
          </a:prstGeom>
          <a:solidFill>
            <a:srgbClr val="99CCFF">
              <a:alpha val="50196"/>
            </a:srgb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23" name="Rectangle 3"/>
          <p:cNvSpPr>
            <a:spLocks noGrp="1" noChangeArrowheads="1"/>
          </p:cNvSpPr>
          <p:nvPr>
            <p:ph type="body" idx="1"/>
          </p:nvPr>
        </p:nvSpPr>
        <p:spPr>
          <a:xfrm>
            <a:off x="457200" y="1371600"/>
            <a:ext cx="8229600" cy="5715000"/>
          </a:xfrm>
        </p:spPr>
        <p:txBody>
          <a:bodyPr/>
          <a:lstStyle/>
          <a:p>
            <a:r>
              <a:rPr lang="en-US" sz="2000" dirty="0" smtClean="0">
                <a:latin typeface="+mj-lt"/>
              </a:rPr>
              <a:t>Scribe </a:t>
            </a:r>
            <a:r>
              <a:rPr lang="en-US" sz="2000" dirty="0">
                <a:latin typeface="+mj-lt"/>
              </a:rPr>
              <a:t>selection </a:t>
            </a:r>
            <a:r>
              <a:rPr lang="en-US" sz="2000" dirty="0" smtClean="0">
                <a:latin typeface="+mj-lt"/>
              </a:rPr>
              <a:t>and Agenda bashing </a:t>
            </a:r>
          </a:p>
          <a:p>
            <a:r>
              <a:rPr lang="en-US" sz="2000" dirty="0" smtClean="0">
                <a:latin typeface="+mj-lt"/>
              </a:rPr>
              <a:t>WG </a:t>
            </a:r>
            <a:r>
              <a:rPr lang="en-US" sz="2000" dirty="0">
                <a:latin typeface="+mj-lt"/>
              </a:rPr>
              <a:t>Status / Overview </a:t>
            </a:r>
          </a:p>
          <a:p>
            <a:r>
              <a:rPr lang="en-US" sz="2000" dirty="0" smtClean="0">
                <a:latin typeface="+mj-lt"/>
              </a:rPr>
              <a:t>Guidelines </a:t>
            </a:r>
            <a:r>
              <a:rPr lang="en-US" sz="2000" dirty="0">
                <a:latin typeface="+mj-lt"/>
              </a:rPr>
              <a:t>and Registration Procedures for New URI/IRI </a:t>
            </a:r>
            <a:r>
              <a:rPr lang="en-US" sz="2000" dirty="0" smtClean="0">
                <a:latin typeface="+mj-lt"/>
              </a:rPr>
              <a:t>Schemes</a:t>
            </a:r>
            <a:br>
              <a:rPr lang="en-US" sz="2000" dirty="0" smtClean="0">
                <a:latin typeface="+mj-lt"/>
              </a:rPr>
            </a:br>
            <a:r>
              <a:rPr lang="en-US" sz="2000" dirty="0" smtClean="0">
                <a:latin typeface="+mj-lt"/>
              </a:rPr>
              <a:t>draft-ietf-iri-4395bis-irireg </a:t>
            </a:r>
          </a:p>
          <a:p>
            <a:r>
              <a:rPr lang="en-US" sz="2000" dirty="0" smtClean="0">
                <a:latin typeface="+mj-lt"/>
              </a:rPr>
              <a:t>Processing </a:t>
            </a:r>
            <a:r>
              <a:rPr lang="en-US" sz="2000" dirty="0">
                <a:latin typeface="+mj-lt"/>
              </a:rPr>
              <a:t>potentially invalid URI and IRI References </a:t>
            </a:r>
            <a:r>
              <a:rPr lang="en-US" sz="2000" dirty="0" smtClean="0">
                <a:latin typeface="+mj-lt"/>
              </a:rPr>
              <a:t/>
            </a:r>
            <a:br>
              <a:rPr lang="en-US" sz="2000" dirty="0" smtClean="0">
                <a:latin typeface="+mj-lt"/>
              </a:rPr>
            </a:br>
            <a:r>
              <a:rPr lang="en-US" sz="2000" dirty="0" smtClean="0">
                <a:latin typeface="+mj-lt"/>
              </a:rPr>
              <a:t>draft-reschke-ref-parsing-00 </a:t>
            </a:r>
          </a:p>
          <a:p>
            <a:r>
              <a:rPr lang="en-US" sz="2000" dirty="0" smtClean="0">
                <a:latin typeface="+mj-lt"/>
              </a:rPr>
              <a:t>Guidelines for Implementers of Internationalized Resource Identifiers </a:t>
            </a:r>
            <a:br>
              <a:rPr lang="en-US" sz="2000" dirty="0" smtClean="0">
                <a:latin typeface="+mj-lt"/>
              </a:rPr>
            </a:br>
            <a:r>
              <a:rPr lang="en-US" sz="2000" dirty="0" smtClean="0">
                <a:latin typeface="+mj-lt"/>
              </a:rPr>
              <a:t>draft-weber-iri-guidelines-01</a:t>
            </a:r>
          </a:p>
          <a:p>
            <a:r>
              <a:rPr lang="en-US" sz="2000" dirty="0"/>
              <a:t>Internationalized Resource Identifiers (IRIs) </a:t>
            </a:r>
            <a:br>
              <a:rPr lang="en-US" sz="2000" dirty="0"/>
            </a:br>
            <a:r>
              <a:rPr lang="en-US" sz="2000" dirty="0"/>
              <a:t>draft-ietf-iri-3987bis </a:t>
            </a:r>
          </a:p>
          <a:p>
            <a:r>
              <a:rPr lang="en-US" sz="2000" dirty="0" smtClean="0">
                <a:latin typeface="+mj-lt"/>
              </a:rPr>
              <a:t>Open Floor</a:t>
            </a:r>
            <a:r>
              <a:rPr lang="en-US" sz="2000" dirty="0" smtClean="0"/>
              <a:t> </a:t>
            </a:r>
            <a:endParaRPr lang="en-US" sz="2000" dirty="0" smtClean="0">
              <a:latin typeface="+mj-lt"/>
            </a:endParaRPr>
          </a:p>
          <a:p>
            <a:r>
              <a:rPr lang="en-US" sz="2000" dirty="0" smtClean="0">
                <a:latin typeface="+mj-lt"/>
              </a:rPr>
              <a:t>Closing </a:t>
            </a:r>
            <a:r>
              <a:rPr lang="en-US" sz="2000" dirty="0">
                <a:latin typeface="+mj-lt"/>
              </a:rPr>
              <a:t>/ Next Steps</a:t>
            </a:r>
            <a:endParaRPr lang="en-US" altLang="zh-CN" sz="2000" dirty="0" smtClean="0">
              <a:latin typeface="+mj-lt"/>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9</a:t>
            </a:fld>
            <a:endParaRPr lang="en-US" altLang="zh-CN" smtClean="0">
              <a:ea typeface="宋体" pitchFamily="2" charset="-122"/>
            </a:endParaRPr>
          </a:p>
        </p:txBody>
      </p:sp>
    </p:spTree>
    <p:extLst>
      <p:ext uri="{BB962C8B-B14F-4D97-AF65-F5344CB8AC3E}">
        <p14:creationId xmlns:p14="http://schemas.microsoft.com/office/powerpoint/2010/main" val="2742349165"/>
      </p:ext>
    </p:extLst>
  </p:cSld>
  <p:clrMapOvr>
    <a:masterClrMapping/>
  </p:clrMapOvr>
  <p:timing>
    <p:tnLst>
      <p:par>
        <p:cTn id="1" dur="indefinite" restart="never" nodeType="tmRoot"/>
      </p:par>
    </p:tnLst>
  </p:timing>
</p:sld>
</file>

<file path=ppt/theme/theme1.xml><?xml version="1.0" encoding="utf-8"?>
<a:theme xmlns:a="http://schemas.openxmlformats.org/drawingml/2006/main" name="IETF">
  <a:themeElements>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IET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IETF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IETF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IETF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IETF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IETF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IETF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IETF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IETF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IETF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C:\USERS\USERINF\MSOFFICE\TEMPLATE\IETF.pot</Template>
  <TotalTime>4864</TotalTime>
  <Words>630</Words>
  <Application>Microsoft Office PowerPoint</Application>
  <PresentationFormat>On-screen Show (4:3)</PresentationFormat>
  <Paragraphs>180</Paragraphs>
  <Slides>21</Slides>
  <Notes>17</Notes>
  <HiddenSlides>1</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IETF</vt:lpstr>
      <vt:lpstr>Agenda    Marc Blanchet and Chris Weber July 2011</vt:lpstr>
      <vt:lpstr>PowerPoint Presentation</vt:lpstr>
      <vt:lpstr>Note Well</vt:lpstr>
      <vt:lpstr>AGENDA</vt:lpstr>
      <vt:lpstr>WG Status - Drafts</vt:lpstr>
      <vt:lpstr>WG Status - Drafts</vt:lpstr>
      <vt:lpstr>WG Status - Drafts</vt:lpstr>
      <vt:lpstr>WG Status – Next Milestones</vt:lpstr>
      <vt:lpstr>AGENDA</vt:lpstr>
      <vt:lpstr>RFC4395bis (IRIREG)</vt:lpstr>
      <vt:lpstr>AGENDA</vt:lpstr>
      <vt:lpstr>Parsing Invalid References</vt:lpstr>
      <vt:lpstr>AGENDA</vt:lpstr>
      <vt:lpstr>IRI Guidelines</vt:lpstr>
      <vt:lpstr>IRI Guidelines</vt:lpstr>
      <vt:lpstr>AGENDA</vt:lpstr>
      <vt:lpstr>RFC3987bis (IRIs)</vt:lpstr>
      <vt:lpstr>RFC3987bis (IRIs)</vt:lpstr>
      <vt:lpstr>AGENDA</vt:lpstr>
      <vt:lpstr>Other topics / open mike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RADEXT WG IETF-67</dc:title>
  <dc:creator>tobias</dc:creator>
  <cp:lastModifiedBy>Chris Weber</cp:lastModifiedBy>
  <cp:revision>484</cp:revision>
  <dcterms:created xsi:type="dcterms:W3CDTF">2004-08-03T02:41:14Z</dcterms:created>
  <dcterms:modified xsi:type="dcterms:W3CDTF">2011-07-29T16:24:25Z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1288798633</vt:lpwstr>
  </property>
</Properties>
</file>