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60" r:id="rId3"/>
    <p:sldId id="259" r:id="rId4"/>
    <p:sldId id="258" r:id="rId5"/>
    <p:sldId id="257"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5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A5D167-55F1-4E83-A89F-567BB5FFEE6B}" type="datetimeFigureOut">
              <a:rPr lang="en-GB" smtClean="0"/>
              <a:t>25/07/2011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B365A1-12C4-45E4-93E7-BC9807F494C8}"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4E85410-D5CD-49FF-9FC8-E83D6653FF88}" type="datetimeFigureOut">
              <a:rPr lang="en-GB" smtClean="0"/>
              <a:t>25/07/2011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9B5790-67F0-4FC3-905E-C0B473FC04DE}"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4E85410-D5CD-49FF-9FC8-E83D6653FF88}" type="datetimeFigureOut">
              <a:rPr lang="en-GB" smtClean="0"/>
              <a:t>25/07/2011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9B5790-67F0-4FC3-905E-C0B473FC04DE}"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4E85410-D5CD-49FF-9FC8-E83D6653FF88}" type="datetimeFigureOut">
              <a:rPr lang="en-GB" smtClean="0"/>
              <a:t>25/07/2011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9B5790-67F0-4FC3-905E-C0B473FC04DE}"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4E85410-D5CD-49FF-9FC8-E83D6653FF88}" type="datetimeFigureOut">
              <a:rPr lang="en-GB" smtClean="0"/>
              <a:t>25/07/2011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9B5790-67F0-4FC3-905E-C0B473FC04DE}"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E85410-D5CD-49FF-9FC8-E83D6653FF88}" type="datetimeFigureOut">
              <a:rPr lang="en-GB" smtClean="0"/>
              <a:t>25/07/2011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9B5790-67F0-4FC3-905E-C0B473FC04DE}"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4E85410-D5CD-49FF-9FC8-E83D6653FF88}" type="datetimeFigureOut">
              <a:rPr lang="en-GB" smtClean="0"/>
              <a:t>25/07/2011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69B5790-67F0-4FC3-905E-C0B473FC04DE}"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4E85410-D5CD-49FF-9FC8-E83D6653FF88}" type="datetimeFigureOut">
              <a:rPr lang="en-GB" smtClean="0"/>
              <a:t>25/07/2011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69B5790-67F0-4FC3-905E-C0B473FC04DE}"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4E85410-D5CD-49FF-9FC8-E83D6653FF88}" type="datetimeFigureOut">
              <a:rPr lang="en-GB" smtClean="0"/>
              <a:t>25/07/2011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69B5790-67F0-4FC3-905E-C0B473FC04DE}"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E85410-D5CD-49FF-9FC8-E83D6653FF88}" type="datetimeFigureOut">
              <a:rPr lang="en-GB" smtClean="0"/>
              <a:t>25/07/2011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69B5790-67F0-4FC3-905E-C0B473FC04DE}"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E85410-D5CD-49FF-9FC8-E83D6653FF88}" type="datetimeFigureOut">
              <a:rPr lang="en-GB" smtClean="0"/>
              <a:t>25/07/2011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69B5790-67F0-4FC3-905E-C0B473FC04DE}"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E85410-D5CD-49FF-9FC8-E83D6653FF88}" type="datetimeFigureOut">
              <a:rPr lang="en-GB" smtClean="0"/>
              <a:t>25/07/2011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69B5790-67F0-4FC3-905E-C0B473FC04DE}"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E85410-D5CD-49FF-9FC8-E83D6653FF88}" type="datetimeFigureOut">
              <a:rPr lang="en-GB" smtClean="0"/>
              <a:t>25/07/2011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9B5790-67F0-4FC3-905E-C0B473FC04DE}"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networkcomplexity.or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networkcomplexity.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2130425"/>
            <a:ext cx="7990656" cy="1470025"/>
          </a:xfrm>
        </p:spPr>
        <p:txBody>
          <a:bodyPr>
            <a:normAutofit fontScale="90000"/>
          </a:bodyPr>
          <a:lstStyle/>
          <a:p>
            <a:r>
              <a:rPr lang="en-GB" dirty="0" smtClean="0"/>
              <a:t>Proposal for a </a:t>
            </a:r>
            <a:br>
              <a:rPr lang="en-GB" dirty="0" smtClean="0"/>
            </a:br>
            <a:r>
              <a:rPr lang="en-GB" dirty="0" smtClean="0"/>
              <a:t>Network Complexity Research Group</a:t>
            </a:r>
            <a:endParaRPr lang="en-GB" dirty="0"/>
          </a:p>
        </p:txBody>
      </p:sp>
      <p:sp>
        <p:nvSpPr>
          <p:cNvPr id="3" name="Subtitle 2"/>
          <p:cNvSpPr>
            <a:spLocks noGrp="1"/>
          </p:cNvSpPr>
          <p:nvPr>
            <p:ph type="subTitle" idx="1"/>
          </p:nvPr>
        </p:nvSpPr>
        <p:spPr/>
        <p:txBody>
          <a:bodyPr/>
          <a:lstStyle/>
          <a:p>
            <a:r>
              <a:rPr lang="en-GB" dirty="0" smtClean="0"/>
              <a:t>IRTF Open Meeting, 27 July 2011, Quebec</a:t>
            </a:r>
          </a:p>
          <a:p>
            <a:r>
              <a:rPr lang="en-GB" sz="2400" dirty="0" smtClean="0"/>
              <a:t>Michael Behringer, Geoff Huston</a:t>
            </a:r>
            <a:endParaRPr lang="en-GB" sz="2400" dirty="0"/>
          </a:p>
        </p:txBody>
      </p:sp>
      <p:sp>
        <p:nvSpPr>
          <p:cNvPr id="4" name="TextBox 3"/>
          <p:cNvSpPr txBox="1"/>
          <p:nvPr/>
        </p:nvSpPr>
        <p:spPr>
          <a:xfrm>
            <a:off x="2965173" y="6165304"/>
            <a:ext cx="3118995" cy="369332"/>
          </a:xfrm>
          <a:prstGeom prst="rect">
            <a:avLst/>
          </a:prstGeom>
          <a:noFill/>
        </p:spPr>
        <p:txBody>
          <a:bodyPr wrap="none" rtlCol="0">
            <a:spAutoFit/>
          </a:bodyPr>
          <a:lstStyle/>
          <a:p>
            <a:r>
              <a:rPr lang="en-GB" dirty="0" smtClean="0">
                <a:hlinkClick r:id="rId2"/>
              </a:rPr>
              <a:t>http://networkcomplexity.org/</a:t>
            </a:r>
            <a:r>
              <a:rPr lang="en-GB" dirty="0" smtClean="0"/>
              <a:t> </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“Catastrophic Failure”</a:t>
            </a:r>
            <a:endParaRPr lang="en-GB" dirty="0"/>
          </a:p>
        </p:txBody>
      </p:sp>
      <p:sp>
        <p:nvSpPr>
          <p:cNvPr id="4" name="TextBox 3"/>
          <p:cNvSpPr txBox="1"/>
          <p:nvPr/>
        </p:nvSpPr>
        <p:spPr>
          <a:xfrm>
            <a:off x="5402510" y="1484784"/>
            <a:ext cx="1415772"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err="1" smtClean="0"/>
              <a:t>ASIC</a:t>
            </a:r>
            <a:r>
              <a:rPr lang="en-GB" dirty="0" smtClean="0"/>
              <a:t> failure</a:t>
            </a:r>
            <a:endParaRPr lang="en-GB" dirty="0"/>
          </a:p>
        </p:txBody>
      </p:sp>
      <p:sp>
        <p:nvSpPr>
          <p:cNvPr id="5" name="TextBox 4"/>
          <p:cNvSpPr txBox="1"/>
          <p:nvPr/>
        </p:nvSpPr>
        <p:spPr>
          <a:xfrm>
            <a:off x="5646167" y="1979548"/>
            <a:ext cx="928459"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Reboot</a:t>
            </a:r>
            <a:endParaRPr lang="en-GB" dirty="0"/>
          </a:p>
        </p:txBody>
      </p:sp>
      <p:sp>
        <p:nvSpPr>
          <p:cNvPr id="7" name="TextBox 6"/>
          <p:cNvSpPr txBox="1"/>
          <p:nvPr/>
        </p:nvSpPr>
        <p:spPr>
          <a:xfrm>
            <a:off x="5199409" y="2780928"/>
            <a:ext cx="182197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RP doesn’t boot</a:t>
            </a:r>
            <a:endParaRPr lang="en-GB" dirty="0"/>
          </a:p>
        </p:txBody>
      </p:sp>
      <p:sp>
        <p:nvSpPr>
          <p:cNvPr id="8" name="TextBox 7"/>
          <p:cNvSpPr txBox="1"/>
          <p:nvPr/>
        </p:nvSpPr>
        <p:spPr>
          <a:xfrm>
            <a:off x="4273996" y="3284984"/>
            <a:ext cx="3672800"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Router/switch in inconsistent state</a:t>
            </a:r>
            <a:endParaRPr lang="en-GB" dirty="0"/>
          </a:p>
        </p:txBody>
      </p:sp>
      <p:sp>
        <p:nvSpPr>
          <p:cNvPr id="10" name="TextBox 9"/>
          <p:cNvSpPr txBox="1"/>
          <p:nvPr/>
        </p:nvSpPr>
        <p:spPr>
          <a:xfrm>
            <a:off x="5178090" y="4067780"/>
            <a:ext cx="1864613"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Broadcast storm</a:t>
            </a:r>
            <a:endParaRPr lang="en-GB" dirty="0"/>
          </a:p>
        </p:txBody>
      </p:sp>
      <p:sp>
        <p:nvSpPr>
          <p:cNvPr id="12" name="TextBox 11"/>
          <p:cNvSpPr txBox="1"/>
          <p:nvPr/>
        </p:nvSpPr>
        <p:spPr>
          <a:xfrm>
            <a:off x="4588185" y="4869160"/>
            <a:ext cx="3044423"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Router/switch at 100% CPU</a:t>
            </a:r>
            <a:endParaRPr lang="en-GB" dirty="0"/>
          </a:p>
        </p:txBody>
      </p:sp>
      <p:sp>
        <p:nvSpPr>
          <p:cNvPr id="13" name="TextBox 12"/>
          <p:cNvSpPr txBox="1"/>
          <p:nvPr/>
        </p:nvSpPr>
        <p:spPr>
          <a:xfrm>
            <a:off x="4211960" y="5373216"/>
            <a:ext cx="3796873"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Connectivity between sites affected</a:t>
            </a:r>
            <a:endParaRPr lang="en-GB" dirty="0"/>
          </a:p>
        </p:txBody>
      </p:sp>
      <p:sp>
        <p:nvSpPr>
          <p:cNvPr id="16" name="TextBox 15"/>
          <p:cNvSpPr txBox="1"/>
          <p:nvPr/>
        </p:nvSpPr>
        <p:spPr>
          <a:xfrm>
            <a:off x="4940845" y="6156012"/>
            <a:ext cx="2339102"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Network wide outage</a:t>
            </a:r>
            <a:endParaRPr lang="en-GB" dirty="0"/>
          </a:p>
        </p:txBody>
      </p:sp>
      <p:cxnSp>
        <p:nvCxnSpPr>
          <p:cNvPr id="19" name="Straight Arrow Connector 18"/>
          <p:cNvCxnSpPr>
            <a:stCxn id="4" idx="2"/>
            <a:endCxn id="5" idx="0"/>
          </p:cNvCxnSpPr>
          <p:nvPr/>
        </p:nvCxnSpPr>
        <p:spPr>
          <a:xfrm rot="16200000" flipH="1">
            <a:off x="6047680" y="1916831"/>
            <a:ext cx="125432"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5" idx="2"/>
            <a:endCxn id="7" idx="0"/>
          </p:cNvCxnSpPr>
          <p:nvPr/>
        </p:nvCxnSpPr>
        <p:spPr>
          <a:xfrm rot="5400000">
            <a:off x="5894373" y="2564904"/>
            <a:ext cx="432048"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7" idx="2"/>
            <a:endCxn id="8" idx="0"/>
          </p:cNvCxnSpPr>
          <p:nvPr/>
        </p:nvCxnSpPr>
        <p:spPr>
          <a:xfrm rot="5400000">
            <a:off x="6043034" y="3217622"/>
            <a:ext cx="13472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8" idx="2"/>
            <a:endCxn id="10" idx="0"/>
          </p:cNvCxnSpPr>
          <p:nvPr/>
        </p:nvCxnSpPr>
        <p:spPr>
          <a:xfrm rot="16200000" flipH="1">
            <a:off x="5903664" y="3861047"/>
            <a:ext cx="413464"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0" idx="2"/>
            <a:endCxn id="12" idx="0"/>
          </p:cNvCxnSpPr>
          <p:nvPr/>
        </p:nvCxnSpPr>
        <p:spPr>
          <a:xfrm rot="5400000">
            <a:off x="5894373" y="4653136"/>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2" idx="2"/>
            <a:endCxn id="13" idx="0"/>
          </p:cNvCxnSpPr>
          <p:nvPr/>
        </p:nvCxnSpPr>
        <p:spPr>
          <a:xfrm rot="5400000">
            <a:off x="6043035" y="5305854"/>
            <a:ext cx="13472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3" idx="2"/>
            <a:endCxn id="16" idx="0"/>
          </p:cNvCxnSpPr>
          <p:nvPr/>
        </p:nvCxnSpPr>
        <p:spPr>
          <a:xfrm rot="5400000">
            <a:off x="5903665" y="5949280"/>
            <a:ext cx="413464"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3" name="Group 55"/>
          <p:cNvGrpSpPr/>
          <p:nvPr/>
        </p:nvGrpSpPr>
        <p:grpSpPr>
          <a:xfrm>
            <a:off x="650032" y="4365104"/>
            <a:ext cx="5466752" cy="646331"/>
            <a:chOff x="650032" y="4365104"/>
            <a:chExt cx="5466752" cy="646331"/>
          </a:xfrm>
        </p:grpSpPr>
        <p:sp>
          <p:nvSpPr>
            <p:cNvPr id="11" name="TextBox 10"/>
            <p:cNvSpPr txBox="1"/>
            <p:nvPr/>
          </p:nvSpPr>
          <p:spPr>
            <a:xfrm>
              <a:off x="650032" y="4365104"/>
              <a:ext cx="3057247" cy="646331"/>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Router/switch not protected </a:t>
              </a:r>
            </a:p>
            <a:p>
              <a:r>
                <a:rPr lang="en-GB" dirty="0" smtClean="0"/>
                <a:t>against b/c storm</a:t>
              </a:r>
              <a:endParaRPr lang="en-GB" dirty="0"/>
            </a:p>
          </p:txBody>
        </p:sp>
        <p:cxnSp>
          <p:nvCxnSpPr>
            <p:cNvPr id="41" name="Straight Arrow Connector 40"/>
            <p:cNvCxnSpPr>
              <a:stCxn id="11" idx="3"/>
            </p:cNvCxnSpPr>
            <p:nvPr/>
          </p:nvCxnSpPr>
          <p:spPr>
            <a:xfrm flipV="1">
              <a:off x="3707279" y="4653136"/>
              <a:ext cx="2409505" cy="351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5" name="Group 56"/>
          <p:cNvGrpSpPr/>
          <p:nvPr/>
        </p:nvGrpSpPr>
        <p:grpSpPr>
          <a:xfrm>
            <a:off x="611560" y="5805264"/>
            <a:ext cx="5577232" cy="369332"/>
            <a:chOff x="611560" y="5805264"/>
            <a:chExt cx="5577232" cy="369332"/>
          </a:xfrm>
        </p:grpSpPr>
        <p:sp>
          <p:nvSpPr>
            <p:cNvPr id="14" name="TextBox 13"/>
            <p:cNvSpPr txBox="1"/>
            <p:nvPr/>
          </p:nvSpPr>
          <p:spPr>
            <a:xfrm>
              <a:off x="611560" y="5805264"/>
              <a:ext cx="3134191" cy="369332"/>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Dependencies between sites</a:t>
              </a:r>
              <a:endParaRPr lang="en-GB" dirty="0"/>
            </a:p>
          </p:txBody>
        </p:sp>
        <p:cxnSp>
          <p:nvCxnSpPr>
            <p:cNvPr id="43" name="Straight Arrow Connector 42"/>
            <p:cNvCxnSpPr>
              <a:stCxn id="14" idx="3"/>
            </p:cNvCxnSpPr>
            <p:nvPr/>
          </p:nvCxnSpPr>
          <p:spPr>
            <a:xfrm flipV="1">
              <a:off x="3745751" y="5949280"/>
              <a:ext cx="2443041" cy="406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6804248" y="1268760"/>
            <a:ext cx="1146468" cy="369332"/>
          </a:xfrm>
          <a:prstGeom prst="rect">
            <a:avLst/>
          </a:prstGeom>
          <a:solidFill>
            <a:srgbClr val="FF0000"/>
          </a:solidFill>
        </p:spPr>
        <p:style>
          <a:lnRef idx="0">
            <a:schemeClr val="dk1"/>
          </a:lnRef>
          <a:fillRef idx="3">
            <a:schemeClr val="dk1"/>
          </a:fillRef>
          <a:effectRef idx="3">
            <a:schemeClr val="dk1"/>
          </a:effectRef>
          <a:fontRef idx="minor">
            <a:schemeClr val="lt1"/>
          </a:fontRef>
        </p:style>
        <p:txBody>
          <a:bodyPr wrap="none" rtlCol="0">
            <a:spAutoFit/>
          </a:bodyPr>
          <a:lstStyle/>
          <a:p>
            <a:r>
              <a:rPr lang="en-GB" dirty="0" smtClean="0"/>
              <a:t>h/w issue</a:t>
            </a:r>
            <a:endParaRPr lang="en-GB" dirty="0"/>
          </a:p>
        </p:txBody>
      </p:sp>
      <p:grpSp>
        <p:nvGrpSpPr>
          <p:cNvPr id="18" name="Group 52"/>
          <p:cNvGrpSpPr/>
          <p:nvPr/>
        </p:nvGrpSpPr>
        <p:grpSpPr>
          <a:xfrm>
            <a:off x="1336117" y="2348880"/>
            <a:ext cx="4780667" cy="369332"/>
            <a:chOff x="1336117" y="2348880"/>
            <a:chExt cx="4780667" cy="369332"/>
          </a:xfrm>
        </p:grpSpPr>
        <p:sp>
          <p:nvSpPr>
            <p:cNvPr id="6" name="TextBox 5"/>
            <p:cNvSpPr txBox="1"/>
            <p:nvPr/>
          </p:nvSpPr>
          <p:spPr>
            <a:xfrm>
              <a:off x="1336117" y="2348880"/>
              <a:ext cx="1685077" cy="369332"/>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Old </a:t>
              </a:r>
              <a:r>
                <a:rPr lang="en-GB" dirty="0" err="1" smtClean="0"/>
                <a:t>ROMMON</a:t>
              </a:r>
              <a:endParaRPr lang="en-GB" dirty="0"/>
            </a:p>
          </p:txBody>
        </p:sp>
        <p:cxnSp>
          <p:nvCxnSpPr>
            <p:cNvPr id="33" name="Straight Arrow Connector 32"/>
            <p:cNvCxnSpPr>
              <a:stCxn id="6" idx="3"/>
            </p:cNvCxnSpPr>
            <p:nvPr/>
          </p:nvCxnSpPr>
          <p:spPr>
            <a:xfrm>
              <a:off x="3021194" y="2533546"/>
              <a:ext cx="3095590" cy="313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5" name="TextBox 44"/>
          <p:cNvSpPr txBox="1"/>
          <p:nvPr/>
        </p:nvSpPr>
        <p:spPr>
          <a:xfrm>
            <a:off x="107504" y="2339588"/>
            <a:ext cx="1159292" cy="369332"/>
          </a:xfrm>
          <a:prstGeom prst="rect">
            <a:avLst/>
          </a:prstGeom>
          <a:solidFill>
            <a:srgbClr val="FF0000"/>
          </a:solidFill>
        </p:spPr>
        <p:style>
          <a:lnRef idx="0">
            <a:schemeClr val="dk1"/>
          </a:lnRef>
          <a:fillRef idx="3">
            <a:schemeClr val="dk1"/>
          </a:fillRef>
          <a:effectRef idx="3">
            <a:schemeClr val="dk1"/>
          </a:effectRef>
          <a:fontRef idx="minor">
            <a:schemeClr val="lt1"/>
          </a:fontRef>
        </p:style>
        <p:txBody>
          <a:bodyPr wrap="none" rtlCol="0">
            <a:spAutoFit/>
          </a:bodyPr>
          <a:lstStyle/>
          <a:p>
            <a:r>
              <a:rPr lang="en-GB" dirty="0"/>
              <a:t>o</a:t>
            </a:r>
            <a:r>
              <a:rPr lang="en-GB" dirty="0" smtClean="0"/>
              <a:t>ps issue</a:t>
            </a:r>
            <a:endParaRPr lang="en-GB" dirty="0"/>
          </a:p>
        </p:txBody>
      </p:sp>
      <p:grpSp>
        <p:nvGrpSpPr>
          <p:cNvPr id="20" name="Group 53"/>
          <p:cNvGrpSpPr/>
          <p:nvPr/>
        </p:nvGrpSpPr>
        <p:grpSpPr>
          <a:xfrm>
            <a:off x="1323293" y="2852936"/>
            <a:ext cx="3876116" cy="369332"/>
            <a:chOff x="1323293" y="2852936"/>
            <a:chExt cx="3876116" cy="369332"/>
          </a:xfrm>
        </p:grpSpPr>
        <p:sp>
          <p:nvSpPr>
            <p:cNvPr id="17" name="TextBox 16"/>
            <p:cNvSpPr txBox="1"/>
            <p:nvPr/>
          </p:nvSpPr>
          <p:spPr>
            <a:xfrm>
              <a:off x="1323293" y="2852936"/>
              <a:ext cx="1710725" cy="369332"/>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err="1" smtClean="0"/>
                <a:t>ROMMON</a:t>
              </a:r>
              <a:r>
                <a:rPr lang="en-GB" dirty="0" smtClean="0"/>
                <a:t> bug</a:t>
              </a:r>
              <a:endParaRPr lang="en-GB" dirty="0"/>
            </a:p>
          </p:txBody>
        </p:sp>
        <p:cxnSp>
          <p:nvCxnSpPr>
            <p:cNvPr id="37" name="Straight Arrow Connector 36"/>
            <p:cNvCxnSpPr>
              <a:stCxn id="17" idx="3"/>
              <a:endCxn id="7" idx="1"/>
            </p:cNvCxnSpPr>
            <p:nvPr/>
          </p:nvCxnSpPr>
          <p:spPr>
            <a:xfrm flipV="1">
              <a:off x="3034018" y="2965594"/>
              <a:ext cx="2165391"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6" name="TextBox 45"/>
          <p:cNvSpPr txBox="1"/>
          <p:nvPr/>
        </p:nvSpPr>
        <p:spPr>
          <a:xfrm>
            <a:off x="179512" y="2843644"/>
            <a:ext cx="1133644" cy="369332"/>
          </a:xfrm>
          <a:prstGeom prst="rect">
            <a:avLst/>
          </a:prstGeom>
          <a:solidFill>
            <a:srgbClr val="FF0000"/>
          </a:solidFill>
        </p:spPr>
        <p:style>
          <a:lnRef idx="0">
            <a:schemeClr val="dk1"/>
          </a:lnRef>
          <a:fillRef idx="3">
            <a:schemeClr val="dk1"/>
          </a:fillRef>
          <a:effectRef idx="3">
            <a:schemeClr val="dk1"/>
          </a:effectRef>
          <a:fontRef idx="minor">
            <a:schemeClr val="lt1"/>
          </a:fontRef>
        </p:style>
        <p:txBody>
          <a:bodyPr wrap="none" rtlCol="0">
            <a:spAutoFit/>
          </a:bodyPr>
          <a:lstStyle/>
          <a:p>
            <a:r>
              <a:rPr lang="en-GB" dirty="0" smtClean="0"/>
              <a:t>s/w issue</a:t>
            </a:r>
            <a:endParaRPr lang="en-GB" dirty="0"/>
          </a:p>
        </p:txBody>
      </p:sp>
      <p:grpSp>
        <p:nvGrpSpPr>
          <p:cNvPr id="22" name="Group 54"/>
          <p:cNvGrpSpPr/>
          <p:nvPr/>
        </p:nvGrpSpPr>
        <p:grpSpPr>
          <a:xfrm>
            <a:off x="904396" y="3789040"/>
            <a:ext cx="5212388" cy="369332"/>
            <a:chOff x="904396" y="3789040"/>
            <a:chExt cx="5212388" cy="369332"/>
          </a:xfrm>
        </p:grpSpPr>
        <p:sp>
          <p:nvSpPr>
            <p:cNvPr id="9" name="TextBox 8"/>
            <p:cNvSpPr txBox="1"/>
            <p:nvPr/>
          </p:nvSpPr>
          <p:spPr>
            <a:xfrm>
              <a:off x="904396" y="3789040"/>
              <a:ext cx="2548518" cy="369332"/>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err="1" smtClean="0"/>
                <a:t>Trunking</a:t>
              </a:r>
              <a:r>
                <a:rPr lang="en-GB" dirty="0" smtClean="0"/>
                <a:t> between sites</a:t>
              </a:r>
              <a:endParaRPr lang="en-GB" dirty="0"/>
            </a:p>
          </p:txBody>
        </p:sp>
        <p:cxnSp>
          <p:nvCxnSpPr>
            <p:cNvPr id="39" name="Straight Arrow Connector 38"/>
            <p:cNvCxnSpPr>
              <a:stCxn id="9" idx="3"/>
            </p:cNvCxnSpPr>
            <p:nvPr/>
          </p:nvCxnSpPr>
          <p:spPr>
            <a:xfrm flipV="1">
              <a:off x="3452914" y="3933056"/>
              <a:ext cx="2663870" cy="406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7" name="TextBox 46"/>
          <p:cNvSpPr txBox="1"/>
          <p:nvPr/>
        </p:nvSpPr>
        <p:spPr>
          <a:xfrm>
            <a:off x="107504" y="3419708"/>
            <a:ext cx="1467068" cy="369332"/>
          </a:xfrm>
          <a:prstGeom prst="rect">
            <a:avLst/>
          </a:prstGeom>
          <a:solidFill>
            <a:srgbClr val="FF0000"/>
          </a:solidFill>
        </p:spPr>
        <p:style>
          <a:lnRef idx="0">
            <a:schemeClr val="dk1"/>
          </a:lnRef>
          <a:fillRef idx="3">
            <a:schemeClr val="dk1"/>
          </a:fillRef>
          <a:effectRef idx="3">
            <a:schemeClr val="dk1"/>
          </a:effectRef>
          <a:fontRef idx="minor">
            <a:schemeClr val="lt1"/>
          </a:fontRef>
        </p:style>
        <p:txBody>
          <a:bodyPr wrap="none" rtlCol="0">
            <a:spAutoFit/>
          </a:bodyPr>
          <a:lstStyle/>
          <a:p>
            <a:r>
              <a:rPr lang="en-GB" dirty="0" smtClean="0"/>
              <a:t>design issue</a:t>
            </a:r>
            <a:endParaRPr lang="en-GB" dirty="0"/>
          </a:p>
        </p:txBody>
      </p:sp>
      <p:sp>
        <p:nvSpPr>
          <p:cNvPr id="48" name="TextBox 47"/>
          <p:cNvSpPr txBox="1"/>
          <p:nvPr/>
        </p:nvSpPr>
        <p:spPr>
          <a:xfrm>
            <a:off x="251520" y="5003884"/>
            <a:ext cx="1159292" cy="369332"/>
          </a:xfrm>
          <a:prstGeom prst="rect">
            <a:avLst/>
          </a:prstGeom>
          <a:solidFill>
            <a:srgbClr val="FF0000"/>
          </a:solidFill>
        </p:spPr>
        <p:style>
          <a:lnRef idx="0">
            <a:schemeClr val="dk1"/>
          </a:lnRef>
          <a:fillRef idx="3">
            <a:schemeClr val="dk1"/>
          </a:fillRef>
          <a:effectRef idx="3">
            <a:schemeClr val="dk1"/>
          </a:effectRef>
          <a:fontRef idx="minor">
            <a:schemeClr val="lt1"/>
          </a:fontRef>
        </p:style>
        <p:txBody>
          <a:bodyPr wrap="none" rtlCol="0">
            <a:spAutoFit/>
          </a:bodyPr>
          <a:lstStyle/>
          <a:p>
            <a:r>
              <a:rPr lang="en-GB" dirty="0" smtClean="0"/>
              <a:t>ops issue</a:t>
            </a:r>
            <a:endParaRPr lang="en-GB" dirty="0"/>
          </a:p>
        </p:txBody>
      </p:sp>
      <p:sp>
        <p:nvSpPr>
          <p:cNvPr id="49" name="TextBox 48"/>
          <p:cNvSpPr txBox="1"/>
          <p:nvPr/>
        </p:nvSpPr>
        <p:spPr>
          <a:xfrm>
            <a:off x="2024812" y="5445224"/>
            <a:ext cx="1467068" cy="369332"/>
          </a:xfrm>
          <a:prstGeom prst="rect">
            <a:avLst/>
          </a:prstGeom>
          <a:solidFill>
            <a:srgbClr val="FF0000"/>
          </a:solidFill>
        </p:spPr>
        <p:style>
          <a:lnRef idx="0">
            <a:schemeClr val="dk1"/>
          </a:lnRef>
          <a:fillRef idx="3">
            <a:schemeClr val="dk1"/>
          </a:fillRef>
          <a:effectRef idx="3">
            <a:schemeClr val="dk1"/>
          </a:effectRef>
          <a:fontRef idx="minor">
            <a:schemeClr val="lt1"/>
          </a:fontRef>
        </p:style>
        <p:txBody>
          <a:bodyPr wrap="none" rtlCol="0">
            <a:spAutoFit/>
          </a:bodyPr>
          <a:lstStyle/>
          <a:p>
            <a:r>
              <a:rPr lang="en-GB" dirty="0" smtClean="0"/>
              <a:t>design issue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22" presetClass="entr" presetSubtype="8"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5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par>
                                <p:cTn id="14" presetID="22" presetClass="entr" presetSubtype="8"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par>
                                <p:cTn id="17" presetID="22" presetClass="entr" presetSubtype="8"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down)">
                                      <p:cBhvr>
                                        <p:cTn id="24" dur="500"/>
                                        <p:tgtEl>
                                          <p:spTgt spid="4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down)">
                                      <p:cBhvr>
                                        <p:cTn id="30" dur="500"/>
                                        <p:tgtEl>
                                          <p:spTgt spid="4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down)">
                                      <p:cBhvr>
                                        <p:cTn id="33" dur="500"/>
                                        <p:tgtEl>
                                          <p:spTgt spid="47"/>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down)">
                                      <p:cBhvr>
                                        <p:cTn id="36" dur="500"/>
                                        <p:tgtEl>
                                          <p:spTgt spid="48"/>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wipe(down)">
                                      <p:cBhvr>
                                        <p:cTn id="3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 Complexity</a:t>
            </a:r>
            <a:endParaRPr lang="en-GB" dirty="0"/>
          </a:p>
        </p:txBody>
      </p:sp>
      <p:sp>
        <p:nvSpPr>
          <p:cNvPr id="7" name="Content Placeholder 6"/>
          <p:cNvSpPr>
            <a:spLocks noGrp="1"/>
          </p:cNvSpPr>
          <p:nvPr>
            <p:ph idx="1"/>
          </p:nvPr>
        </p:nvSpPr>
        <p:spPr>
          <a:xfrm>
            <a:off x="457200" y="1600200"/>
            <a:ext cx="6635080" cy="4525963"/>
          </a:xfrm>
        </p:spPr>
        <p:txBody>
          <a:bodyPr/>
          <a:lstStyle/>
          <a:p>
            <a:r>
              <a:rPr lang="en-GB" dirty="0" smtClean="0"/>
              <a:t>Questions: </a:t>
            </a:r>
          </a:p>
          <a:p>
            <a:pPr lvl="1"/>
            <a:r>
              <a:rPr lang="en-GB" dirty="0" smtClean="0"/>
              <a:t>What is network complexity?</a:t>
            </a:r>
          </a:p>
          <a:p>
            <a:pPr lvl="1"/>
            <a:r>
              <a:rPr lang="en-GB" dirty="0" smtClean="0"/>
              <a:t>How to measure and compare complexity in:</a:t>
            </a:r>
          </a:p>
          <a:p>
            <a:pPr lvl="2"/>
            <a:r>
              <a:rPr lang="en-GB" dirty="0" smtClean="0"/>
              <a:t>Networks</a:t>
            </a:r>
          </a:p>
          <a:p>
            <a:pPr lvl="2"/>
            <a:r>
              <a:rPr lang="en-GB" dirty="0" smtClean="0"/>
              <a:t>Protocols</a:t>
            </a:r>
          </a:p>
          <a:p>
            <a:pPr lvl="1"/>
            <a:r>
              <a:rPr lang="en-GB" dirty="0" smtClean="0"/>
              <a:t>How to contain, control, reduce complexity</a:t>
            </a:r>
          </a:p>
          <a:p>
            <a:pPr lvl="1"/>
            <a:r>
              <a:rPr lang="en-GB" dirty="0" smtClean="0"/>
              <a:t>Use cases, examples</a:t>
            </a:r>
            <a:endParaRPr lang="en-GB" dirty="0"/>
          </a:p>
        </p:txBody>
      </p:sp>
      <p:sp>
        <p:nvSpPr>
          <p:cNvPr id="8" name="TextBox 7"/>
          <p:cNvSpPr txBox="1"/>
          <p:nvPr/>
        </p:nvSpPr>
        <p:spPr>
          <a:xfrm rot="21270985">
            <a:off x="6525860" y="2640838"/>
            <a:ext cx="1611339" cy="461665"/>
          </a:xfrm>
          <a:prstGeom prst="rect">
            <a:avLst/>
          </a:prstGeom>
          <a:noFill/>
        </p:spPr>
        <p:txBody>
          <a:bodyPr wrap="none" rtlCol="0">
            <a:spAutoFit/>
          </a:bodyPr>
          <a:lstStyle/>
          <a:p>
            <a:pPr algn="ctr"/>
            <a:r>
              <a:rPr lang="en-GB" sz="2400" dirty="0" smtClean="0">
                <a:solidFill>
                  <a:srgbClr val="FF0000"/>
                </a:solidFill>
                <a:latin typeface="Comic Sans MS" pitchFamily="66" charset="0"/>
              </a:rPr>
              <a:t>Objective</a:t>
            </a:r>
            <a:endParaRPr lang="en-GB" sz="2400" dirty="0">
              <a:solidFill>
                <a:srgbClr val="FF0000"/>
              </a:solidFill>
              <a:latin typeface="Comic Sans MS" pitchFamily="66" charset="0"/>
            </a:endParaRPr>
          </a:p>
        </p:txBody>
      </p:sp>
      <p:sp>
        <p:nvSpPr>
          <p:cNvPr id="9" name="TextBox 8"/>
          <p:cNvSpPr txBox="1"/>
          <p:nvPr/>
        </p:nvSpPr>
        <p:spPr>
          <a:xfrm rot="20910779">
            <a:off x="6446626" y="3630952"/>
            <a:ext cx="2074607" cy="461665"/>
          </a:xfrm>
          <a:prstGeom prst="rect">
            <a:avLst/>
          </a:prstGeom>
          <a:noFill/>
        </p:spPr>
        <p:txBody>
          <a:bodyPr wrap="none" rtlCol="0">
            <a:spAutoFit/>
          </a:bodyPr>
          <a:lstStyle/>
          <a:p>
            <a:pPr algn="ctr"/>
            <a:r>
              <a:rPr lang="en-GB" sz="2400" dirty="0" err="1" smtClean="0">
                <a:solidFill>
                  <a:srgbClr val="FF0000"/>
                </a:solidFill>
                <a:latin typeface="Comic Sans MS" pitchFamily="66" charset="0"/>
              </a:rPr>
              <a:t>Quantifyable</a:t>
            </a:r>
            <a:endParaRPr lang="en-GB" sz="2400" dirty="0" smtClean="0">
              <a:solidFill>
                <a:srgbClr val="FF0000"/>
              </a:solidFill>
              <a:latin typeface="Comic Sans MS" pitchFamily="66" charset="0"/>
            </a:endParaRPr>
          </a:p>
        </p:txBody>
      </p:sp>
      <p:sp>
        <p:nvSpPr>
          <p:cNvPr id="10" name="TextBox 9"/>
          <p:cNvSpPr txBox="1"/>
          <p:nvPr/>
        </p:nvSpPr>
        <p:spPr>
          <a:xfrm rot="21139730">
            <a:off x="6413836" y="4586198"/>
            <a:ext cx="2289408" cy="830997"/>
          </a:xfrm>
          <a:prstGeom prst="rect">
            <a:avLst/>
          </a:prstGeom>
          <a:noFill/>
        </p:spPr>
        <p:txBody>
          <a:bodyPr wrap="none" rtlCol="0">
            <a:spAutoFit/>
          </a:bodyPr>
          <a:lstStyle/>
          <a:p>
            <a:pPr algn="ctr"/>
            <a:r>
              <a:rPr lang="en-GB" sz="2400" dirty="0" smtClean="0">
                <a:solidFill>
                  <a:srgbClr val="FF0000"/>
                </a:solidFill>
                <a:latin typeface="Comic Sans MS" pitchFamily="66" charset="0"/>
              </a:rPr>
              <a:t>Learning from </a:t>
            </a:r>
          </a:p>
          <a:p>
            <a:pPr algn="ctr"/>
            <a:r>
              <a:rPr lang="en-GB" sz="2400" dirty="0" smtClean="0">
                <a:solidFill>
                  <a:srgbClr val="FF0000"/>
                </a:solidFill>
                <a:latin typeface="Comic Sans MS" pitchFamily="66" charset="0"/>
              </a:rPr>
              <a:t>mistakes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Draft Charter: </a:t>
            </a:r>
            <a:br>
              <a:rPr lang="en-GB" dirty="0" smtClean="0"/>
            </a:br>
            <a:r>
              <a:rPr lang="en-GB" dirty="0" smtClean="0"/>
              <a:t>Network Complexity Research Group</a:t>
            </a:r>
            <a:endParaRPr lang="en-GB" dirty="0"/>
          </a:p>
        </p:txBody>
      </p:sp>
      <p:sp>
        <p:nvSpPr>
          <p:cNvPr id="3" name="Content Placeholder 2"/>
          <p:cNvSpPr>
            <a:spLocks noGrp="1"/>
          </p:cNvSpPr>
          <p:nvPr>
            <p:ph idx="1"/>
          </p:nvPr>
        </p:nvSpPr>
        <p:spPr>
          <a:xfrm>
            <a:off x="457200" y="1600200"/>
            <a:ext cx="8363272" cy="5257800"/>
          </a:xfrm>
        </p:spPr>
        <p:txBody>
          <a:bodyPr>
            <a:normAutofit/>
          </a:bodyPr>
          <a:lstStyle/>
          <a:p>
            <a:pPr marL="0" indent="0">
              <a:buNone/>
            </a:pPr>
            <a:r>
              <a:rPr lang="en-GB" sz="1100" dirty="0" smtClean="0"/>
              <a:t>The </a:t>
            </a:r>
            <a:r>
              <a:rPr lang="en-GB" sz="1100" dirty="0"/>
              <a:t>Network Complexity Research Group aims </a:t>
            </a:r>
            <a:r>
              <a:rPr lang="en-GB" sz="1200" dirty="0"/>
              <a:t>at</a:t>
            </a:r>
            <a:r>
              <a:rPr lang="en-GB" sz="1600" b="1" dirty="0"/>
              <a:t> defining and analyzing the complexity of IP based networks</a:t>
            </a:r>
            <a:r>
              <a:rPr lang="en-GB" sz="1100" dirty="0"/>
              <a:t>. </a:t>
            </a:r>
          </a:p>
          <a:p>
            <a:pPr marL="0" indent="0">
              <a:buNone/>
            </a:pPr>
            <a:r>
              <a:rPr lang="en-GB" sz="1100" dirty="0"/>
              <a:t> </a:t>
            </a:r>
          </a:p>
          <a:p>
            <a:pPr marL="0" indent="0">
              <a:buNone/>
            </a:pPr>
            <a:r>
              <a:rPr lang="en-GB" sz="1100" dirty="0"/>
              <a:t>There is a general perception that unnecessary complexity should be avoided, and when deciding between two approaches in networking, complexity is usual an important factor. However, the term “complexity” is rarely well defined, and decisions on complexity are mostly made on subjective terms. </a:t>
            </a:r>
          </a:p>
          <a:p>
            <a:pPr marL="0" indent="0">
              <a:buNone/>
            </a:pPr>
            <a:r>
              <a:rPr lang="en-GB" sz="1100" dirty="0"/>
              <a:t> </a:t>
            </a:r>
          </a:p>
          <a:p>
            <a:pPr marL="0" indent="0">
              <a:buNone/>
            </a:pPr>
            <a:r>
              <a:rPr lang="en-GB" sz="1100" dirty="0"/>
              <a:t>The Network Complexity Research Group </a:t>
            </a:r>
            <a:r>
              <a:rPr lang="en-GB" sz="1600" b="1" dirty="0"/>
              <a:t>provides objective definitions, metrics and background research to help making decisions where complexity is a factor. The ultimate goal is to provide factual and objective information and metrics to be used in network design and protocol design</a:t>
            </a:r>
            <a:r>
              <a:rPr lang="en-GB" sz="1200" dirty="0"/>
              <a:t>. It is highly desirable to have </a:t>
            </a:r>
            <a:r>
              <a:rPr lang="en-GB" sz="1600" b="1" dirty="0"/>
              <a:t>practical and objective information on network complexity as an input into the </a:t>
            </a:r>
            <a:r>
              <a:rPr lang="en-GB" sz="1600" b="1" dirty="0" err="1"/>
              <a:t>IETF</a:t>
            </a:r>
            <a:r>
              <a:rPr lang="en-GB" sz="1600" b="1" dirty="0"/>
              <a:t> process. </a:t>
            </a:r>
            <a:endParaRPr lang="en-GB" sz="1100" b="1" dirty="0"/>
          </a:p>
          <a:p>
            <a:pPr marL="0" indent="0">
              <a:buNone/>
            </a:pPr>
            <a:r>
              <a:rPr lang="en-GB" sz="1100" dirty="0"/>
              <a:t> </a:t>
            </a:r>
          </a:p>
          <a:p>
            <a:pPr marL="0" indent="0">
              <a:buNone/>
            </a:pPr>
            <a:r>
              <a:rPr lang="en-GB" sz="1100" dirty="0"/>
              <a:t>Areas of interest include: </a:t>
            </a:r>
          </a:p>
          <a:p>
            <a:pPr marL="0" indent="0">
              <a:buNone/>
            </a:pPr>
            <a:r>
              <a:rPr lang="en-GB" sz="1600" b="1" dirty="0"/>
              <a:t>1) Research with the goal of defining “network complexity”, and defining relevant metrics. </a:t>
            </a:r>
          </a:p>
          <a:p>
            <a:pPr marL="0" indent="0">
              <a:buNone/>
            </a:pPr>
            <a:r>
              <a:rPr lang="en-GB" sz="1600" b="1" dirty="0"/>
              <a:t>2) Comparative research between various network architectures, protocols or approaches.</a:t>
            </a:r>
          </a:p>
          <a:p>
            <a:pPr marL="0" indent="0">
              <a:buNone/>
            </a:pPr>
            <a:r>
              <a:rPr lang="en-GB" sz="1600" b="1" dirty="0"/>
              <a:t>3) Methods and ideas to contain, control, or reduce complexity in IP based networks. </a:t>
            </a:r>
          </a:p>
          <a:p>
            <a:pPr marL="0" indent="0">
              <a:buNone/>
            </a:pPr>
            <a:r>
              <a:rPr lang="en-GB" sz="1600" b="1" dirty="0"/>
              <a:t>4) Collect use cases regarding specific network designs or failure cases where complexity played a role. </a:t>
            </a:r>
          </a:p>
          <a:p>
            <a:pPr marL="0" indent="0">
              <a:buNone/>
            </a:pPr>
            <a:r>
              <a:rPr lang="en-GB" sz="1100" dirty="0"/>
              <a:t> </a:t>
            </a:r>
          </a:p>
          <a:p>
            <a:pPr marL="0" indent="0">
              <a:buNone/>
            </a:pPr>
            <a:r>
              <a:rPr lang="en-GB" sz="1100" dirty="0"/>
              <a:t>The group will report progress through a publicly accessible web site and presentations at </a:t>
            </a:r>
            <a:r>
              <a:rPr lang="en-GB" sz="1100" dirty="0" err="1"/>
              <a:t>IETF</a:t>
            </a:r>
            <a:r>
              <a:rPr lang="en-GB" sz="1100" dirty="0"/>
              <a:t> meetings. Relevant information and research developed by the </a:t>
            </a:r>
            <a:r>
              <a:rPr lang="en-GB" sz="1100" dirty="0" err="1"/>
              <a:t>NMRG</a:t>
            </a:r>
            <a:r>
              <a:rPr lang="en-GB" sz="1100" dirty="0"/>
              <a:t> will be submitted for publication as Experimental or Informational </a:t>
            </a:r>
            <a:r>
              <a:rPr lang="en-GB" sz="1100" dirty="0" err="1"/>
              <a:t>RFCs</a:t>
            </a:r>
            <a:r>
              <a:rPr lang="en-GB" sz="1100" dirty="0" smtClean="0"/>
              <a:t>.</a:t>
            </a:r>
            <a:endParaRPr lang="en-GB" sz="1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Network Complexity Workshop</a:t>
            </a:r>
            <a:br>
              <a:rPr lang="en-GB" dirty="0" smtClean="0"/>
            </a:br>
            <a:r>
              <a:rPr lang="en-GB" sz="3100" dirty="0" smtClean="0"/>
              <a:t>Friday, 29 Jul 2011, 9:00-11:30, room </a:t>
            </a:r>
            <a:r>
              <a:rPr lang="en-GB" sz="3100" dirty="0" err="1" smtClean="0"/>
              <a:t>301A</a:t>
            </a:r>
            <a:endParaRPr lang="en-GB" sz="3100" dirty="0"/>
          </a:p>
        </p:txBody>
      </p:sp>
      <p:sp>
        <p:nvSpPr>
          <p:cNvPr id="3" name="Content Placeholder 2"/>
          <p:cNvSpPr>
            <a:spLocks noGrp="1"/>
          </p:cNvSpPr>
          <p:nvPr>
            <p:ph idx="1"/>
          </p:nvPr>
        </p:nvSpPr>
        <p:spPr/>
        <p:txBody>
          <a:bodyPr>
            <a:normAutofit/>
          </a:bodyPr>
          <a:lstStyle/>
          <a:p>
            <a:pPr>
              <a:buNone/>
            </a:pPr>
            <a:r>
              <a:rPr lang="en-GB" sz="2400" dirty="0" smtClean="0"/>
              <a:t>Overview</a:t>
            </a:r>
            <a:r>
              <a:rPr lang="en-GB" sz="2400" dirty="0"/>
              <a:t>, agenda bashing (10 min)</a:t>
            </a:r>
          </a:p>
          <a:p>
            <a:pPr>
              <a:buNone/>
            </a:pPr>
            <a:r>
              <a:rPr lang="en-GB" sz="2400" dirty="0" smtClean="0"/>
              <a:t>Classifying </a:t>
            </a:r>
            <a:r>
              <a:rPr lang="en-GB" sz="2400" dirty="0"/>
              <a:t>Network Complexity (Michael Behringer) (20 min)</a:t>
            </a:r>
          </a:p>
          <a:p>
            <a:pPr>
              <a:buNone/>
            </a:pPr>
            <a:r>
              <a:rPr lang="en-GB" sz="2400" dirty="0" smtClean="0"/>
              <a:t>End </a:t>
            </a:r>
            <a:r>
              <a:rPr lang="en-GB" sz="2400" dirty="0"/>
              <a:t>to End Complexity (Geoff Huston) (20 min)</a:t>
            </a:r>
          </a:p>
          <a:p>
            <a:pPr>
              <a:buNone/>
            </a:pPr>
            <a:r>
              <a:rPr lang="en-GB" sz="2400" dirty="0" smtClean="0"/>
              <a:t>Comparative </a:t>
            </a:r>
            <a:r>
              <a:rPr lang="en-GB" sz="2400" dirty="0"/>
              <a:t>Complexity Analysis (Michael Behringer) (10 min)</a:t>
            </a:r>
          </a:p>
          <a:p>
            <a:pPr>
              <a:buNone/>
            </a:pPr>
            <a:r>
              <a:rPr lang="en-GB" sz="2400" dirty="0" smtClean="0"/>
              <a:t>Catastrophic </a:t>
            </a:r>
            <a:r>
              <a:rPr lang="en-GB" sz="2400" dirty="0"/>
              <a:t>Failure Use Case (Michael Behringer) (10 min)</a:t>
            </a:r>
          </a:p>
          <a:p>
            <a:pPr>
              <a:buNone/>
            </a:pPr>
            <a:r>
              <a:rPr lang="en-GB" sz="2400" dirty="0" err="1" smtClean="0"/>
              <a:t>RG</a:t>
            </a:r>
            <a:r>
              <a:rPr lang="en-GB" sz="2400" dirty="0" smtClean="0"/>
              <a:t> </a:t>
            </a:r>
            <a:r>
              <a:rPr lang="en-GB" sz="2400" dirty="0"/>
              <a:t>Charter discussion (80 min)</a:t>
            </a:r>
          </a:p>
          <a:p>
            <a:pPr>
              <a:buNone/>
            </a:pPr>
            <a:endParaRPr lang="en-GB" sz="2400" dirty="0"/>
          </a:p>
        </p:txBody>
      </p:sp>
      <p:sp>
        <p:nvSpPr>
          <p:cNvPr id="4" name="TextBox 3"/>
          <p:cNvSpPr txBox="1"/>
          <p:nvPr/>
        </p:nvSpPr>
        <p:spPr>
          <a:xfrm>
            <a:off x="2677141" y="6156012"/>
            <a:ext cx="3118995" cy="369332"/>
          </a:xfrm>
          <a:prstGeom prst="rect">
            <a:avLst/>
          </a:prstGeom>
          <a:noFill/>
        </p:spPr>
        <p:txBody>
          <a:bodyPr wrap="none" rtlCol="0">
            <a:spAutoFit/>
          </a:bodyPr>
          <a:lstStyle/>
          <a:p>
            <a:r>
              <a:rPr lang="en-GB" dirty="0" smtClean="0">
                <a:hlinkClick r:id="rId2"/>
              </a:rPr>
              <a:t>http://networkcomplexity.org/</a:t>
            </a:r>
            <a:r>
              <a:rPr lang="en-GB" dirty="0" smtClean="0"/>
              <a:t> </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1576</TotalTime>
  <Words>202</Words>
  <Application>Microsoft Office PowerPoint</Application>
  <PresentationFormat>On-screen Show (4:3)</PresentationFormat>
  <Paragraphs>59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Proposal for a  Network Complexity Research Group</vt:lpstr>
      <vt:lpstr>A “Catastrophic Failure”</vt:lpstr>
      <vt:lpstr>Network Complexity</vt:lpstr>
      <vt:lpstr>Draft Charter:  Network Complexity Research Group</vt:lpstr>
      <vt:lpstr>Network Complexity Workshop Friday, 29 Jul 2011, 9:00-11:30, room 301A</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Complexity Workshop</dc:title>
  <dc:creator>Michael Behringer</dc:creator>
  <cp:lastModifiedBy>Michael Behringer</cp:lastModifiedBy>
  <cp:revision>6</cp:revision>
  <dcterms:created xsi:type="dcterms:W3CDTF">2011-07-25T21:02:28Z</dcterms:created>
  <dcterms:modified xsi:type="dcterms:W3CDTF">2011-07-26T23:18:33Z</dcterms:modified>
</cp:coreProperties>
</file>