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A26D5-6C09-9748-9FEF-288C7C7C035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E72B-918E-E347-BAB5-A6AD6E08D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83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C58CD-F2E1-2A45-B451-A53C7F571514}" type="datetimeFigureOut">
              <a:rPr lang="en-US" smtClean="0"/>
              <a:t>7/24/11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D67CA-5D5A-2847-A815-7BCE4BA42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420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3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4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0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9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4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 OAM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26F6-A4F3-D944-9030-EDC4A8B99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7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Possible TRILL Use of GENAPP in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draft-</a:t>
            </a:r>
            <a:r>
              <a:rPr lang="en-US" sz="4000" b="1" dirty="0" err="1" smtClean="0">
                <a:solidFill>
                  <a:srgbClr val="0000FF"/>
                </a:solidFill>
              </a:rPr>
              <a:t>ietf</a:t>
            </a:r>
            <a:r>
              <a:rPr lang="en-US" sz="4000" b="1" dirty="0" smtClean="0">
                <a:solidFill>
                  <a:srgbClr val="0000FF"/>
                </a:solidFill>
              </a:rPr>
              <a:t>-trill-</a:t>
            </a:r>
            <a:r>
              <a:rPr lang="en-US" sz="4000" b="1" dirty="0" err="1" smtClean="0">
                <a:solidFill>
                  <a:srgbClr val="0000FF"/>
                </a:solidFill>
              </a:rPr>
              <a:t>rbridge</a:t>
            </a:r>
            <a:r>
              <a:rPr lang="en-US" sz="4000" b="1" dirty="0" smtClean="0">
                <a:solidFill>
                  <a:srgbClr val="0000FF"/>
                </a:solidFill>
              </a:rPr>
              <a:t>-channel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423798" cy="1752600"/>
          </a:xfrm>
        </p:spPr>
        <p:txBody>
          <a:bodyPr/>
          <a:lstStyle/>
          <a:p>
            <a:pPr algn="l"/>
            <a:r>
              <a:rPr lang="en-US" dirty="0" smtClean="0"/>
              <a:t>Donald E. Eastlake,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algn="l"/>
            <a:r>
              <a:rPr lang="en-US" sz="2800" dirty="0" smtClean="0"/>
              <a:t>Huawei Technologies (USA)</a:t>
            </a:r>
          </a:p>
          <a:p>
            <a:pPr algn="l"/>
            <a:r>
              <a:rPr lang="en-US" sz="2400" dirty="0" smtClean="0"/>
              <a:t>d3e3e3@gmail.com</a:t>
            </a:r>
            <a:endParaRPr lang="en-US" sz="2400" dirty="0"/>
          </a:p>
        </p:txBody>
      </p:sp>
      <p:pic>
        <p:nvPicPr>
          <p:cNvPr id="4" name="Picture 3" descr="Huawie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93" y="3473117"/>
            <a:ext cx="2857500" cy="2857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Possible TRILL Use of GENAPP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-trill-</a:t>
            </a:r>
            <a:r>
              <a:rPr lang="en-US" dirty="0" err="1" smtClean="0"/>
              <a:t>rbridge</a:t>
            </a:r>
            <a:r>
              <a:rPr lang="en-US" dirty="0" smtClean="0"/>
              <a:t>-channel, if approved in its current form</a:t>
            </a:r>
          </a:p>
          <a:p>
            <a:pPr lvl="1"/>
            <a:r>
              <a:rPr lang="en-US" dirty="0" smtClean="0"/>
              <a:t>allocates a GENAPP ID for TRILL to conserve other IDs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pecifies an </a:t>
            </a:r>
            <a:r>
              <a:rPr lang="en-US" dirty="0" err="1" smtClean="0"/>
              <a:t>APPsub</a:t>
            </a:r>
            <a:r>
              <a:rPr lang="en-US" dirty="0" smtClean="0"/>
              <a:t>-TLV for use in the instance zero LSP to announce support of </a:t>
            </a:r>
            <a:r>
              <a:rPr lang="en-US" dirty="0" err="1" smtClean="0"/>
              <a:t>RBridge</a:t>
            </a:r>
            <a:r>
              <a:rPr lang="en-US" dirty="0" smtClean="0"/>
              <a:t> channel protocols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RBridge</a:t>
            </a:r>
            <a:r>
              <a:rPr lang="en-US" dirty="0" smtClean="0"/>
              <a:t> channel facility is used to support TRILL OAM</a:t>
            </a:r>
          </a:p>
          <a:p>
            <a:r>
              <a:rPr lang="en-US" dirty="0" smtClean="0"/>
              <a:t>If use of GENAPP is not approved, this will be changed to a Router Capabilities sub-TLV.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3795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0000FF"/>
                </a:solidFill>
                <a:ea typeface="+mj-ea"/>
                <a:cs typeface="+mj-cs"/>
              </a:rPr>
              <a:t>OAM Layers</a:t>
            </a:r>
            <a:endParaRPr lang="en-US" sz="4800" b="1" dirty="0" smtClean="0">
              <a:solidFill>
                <a:srgbClr val="0000FF"/>
              </a:solidFill>
              <a:ea typeface="+mj-ea"/>
              <a:cs typeface="+mj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July 2011</a:t>
            </a:r>
            <a:endParaRPr lang="en-US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954984E-1252-4246-AD9B-2D7898FB1D38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8788" y="1941153"/>
            <a:ext cx="901700" cy="1614488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804988" y="2309453"/>
            <a:ext cx="1125537" cy="1727200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38700" y="2318978"/>
            <a:ext cx="1125538" cy="1727200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02000" y="2698391"/>
            <a:ext cx="1125538" cy="1795462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4" name="TextBox 13"/>
          <p:cNvSpPr txBox="1">
            <a:spLocks noChangeArrowheads="1"/>
          </p:cNvSpPr>
          <p:nvPr/>
        </p:nvSpPr>
        <p:spPr bwMode="auto">
          <a:xfrm>
            <a:off x="457200" y="3217503"/>
            <a:ext cx="900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Router</a:t>
            </a:r>
          </a:p>
        </p:txBody>
      </p:sp>
      <p:sp>
        <p:nvSpPr>
          <p:cNvPr id="21515" name="TextBox 15"/>
          <p:cNvSpPr txBox="1">
            <a:spLocks noChangeArrowheads="1"/>
          </p:cNvSpPr>
          <p:nvPr/>
        </p:nvSpPr>
        <p:spPr bwMode="auto">
          <a:xfrm>
            <a:off x="3302000" y="4101741"/>
            <a:ext cx="112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Bridge</a:t>
            </a:r>
          </a:p>
        </p:txBody>
      </p:sp>
      <p:sp>
        <p:nvSpPr>
          <p:cNvPr id="21516" name="TextBox 17"/>
          <p:cNvSpPr txBox="1">
            <a:spLocks noChangeArrowheads="1"/>
          </p:cNvSpPr>
          <p:nvPr/>
        </p:nvSpPr>
        <p:spPr bwMode="auto">
          <a:xfrm>
            <a:off x="1806575" y="3666766"/>
            <a:ext cx="1123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RBridge</a:t>
            </a:r>
          </a:p>
        </p:txBody>
      </p:sp>
      <p:sp>
        <p:nvSpPr>
          <p:cNvPr id="21517" name="TextBox 18"/>
          <p:cNvSpPr txBox="1">
            <a:spLocks noChangeArrowheads="1"/>
          </p:cNvSpPr>
          <p:nvPr/>
        </p:nvSpPr>
        <p:spPr bwMode="auto">
          <a:xfrm>
            <a:off x="4843463" y="3676291"/>
            <a:ext cx="112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RBridge</a:t>
            </a:r>
          </a:p>
        </p:txBody>
      </p:sp>
      <p:sp>
        <p:nvSpPr>
          <p:cNvPr id="21518" name="TextBox 19"/>
          <p:cNvSpPr txBox="1">
            <a:spLocks noChangeArrowheads="1"/>
          </p:cNvSpPr>
          <p:nvPr/>
        </p:nvSpPr>
        <p:spPr bwMode="auto">
          <a:xfrm>
            <a:off x="458788" y="4851041"/>
            <a:ext cx="6715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 = Ports and Fast Path Logic</a:t>
            </a:r>
          </a:p>
          <a:p>
            <a:pPr eaLnBrk="1" hangingPunct="1"/>
            <a:r>
              <a:rPr lang="en-US" sz="1800"/>
              <a:t>ET = Ethernet stack possibly with 802.1ag OAM = </a:t>
            </a:r>
            <a:r>
              <a:rPr lang="en-US" sz="1800" b="1">
                <a:solidFill>
                  <a:srgbClr val="008000"/>
                </a:solidFill>
              </a:rPr>
              <a:t>Green</a:t>
            </a:r>
          </a:p>
          <a:p>
            <a:pPr eaLnBrk="1" hangingPunct="1"/>
            <a:r>
              <a:rPr lang="en-US" sz="1800"/>
              <a:t>TR = TRILL protocol stack including TRILL OAM = </a:t>
            </a:r>
            <a:r>
              <a:rPr lang="en-US" sz="1800" b="1">
                <a:solidFill>
                  <a:srgbClr val="FF0000"/>
                </a:solidFill>
              </a:rPr>
              <a:t>Red</a:t>
            </a:r>
          </a:p>
          <a:p>
            <a:pPr eaLnBrk="1" hangingPunct="1"/>
            <a:r>
              <a:rPr lang="en-US" sz="1800"/>
              <a:t>IP = IP protocol stack including Layer 3 OAM = </a:t>
            </a:r>
            <a:r>
              <a:rPr lang="en-US" sz="1800" b="1"/>
              <a:t>Black</a:t>
            </a:r>
            <a:r>
              <a:rPr lang="en-US" sz="1800"/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1050" y="1941153"/>
            <a:ext cx="579438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04988" y="2318978"/>
            <a:ext cx="1125537" cy="658813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300413" y="2698391"/>
            <a:ext cx="1123950" cy="735012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40288" y="2309453"/>
            <a:ext cx="1125537" cy="67627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03250" y="2320566"/>
            <a:ext cx="755650" cy="379412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1663" y="2698391"/>
            <a:ext cx="755650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IP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06575" y="3354028"/>
            <a:ext cx="1123950" cy="379413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TR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843463" y="3365141"/>
            <a:ext cx="1122362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TR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302000" y="3433403"/>
            <a:ext cx="1125538" cy="554038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785100" y="1941153"/>
            <a:ext cx="901700" cy="1614488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/>
          </a:p>
        </p:txBody>
      </p:sp>
      <p:sp>
        <p:nvSpPr>
          <p:cNvPr id="21529" name="TextBox 43"/>
          <p:cNvSpPr txBox="1">
            <a:spLocks noChangeArrowheads="1"/>
          </p:cNvSpPr>
          <p:nvPr/>
        </p:nvSpPr>
        <p:spPr bwMode="auto">
          <a:xfrm>
            <a:off x="7786688" y="3209566"/>
            <a:ext cx="9001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/>
              <a:t>Router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786688" y="1942741"/>
            <a:ext cx="579437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786688" y="2320566"/>
            <a:ext cx="755650" cy="379412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785100" y="2699978"/>
            <a:ext cx="755650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IP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29363" y="2309453"/>
            <a:ext cx="1125537" cy="1727200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34" name="TextBox 49"/>
          <p:cNvSpPr txBox="1">
            <a:spLocks noChangeArrowheads="1"/>
          </p:cNvSpPr>
          <p:nvPr/>
        </p:nvSpPr>
        <p:spPr bwMode="auto">
          <a:xfrm>
            <a:off x="6334125" y="3666766"/>
            <a:ext cx="1123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RBridge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332538" y="2318978"/>
            <a:ext cx="1125537" cy="6572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334125" y="3354028"/>
            <a:ext cx="1123950" cy="379413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TR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804988" y="2976203"/>
            <a:ext cx="571500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376488" y="2976203"/>
            <a:ext cx="554037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838700" y="2985728"/>
            <a:ext cx="571500" cy="379413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410200" y="2985728"/>
            <a:ext cx="554038" cy="379413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334125" y="2976203"/>
            <a:ext cx="573088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907213" y="2976203"/>
            <a:ext cx="552450" cy="377825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0000"/>
                </a:solidFill>
              </a:rPr>
              <a:t>ET</a:t>
            </a: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2462213" y="2631716"/>
            <a:ext cx="5903912" cy="2978150"/>
            <a:chOff x="2462213" y="2801826"/>
            <a:chExt cx="5903912" cy="2978206"/>
          </a:xfrm>
        </p:grpSpPr>
        <p:grpSp>
          <p:nvGrpSpPr>
            <p:cNvPr id="21555" name="Group 69"/>
            <p:cNvGrpSpPr>
              <a:grpSpLocks/>
            </p:cNvGrpSpPr>
            <p:nvPr/>
          </p:nvGrpSpPr>
          <p:grpSpPr bwMode="auto">
            <a:xfrm>
              <a:off x="2462213" y="2801826"/>
              <a:ext cx="4333875" cy="912812"/>
              <a:chOff x="2462168" y="2940933"/>
              <a:chExt cx="4333860" cy="913472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2462168" y="2940933"/>
                <a:ext cx="4333860" cy="913489"/>
              </a:xfrm>
              <a:custGeom>
                <a:avLst/>
                <a:gdLst>
                  <a:gd name="connsiteX0" fmla="*/ 0 w 4333860"/>
                  <a:gd name="connsiteY0" fmla="*/ 913472 h 913472"/>
                  <a:gd name="connsiteX1" fmla="*/ 0 w 4333860"/>
                  <a:gd name="connsiteY1" fmla="*/ 33420 h 913472"/>
                  <a:gd name="connsiteX2" fmla="*/ 1002692 w 4333860"/>
                  <a:gd name="connsiteY2" fmla="*/ 490156 h 913472"/>
                  <a:gd name="connsiteX3" fmla="*/ 1827128 w 4333860"/>
                  <a:gd name="connsiteY3" fmla="*/ 479016 h 913472"/>
                  <a:gd name="connsiteX4" fmla="*/ 2618141 w 4333860"/>
                  <a:gd name="connsiteY4" fmla="*/ 11140 h 913472"/>
                  <a:gd name="connsiteX5" fmla="*/ 4322719 w 4333860"/>
                  <a:gd name="connsiteY5" fmla="*/ 0 h 913472"/>
                  <a:gd name="connsiteX6" fmla="*/ 4333860 w 4333860"/>
                  <a:gd name="connsiteY6" fmla="*/ 891192 h 91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33860" h="913472">
                    <a:moveTo>
                      <a:pt x="0" y="913472"/>
                    </a:moveTo>
                    <a:lnTo>
                      <a:pt x="0" y="33420"/>
                    </a:lnTo>
                    <a:lnTo>
                      <a:pt x="1002692" y="490156"/>
                    </a:lnTo>
                    <a:lnTo>
                      <a:pt x="1827128" y="479016"/>
                    </a:lnTo>
                    <a:lnTo>
                      <a:pt x="2618141" y="11140"/>
                    </a:lnTo>
                    <a:lnTo>
                      <a:pt x="4322719" y="0"/>
                    </a:lnTo>
                    <a:lnTo>
                      <a:pt x="4333860" y="891192"/>
                    </a:lnTo>
                  </a:path>
                </a:pathLst>
              </a:custGeom>
              <a:noFill/>
              <a:ln w="76200" cap="flat" cmpd="tri" algn="ctr">
                <a:solidFill>
                  <a:srgbClr val="FF0000"/>
                </a:solidFill>
                <a:prstDash val="sysDash"/>
                <a:round/>
                <a:headEnd type="oval" w="sm" len="sm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rot="5400000">
                <a:off x="4854183" y="3396884"/>
                <a:ext cx="913489" cy="1587"/>
              </a:xfrm>
              <a:prstGeom prst="line">
                <a:avLst/>
              </a:prstGeom>
              <a:ln w="76200" cap="flat" cmpd="tri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/>
            <p:cNvCxnSpPr/>
            <p:nvPr/>
          </p:nvCxnSpPr>
          <p:spPr>
            <a:xfrm rot="10800000">
              <a:off x="6380163" y="5778444"/>
              <a:ext cx="1985962" cy="1588"/>
            </a:xfrm>
            <a:prstGeom prst="line">
              <a:avLst/>
            </a:prstGeom>
            <a:ln w="76200" cap="flat" cmpd="tri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1235075" y="2184041"/>
            <a:ext cx="7119938" cy="3149600"/>
            <a:chOff x="1235075" y="2354263"/>
            <a:chExt cx="7119939" cy="3149601"/>
          </a:xfrm>
        </p:grpSpPr>
        <p:sp>
          <p:nvSpPr>
            <p:cNvPr id="69" name="Freeform 68"/>
            <p:cNvSpPr/>
            <p:nvPr/>
          </p:nvSpPr>
          <p:spPr bwMode="auto">
            <a:xfrm>
              <a:off x="5548314" y="2990850"/>
              <a:ext cx="1136650" cy="388938"/>
            </a:xfrm>
            <a:custGeom>
              <a:avLst/>
              <a:gdLst>
                <a:gd name="connsiteX0" fmla="*/ 1136385 w 1136385"/>
                <a:gd name="connsiteY0" fmla="*/ 367617 h 389897"/>
                <a:gd name="connsiteX1" fmla="*/ 1069539 w 1136385"/>
                <a:gd name="connsiteY1" fmla="*/ 0 h 389897"/>
                <a:gd name="connsiteX2" fmla="*/ 77987 w 1136385"/>
                <a:gd name="connsiteY2" fmla="*/ 11140 h 389897"/>
                <a:gd name="connsiteX3" fmla="*/ 0 w 1136385"/>
                <a:gd name="connsiteY3" fmla="*/ 389897 h 389897"/>
                <a:gd name="connsiteX4" fmla="*/ 0 w 1136385"/>
                <a:gd name="connsiteY4" fmla="*/ 389897 h 389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385" h="389897">
                  <a:moveTo>
                    <a:pt x="1136385" y="367617"/>
                  </a:moveTo>
                  <a:lnTo>
                    <a:pt x="1069539" y="0"/>
                  </a:lnTo>
                  <a:lnTo>
                    <a:pt x="77987" y="11140"/>
                  </a:lnTo>
                  <a:lnTo>
                    <a:pt x="0" y="389897"/>
                  </a:lnTo>
                  <a:lnTo>
                    <a:pt x="0" y="389897"/>
                  </a:lnTo>
                </a:path>
              </a:pathLst>
            </a:custGeom>
            <a:ln w="38100" cap="flat" cmpd="sng" algn="ctr">
              <a:solidFill>
                <a:srgbClr val="008000"/>
              </a:solidFill>
              <a:prstDash val="sysDash"/>
              <a:round/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21549" name="Group 83"/>
            <p:cNvGrpSpPr>
              <a:grpSpLocks/>
            </p:cNvGrpSpPr>
            <p:nvPr/>
          </p:nvGrpSpPr>
          <p:grpSpPr bwMode="auto">
            <a:xfrm>
              <a:off x="2562623" y="3024087"/>
              <a:ext cx="2628886" cy="1000487"/>
              <a:chOff x="2562437" y="3163731"/>
              <a:chExt cx="2629283" cy="1000282"/>
            </a:xfrm>
          </p:grpSpPr>
          <p:sp>
            <p:nvSpPr>
              <p:cNvPr id="71" name="Freeform 70"/>
              <p:cNvSpPr/>
              <p:nvPr/>
            </p:nvSpPr>
            <p:spPr>
              <a:xfrm>
                <a:off x="2562039" y="3163832"/>
                <a:ext cx="2629297" cy="745972"/>
              </a:xfrm>
              <a:custGeom>
                <a:avLst/>
                <a:gdLst>
                  <a:gd name="connsiteX0" fmla="*/ 0 w 2629283"/>
                  <a:gd name="connsiteY0" fmla="*/ 345337 h 746373"/>
                  <a:gd name="connsiteX1" fmla="*/ 33423 w 2629283"/>
                  <a:gd name="connsiteY1" fmla="*/ 22280 h 746373"/>
                  <a:gd name="connsiteX2" fmla="*/ 969269 w 2629283"/>
                  <a:gd name="connsiteY2" fmla="*/ 445596 h 746373"/>
                  <a:gd name="connsiteX3" fmla="*/ 980410 w 2629283"/>
                  <a:gd name="connsiteY3" fmla="*/ 746373 h 746373"/>
                  <a:gd name="connsiteX4" fmla="*/ 1671154 w 2629283"/>
                  <a:gd name="connsiteY4" fmla="*/ 746373 h 746373"/>
                  <a:gd name="connsiteX5" fmla="*/ 1704577 w 2629283"/>
                  <a:gd name="connsiteY5" fmla="*/ 445596 h 746373"/>
                  <a:gd name="connsiteX6" fmla="*/ 2517872 w 2629283"/>
                  <a:gd name="connsiteY6" fmla="*/ 0 h 746373"/>
                  <a:gd name="connsiteX7" fmla="*/ 2629283 w 2629283"/>
                  <a:gd name="connsiteY7" fmla="*/ 356477 h 746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29283" h="746373">
                    <a:moveTo>
                      <a:pt x="0" y="345337"/>
                    </a:moveTo>
                    <a:lnTo>
                      <a:pt x="33423" y="22280"/>
                    </a:lnTo>
                    <a:lnTo>
                      <a:pt x="969269" y="445596"/>
                    </a:lnTo>
                    <a:lnTo>
                      <a:pt x="980410" y="746373"/>
                    </a:lnTo>
                    <a:lnTo>
                      <a:pt x="1671154" y="746373"/>
                    </a:lnTo>
                    <a:lnTo>
                      <a:pt x="1704577" y="445596"/>
                    </a:lnTo>
                    <a:lnTo>
                      <a:pt x="2517872" y="0"/>
                    </a:lnTo>
                    <a:lnTo>
                      <a:pt x="2629283" y="356477"/>
                    </a:lnTo>
                  </a:path>
                </a:pathLst>
              </a:custGeom>
              <a:ln w="38100" cap="flat" cmpd="sng" algn="ctr">
                <a:solidFill>
                  <a:srgbClr val="008000"/>
                </a:solidFill>
                <a:prstDash val="sysDash"/>
                <a:round/>
                <a:headEnd type="oval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rot="5400000">
                <a:off x="3629045" y="4036778"/>
                <a:ext cx="252361" cy="1587"/>
              </a:xfrm>
              <a:prstGeom prst="line">
                <a:avLst/>
              </a:prstGeom>
              <a:ln w="38100" cap="flat" cmpd="sng" algn="ctr">
                <a:solidFill>
                  <a:srgbClr val="008000"/>
                </a:solidFill>
                <a:prstDash val="sysDash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/>
            <p:cNvCxnSpPr/>
            <p:nvPr/>
          </p:nvCxnSpPr>
          <p:spPr bwMode="auto">
            <a:xfrm rot="10800000">
              <a:off x="6553201" y="5502276"/>
              <a:ext cx="1801813" cy="1588"/>
            </a:xfrm>
            <a:prstGeom prst="line">
              <a:avLst/>
            </a:prstGeom>
            <a:ln w="3810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reeform 63"/>
            <p:cNvSpPr/>
            <p:nvPr/>
          </p:nvSpPr>
          <p:spPr bwMode="auto">
            <a:xfrm>
              <a:off x="1235075" y="2354263"/>
              <a:ext cx="979488" cy="1012825"/>
            </a:xfrm>
            <a:custGeom>
              <a:avLst/>
              <a:gdLst>
                <a:gd name="connsiteX0" fmla="*/ 0 w 978778"/>
                <a:gd name="connsiteY0" fmla="*/ 349526 h 1013626"/>
                <a:gd name="connsiteX1" fmla="*/ 0 w 978778"/>
                <a:gd name="connsiteY1" fmla="*/ 0 h 1013626"/>
                <a:gd name="connsiteX2" fmla="*/ 978778 w 978778"/>
                <a:gd name="connsiteY2" fmla="*/ 640798 h 1013626"/>
                <a:gd name="connsiteX3" fmla="*/ 978778 w 978778"/>
                <a:gd name="connsiteY3" fmla="*/ 1013626 h 101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8778" h="1013626">
                  <a:moveTo>
                    <a:pt x="0" y="349526"/>
                  </a:moveTo>
                  <a:lnTo>
                    <a:pt x="0" y="0"/>
                  </a:lnTo>
                  <a:lnTo>
                    <a:pt x="978778" y="640798"/>
                  </a:lnTo>
                  <a:lnTo>
                    <a:pt x="978778" y="1013626"/>
                  </a:lnTo>
                </a:path>
              </a:pathLst>
            </a:custGeom>
            <a:ln w="38100" cap="flat" cmpd="sng" algn="ctr">
              <a:solidFill>
                <a:srgbClr val="008000"/>
              </a:solidFill>
              <a:prstDash val="sysDash"/>
              <a:round/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Freeform 65"/>
            <p:cNvSpPr/>
            <p:nvPr/>
          </p:nvSpPr>
          <p:spPr bwMode="auto">
            <a:xfrm flipH="1">
              <a:off x="7031039" y="2354263"/>
              <a:ext cx="933450" cy="1012825"/>
            </a:xfrm>
            <a:custGeom>
              <a:avLst/>
              <a:gdLst>
                <a:gd name="connsiteX0" fmla="*/ 0 w 978778"/>
                <a:gd name="connsiteY0" fmla="*/ 349526 h 1013626"/>
                <a:gd name="connsiteX1" fmla="*/ 0 w 978778"/>
                <a:gd name="connsiteY1" fmla="*/ 0 h 1013626"/>
                <a:gd name="connsiteX2" fmla="*/ 978778 w 978778"/>
                <a:gd name="connsiteY2" fmla="*/ 640798 h 1013626"/>
                <a:gd name="connsiteX3" fmla="*/ 978778 w 978778"/>
                <a:gd name="connsiteY3" fmla="*/ 1013626 h 101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8778" h="1013626">
                  <a:moveTo>
                    <a:pt x="0" y="349526"/>
                  </a:moveTo>
                  <a:lnTo>
                    <a:pt x="0" y="0"/>
                  </a:lnTo>
                  <a:lnTo>
                    <a:pt x="978778" y="640798"/>
                  </a:lnTo>
                  <a:lnTo>
                    <a:pt x="978778" y="1013626"/>
                  </a:lnTo>
                </a:path>
              </a:pathLst>
            </a:custGeom>
            <a:ln w="38100" cap="flat" cmpd="sng" algn="ctr">
              <a:solidFill>
                <a:srgbClr val="008000"/>
              </a:solidFill>
              <a:prstDash val="sysDash"/>
              <a:round/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4" name="Group 75"/>
          <p:cNvGrpSpPr>
            <a:grpSpLocks/>
          </p:cNvGrpSpPr>
          <p:nvPr/>
        </p:nvGrpSpPr>
        <p:grpSpPr bwMode="auto">
          <a:xfrm>
            <a:off x="1049338" y="2031641"/>
            <a:ext cx="7272337" cy="3865562"/>
            <a:chOff x="1048691" y="2202015"/>
            <a:chExt cx="7272984" cy="3865354"/>
          </a:xfrm>
        </p:grpSpPr>
        <p:cxnSp>
          <p:nvCxnSpPr>
            <p:cNvPr id="82" name="Straight Connector 81"/>
            <p:cNvCxnSpPr/>
            <p:nvPr/>
          </p:nvCxnSpPr>
          <p:spPr>
            <a:xfrm rot="10800000" flipV="1">
              <a:off x="6183123" y="6067369"/>
              <a:ext cx="2138552" cy="0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Freeform 71"/>
            <p:cNvSpPr/>
            <p:nvPr/>
          </p:nvSpPr>
          <p:spPr>
            <a:xfrm>
              <a:off x="1048691" y="2202015"/>
              <a:ext cx="7049127" cy="850854"/>
            </a:xfrm>
            <a:custGeom>
              <a:avLst/>
              <a:gdLst>
                <a:gd name="connsiteX0" fmla="*/ 0 w 7049531"/>
                <a:gd name="connsiteY0" fmla="*/ 850514 h 850514"/>
                <a:gd name="connsiteX1" fmla="*/ 0 w 7049531"/>
                <a:gd name="connsiteY1" fmla="*/ 0 h 850514"/>
                <a:gd name="connsiteX2" fmla="*/ 908865 w 7049531"/>
                <a:gd name="connsiteY2" fmla="*/ 419432 h 850514"/>
                <a:gd name="connsiteX3" fmla="*/ 1736165 w 7049531"/>
                <a:gd name="connsiteY3" fmla="*/ 407781 h 850514"/>
                <a:gd name="connsiteX4" fmla="*/ 2388684 w 7049531"/>
                <a:gd name="connsiteY4" fmla="*/ 792260 h 850514"/>
                <a:gd name="connsiteX5" fmla="*/ 3239289 w 7049531"/>
                <a:gd name="connsiteY5" fmla="*/ 792260 h 850514"/>
                <a:gd name="connsiteX6" fmla="*/ 3926764 w 7049531"/>
                <a:gd name="connsiteY6" fmla="*/ 407781 h 850514"/>
                <a:gd name="connsiteX7" fmla="*/ 6257187 w 7049531"/>
                <a:gd name="connsiteY7" fmla="*/ 407781 h 850514"/>
                <a:gd name="connsiteX8" fmla="*/ 7037879 w 7049531"/>
                <a:gd name="connsiteY8" fmla="*/ 0 h 850514"/>
                <a:gd name="connsiteX9" fmla="*/ 7049531 w 7049531"/>
                <a:gd name="connsiteY9" fmla="*/ 827213 h 85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49531" h="850514">
                  <a:moveTo>
                    <a:pt x="0" y="850514"/>
                  </a:moveTo>
                  <a:lnTo>
                    <a:pt x="0" y="0"/>
                  </a:lnTo>
                  <a:lnTo>
                    <a:pt x="908865" y="419432"/>
                  </a:lnTo>
                  <a:lnTo>
                    <a:pt x="1736165" y="407781"/>
                  </a:lnTo>
                  <a:lnTo>
                    <a:pt x="2388684" y="792260"/>
                  </a:lnTo>
                  <a:lnTo>
                    <a:pt x="3239289" y="792260"/>
                  </a:lnTo>
                  <a:lnTo>
                    <a:pt x="3926764" y="407781"/>
                  </a:lnTo>
                  <a:lnTo>
                    <a:pt x="6257187" y="407781"/>
                  </a:lnTo>
                  <a:lnTo>
                    <a:pt x="7037879" y="0"/>
                  </a:lnTo>
                  <a:lnTo>
                    <a:pt x="7049531" y="82721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012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Three Drafts</a:t>
            </a:r>
            <a:endParaRPr lang="en-US" sz="4800" b="1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39272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Channel Draft provides a communications path for inter-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messages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BFD draft provides BFD Control and BFD Echo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OAM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draft provides ICMP like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facilities (ping, echo, error reporting)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TRILL OAM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DCC351-FC5A-144B-81A4-43D75284DCE9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2713038" y="5387975"/>
            <a:ext cx="3717925" cy="460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/>
              <a:t>1. </a:t>
            </a:r>
            <a:r>
              <a:rPr lang="en-US" dirty="0" err="1" smtClean="0"/>
              <a:t>RBridge</a:t>
            </a:r>
            <a:r>
              <a:rPr lang="en-US" dirty="0" smtClean="0"/>
              <a:t> </a:t>
            </a:r>
            <a:r>
              <a:rPr lang="en-US" dirty="0"/>
              <a:t>Channel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933450" y="4208834"/>
            <a:ext cx="3314700" cy="461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/>
              <a:t>3. </a:t>
            </a:r>
            <a:r>
              <a:rPr lang="en-US" dirty="0" err="1" smtClean="0"/>
              <a:t>RBridge</a:t>
            </a:r>
            <a:r>
              <a:rPr lang="en-US" dirty="0" smtClean="0"/>
              <a:t> OAM</a:t>
            </a:r>
            <a:endParaRPr lang="en-US" dirty="0"/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4895850" y="4208834"/>
            <a:ext cx="3314700" cy="461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/>
              <a:t>2. </a:t>
            </a:r>
            <a:r>
              <a:rPr lang="en-US" dirty="0"/>
              <a:t>BFD for TRILL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609975" y="4670796"/>
            <a:ext cx="0" cy="71717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13388" y="4670796"/>
            <a:ext cx="0" cy="71717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390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An RBridge Channel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36913"/>
          </a:xfrm>
        </p:spPr>
        <p:txBody>
          <a:bodyPr/>
          <a:lstStyle/>
          <a:p>
            <a:pPr eaLnBrk="1" hangingPunct="1"/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Channel Frames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are TRILL Data Frames:</a:t>
            </a: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Channel Message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Header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&amp; Payload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898989"/>
                </a:solidFill>
                <a:latin typeface="Calibri" charset="0"/>
              </a:rPr>
              <a:t>March 2011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898989"/>
                </a:solidFill>
                <a:latin typeface="Calibri" charset="0"/>
              </a:rPr>
              <a:t>TRILL OAM</a:t>
            </a: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780246-5310-9948-A50C-E8C15A841F45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5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352454" y="2505075"/>
            <a:ext cx="1603375" cy="369888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Link Header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1955829" y="2505075"/>
            <a:ext cx="1724025" cy="369888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TRILL Header</a:t>
            </a:r>
          </a:p>
        </p:txBody>
      </p:sp>
      <p:sp>
        <p:nvSpPr>
          <p:cNvPr id="26632" name="TextBox 8"/>
          <p:cNvSpPr txBox="1">
            <a:spLocks noChangeArrowheads="1"/>
          </p:cNvSpPr>
          <p:nvPr/>
        </p:nvSpPr>
        <p:spPr bwMode="auto">
          <a:xfrm>
            <a:off x="3679854" y="2505075"/>
            <a:ext cx="1960563" cy="369888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u="sng"/>
              <a:t>Channel Header</a:t>
            </a:r>
          </a:p>
        </p:txBody>
      </p:sp>
      <p:sp>
        <p:nvSpPr>
          <p:cNvPr id="26633" name="TextBox 9"/>
          <p:cNvSpPr txBox="1">
            <a:spLocks noChangeArrowheads="1"/>
          </p:cNvSpPr>
          <p:nvPr/>
        </p:nvSpPr>
        <p:spPr bwMode="auto">
          <a:xfrm>
            <a:off x="5640417" y="2505075"/>
            <a:ext cx="1744177" cy="369332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u="sng" dirty="0" smtClean="0"/>
              <a:t>Channel Data</a:t>
            </a:r>
            <a:endParaRPr lang="en-US" sz="1800" u="sng" dirty="0"/>
          </a:p>
        </p:txBody>
      </p:sp>
      <p:sp>
        <p:nvSpPr>
          <p:cNvPr id="26634" name="TextBox 10"/>
          <p:cNvSpPr txBox="1">
            <a:spLocks noChangeArrowheads="1"/>
          </p:cNvSpPr>
          <p:nvPr/>
        </p:nvSpPr>
        <p:spPr bwMode="auto">
          <a:xfrm>
            <a:off x="7384594" y="2505075"/>
            <a:ext cx="1433138" cy="369888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Link Trailer</a:t>
            </a:r>
          </a:p>
        </p:txBody>
      </p:sp>
      <p:sp>
        <p:nvSpPr>
          <p:cNvPr id="26635" name="TextBox 11"/>
          <p:cNvSpPr txBox="1">
            <a:spLocks noChangeArrowheads="1"/>
          </p:cNvSpPr>
          <p:nvPr/>
        </p:nvSpPr>
        <p:spPr bwMode="auto">
          <a:xfrm>
            <a:off x="514350" y="4981575"/>
            <a:ext cx="1441479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All</a:t>
            </a:r>
            <a:r>
              <a:rPr lang="en-US" sz="1800" dirty="0" smtClean="0"/>
              <a:t>-Egress-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/>
              <a:t>RBridges</a:t>
            </a:r>
            <a:endParaRPr lang="en-US" sz="1800" dirty="0"/>
          </a:p>
        </p:txBody>
      </p:sp>
      <p:sp>
        <p:nvSpPr>
          <p:cNvPr id="26636" name="TextBox 12"/>
          <p:cNvSpPr txBox="1">
            <a:spLocks noChangeArrowheads="1"/>
          </p:cNvSpPr>
          <p:nvPr/>
        </p:nvSpPr>
        <p:spPr bwMode="auto">
          <a:xfrm>
            <a:off x="1955829" y="4977498"/>
            <a:ext cx="1114425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Inner</a:t>
            </a:r>
          </a:p>
          <a:p>
            <a:pPr algn="ctr" eaLnBrk="1" hangingPunct="1"/>
            <a:r>
              <a:rPr lang="en-US" sz="1800" dirty="0" err="1"/>
              <a:t>MacSA</a:t>
            </a:r>
            <a:endParaRPr lang="en-US" sz="1800" dirty="0"/>
          </a:p>
        </p:txBody>
      </p:sp>
      <p:sp>
        <p:nvSpPr>
          <p:cNvPr id="26637" name="TextBox 14"/>
          <p:cNvSpPr txBox="1">
            <a:spLocks noChangeArrowheads="1"/>
          </p:cNvSpPr>
          <p:nvPr/>
        </p:nvSpPr>
        <p:spPr bwMode="auto">
          <a:xfrm>
            <a:off x="3070254" y="4971656"/>
            <a:ext cx="2023020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err="1" smtClean="0"/>
              <a:t>RBridge</a:t>
            </a:r>
            <a:r>
              <a:rPr lang="en-US" sz="1800" dirty="0" smtClean="0"/>
              <a:t>-Channel</a:t>
            </a:r>
            <a:endParaRPr lang="en-US" sz="1800" dirty="0"/>
          </a:p>
          <a:p>
            <a:pPr algn="ctr" eaLnBrk="1" hangingPunct="1"/>
            <a:r>
              <a:rPr lang="en-US" sz="1800" dirty="0" err="1"/>
              <a:t>Ethertype</a:t>
            </a:r>
            <a:endParaRPr lang="en-US" sz="1800" dirty="0"/>
          </a:p>
        </p:txBody>
      </p:sp>
      <p:sp>
        <p:nvSpPr>
          <p:cNvPr id="26638" name="TextBox 16"/>
          <p:cNvSpPr txBox="1">
            <a:spLocks noChangeArrowheads="1"/>
          </p:cNvSpPr>
          <p:nvPr/>
        </p:nvSpPr>
        <p:spPr bwMode="auto">
          <a:xfrm>
            <a:off x="5093274" y="4971834"/>
            <a:ext cx="1924707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Flags, Channel Protocol </a:t>
            </a:r>
            <a:r>
              <a:rPr lang="en-US" sz="1800" dirty="0"/>
              <a:t>#</a:t>
            </a:r>
          </a:p>
        </p:txBody>
      </p:sp>
      <p:sp>
        <p:nvSpPr>
          <p:cNvPr id="26639" name="TextBox 17"/>
          <p:cNvSpPr txBox="1">
            <a:spLocks noChangeArrowheads="1"/>
          </p:cNvSpPr>
          <p:nvPr/>
        </p:nvSpPr>
        <p:spPr bwMode="auto">
          <a:xfrm>
            <a:off x="7017982" y="4968481"/>
            <a:ext cx="1668817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Channel Protocol Data</a:t>
            </a:r>
            <a:endParaRPr lang="en-US" sz="1800" dirty="0"/>
          </a:p>
        </p:txBody>
      </p:sp>
      <p:sp>
        <p:nvSpPr>
          <p:cNvPr id="19" name="Right Brace 18"/>
          <p:cNvSpPr/>
          <p:nvPr/>
        </p:nvSpPr>
        <p:spPr>
          <a:xfrm rot="16200000">
            <a:off x="4382294" y="677069"/>
            <a:ext cx="436562" cy="8172450"/>
          </a:xfrm>
          <a:prstGeom prst="rightBrace">
            <a:avLst>
              <a:gd name="adj1" fmla="val 25000"/>
              <a:gd name="adj2" fmla="val 95002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ight Brace 19"/>
          <p:cNvSpPr/>
          <p:nvPr/>
        </p:nvSpPr>
        <p:spPr>
          <a:xfrm rot="5400000">
            <a:off x="5313941" y="1271038"/>
            <a:ext cx="436563" cy="3704739"/>
          </a:xfrm>
          <a:prstGeom prst="rightBrace">
            <a:avLst>
              <a:gd name="adj1" fmla="val 25000"/>
              <a:gd name="adj2" fmla="val 22426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6415882" y="3467894"/>
            <a:ext cx="254000" cy="1587"/>
          </a:xfrm>
          <a:prstGeom prst="line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553200" y="3595688"/>
            <a:ext cx="1725613" cy="0"/>
          </a:xfrm>
          <a:prstGeom prst="line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7793037" y="4081463"/>
            <a:ext cx="969963" cy="1588"/>
          </a:xfrm>
          <a:prstGeom prst="line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Brace 23"/>
          <p:cNvSpPr/>
          <p:nvPr/>
        </p:nvSpPr>
        <p:spPr>
          <a:xfrm rot="5400000">
            <a:off x="5836553" y="4887584"/>
            <a:ext cx="438150" cy="1924708"/>
          </a:xfrm>
          <a:prstGeom prst="rightBrace">
            <a:avLst>
              <a:gd name="adj1" fmla="val 25000"/>
              <a:gd name="adj2" fmla="val 23604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16200000" flipH="1">
            <a:off x="6301582" y="6298406"/>
            <a:ext cx="469900" cy="11113"/>
          </a:xfrm>
          <a:prstGeom prst="line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3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An </a:t>
            </a:r>
            <a:r>
              <a:rPr lang="en-US" sz="4800" b="1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sz="4800" b="1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4800" b="1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Channel Message</a:t>
            </a:r>
            <a:endParaRPr lang="en-US" sz="4800" b="1" dirty="0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Content Placeholder 42"/>
          <p:cNvSpPr>
            <a:spLocks noGrp="1"/>
          </p:cNvSpPr>
          <p:nvPr>
            <p:ph sz="half" idx="1"/>
          </p:nvPr>
        </p:nvSpPr>
        <p:spPr>
          <a:xfrm>
            <a:off x="5006489" y="4400550"/>
            <a:ext cx="3202974" cy="18367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0 = Silent</a:t>
            </a:r>
          </a:p>
          <a:p>
            <a:pPr eaLnBrk="1" hangingPunct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1 = Multi-Hop</a:t>
            </a:r>
          </a:p>
          <a:p>
            <a:pPr eaLnBrk="1" hangingPunct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2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= Native</a:t>
            </a:r>
          </a:p>
          <a:p>
            <a:pPr eaLnBrk="1" hangingPunct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3 -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11 available</a:t>
            </a:r>
          </a:p>
        </p:txBody>
      </p:sp>
      <p:sp>
        <p:nvSpPr>
          <p:cNvPr id="27651" name="Content Placeholder 43"/>
          <p:cNvSpPr>
            <a:spLocks noGrp="1"/>
          </p:cNvSpPr>
          <p:nvPr>
            <p:ph sz="half" idx="2"/>
          </p:nvPr>
        </p:nvSpPr>
        <p:spPr>
          <a:xfrm>
            <a:off x="880954" y="4400550"/>
            <a:ext cx="3767144" cy="18367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1 = </a:t>
            </a: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RBridge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Channel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Error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2, 3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= BFD Control, Echo</a:t>
            </a:r>
          </a:p>
          <a:p>
            <a:pPr eaLnBrk="1" hangingPunct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3, 4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= TRILL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Echo, Error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5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– 4,094 available</a:t>
            </a:r>
          </a:p>
        </p:txBody>
      </p:sp>
      <p:sp>
        <p:nvSpPr>
          <p:cNvPr id="2765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898989"/>
                </a:solidFill>
                <a:latin typeface="Calibri" charset="0"/>
              </a:rPr>
              <a:t>March 2011</a:t>
            </a:r>
          </a:p>
        </p:txBody>
      </p:sp>
      <p:sp>
        <p:nvSpPr>
          <p:cNvPr id="276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898989"/>
                </a:solidFill>
                <a:latin typeface="Calibri" charset="0"/>
              </a:rPr>
              <a:t>TRILL OAM</a:t>
            </a:r>
          </a:p>
        </p:txBody>
      </p:sp>
      <p:sp>
        <p:nvSpPr>
          <p:cNvPr id="2765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E5F69EF-EC53-2543-83FE-6D6E0EB473DC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7" name="Right Brace 36"/>
          <p:cNvSpPr/>
          <p:nvPr/>
        </p:nvSpPr>
        <p:spPr>
          <a:xfrm rot="5400000">
            <a:off x="5849647" y="1736790"/>
            <a:ext cx="438150" cy="1898520"/>
          </a:xfrm>
          <a:prstGeom prst="rightBrace">
            <a:avLst>
              <a:gd name="adj1" fmla="val 25000"/>
              <a:gd name="adj2" fmla="val 78943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5390276" y="3028950"/>
            <a:ext cx="247650" cy="0"/>
          </a:xfrm>
          <a:prstGeom prst="line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62" name="TextBox 39"/>
          <p:cNvSpPr txBox="1">
            <a:spLocks noChangeArrowheads="1"/>
          </p:cNvSpPr>
          <p:nvPr/>
        </p:nvSpPr>
        <p:spPr bwMode="auto">
          <a:xfrm>
            <a:off x="4678363" y="3565525"/>
            <a:ext cx="2605087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12 bits of </a:t>
            </a:r>
            <a:r>
              <a:rPr lang="en-US" sz="1800" dirty="0" smtClean="0"/>
              <a:t>Channel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Header Flags</a:t>
            </a:r>
          </a:p>
        </p:txBody>
      </p:sp>
      <p:sp>
        <p:nvSpPr>
          <p:cNvPr id="27663" name="TextBox 40"/>
          <p:cNvSpPr txBox="1">
            <a:spLocks noChangeArrowheads="1"/>
          </p:cNvSpPr>
          <p:nvPr/>
        </p:nvSpPr>
        <p:spPr bwMode="auto">
          <a:xfrm>
            <a:off x="2378075" y="3567113"/>
            <a:ext cx="2300288" cy="646112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12 bit </a:t>
            </a:r>
            <a:r>
              <a:rPr lang="en-US" sz="1800" dirty="0" smtClean="0"/>
              <a:t>Channel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Protocol Number</a:t>
            </a:r>
          </a:p>
        </p:txBody>
      </p:sp>
      <p:sp>
        <p:nvSpPr>
          <p:cNvPr id="27664" name="TextBox 41"/>
          <p:cNvSpPr txBox="1">
            <a:spLocks noChangeArrowheads="1"/>
          </p:cNvSpPr>
          <p:nvPr/>
        </p:nvSpPr>
        <p:spPr bwMode="auto">
          <a:xfrm>
            <a:off x="514350" y="3565525"/>
            <a:ext cx="1863725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4 bit </a:t>
            </a:r>
            <a:r>
              <a:rPr lang="en-US" sz="1800" dirty="0" smtClean="0"/>
              <a:t>Channel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Version = 0</a:t>
            </a:r>
            <a:endParaRPr lang="en-US" sz="1800" dirty="0"/>
          </a:p>
        </p:txBody>
      </p:sp>
      <p:sp>
        <p:nvSpPr>
          <p:cNvPr id="46" name="Right Brace 45"/>
          <p:cNvSpPr/>
          <p:nvPr/>
        </p:nvSpPr>
        <p:spPr>
          <a:xfrm rot="16200000">
            <a:off x="4390231" y="-721519"/>
            <a:ext cx="438150" cy="8189913"/>
          </a:xfrm>
          <a:prstGeom prst="rightBrace">
            <a:avLst>
              <a:gd name="adj1" fmla="val 25000"/>
              <a:gd name="adj2" fmla="val 61012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66" name="TextBox 41"/>
          <p:cNvSpPr txBox="1">
            <a:spLocks noChangeArrowheads="1"/>
          </p:cNvSpPr>
          <p:nvPr/>
        </p:nvSpPr>
        <p:spPr bwMode="auto">
          <a:xfrm>
            <a:off x="7283450" y="3565525"/>
            <a:ext cx="1420813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4 bit</a:t>
            </a:r>
            <a:br>
              <a:rPr lang="en-US" sz="1800"/>
            </a:br>
            <a:r>
              <a:rPr lang="en-US" sz="1800"/>
              <a:t>ERR Code</a:t>
            </a: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514350" y="1825921"/>
            <a:ext cx="1441479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All</a:t>
            </a:r>
            <a:r>
              <a:rPr lang="en-US" sz="1800" dirty="0" smtClean="0"/>
              <a:t>-Egress-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/>
              <a:t>RBridges</a:t>
            </a:r>
            <a:endParaRPr lang="en-US" sz="1800" dirty="0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955829" y="1821844"/>
            <a:ext cx="1114425" cy="646113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Inner</a:t>
            </a:r>
          </a:p>
          <a:p>
            <a:pPr algn="ctr" eaLnBrk="1" hangingPunct="1"/>
            <a:r>
              <a:rPr lang="en-US" sz="1800" dirty="0" err="1"/>
              <a:t>MacSA</a:t>
            </a:r>
            <a:endParaRPr lang="en-US" sz="1800" dirty="0"/>
          </a:p>
        </p:txBody>
      </p: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3070254" y="1816002"/>
            <a:ext cx="2049208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err="1" smtClean="0"/>
              <a:t>RBridge</a:t>
            </a:r>
            <a:r>
              <a:rPr lang="en-US" sz="1800" dirty="0" smtClean="0"/>
              <a:t>-Channel</a:t>
            </a:r>
            <a:endParaRPr lang="en-US" sz="1800" dirty="0"/>
          </a:p>
          <a:p>
            <a:pPr algn="ctr" eaLnBrk="1" hangingPunct="1"/>
            <a:r>
              <a:rPr lang="en-US" sz="1800" dirty="0" err="1"/>
              <a:t>Ethertype</a:t>
            </a:r>
            <a:endParaRPr lang="en-US" sz="1800" dirty="0"/>
          </a:p>
        </p:txBody>
      </p: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5119462" y="1816180"/>
            <a:ext cx="1898520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Flags, Channel Protocol </a:t>
            </a:r>
            <a:r>
              <a:rPr lang="en-US" sz="1800" dirty="0"/>
              <a:t>#</a:t>
            </a: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7017982" y="1812827"/>
            <a:ext cx="1668817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Channel Protocol Data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53457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Channel Protocols Supported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err="1" smtClean="0">
                <a:solidFill>
                  <a:srgbClr val="0000FF"/>
                </a:solidFill>
              </a:rPr>
              <a:t>APPsub</a:t>
            </a:r>
            <a:r>
              <a:rPr lang="en-US" b="1" dirty="0" smtClean="0">
                <a:solidFill>
                  <a:srgbClr val="0000FF"/>
                </a:solidFill>
              </a:rPr>
              <a:t>-TLV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947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Format of proposed </a:t>
            </a:r>
            <a:r>
              <a:rPr lang="en-US" dirty="0" err="1" smtClean="0"/>
              <a:t>APPsub</a:t>
            </a:r>
            <a:r>
              <a:rPr lang="en-US" dirty="0" smtClean="0"/>
              <a:t>-TLV</a:t>
            </a:r>
          </a:p>
          <a:p>
            <a:pPr lvl="1"/>
            <a:r>
              <a:rPr lang="en-US" dirty="0" smtClean="0"/>
              <a:t>Support of </a:t>
            </a:r>
            <a:r>
              <a:rPr lang="en-US" dirty="0" err="1" smtClean="0"/>
              <a:t>RBridge</a:t>
            </a:r>
            <a:r>
              <a:rPr lang="en-US" dirty="0" smtClean="0"/>
              <a:t> Channel protocols is consider to be a vector of bits numbered 0 through 4,094, defaulting to zero where a 1 bit indicates support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41"/>
          <p:cNvSpPr txBox="1">
            <a:spLocks noChangeArrowheads="1"/>
          </p:cNvSpPr>
          <p:nvPr/>
        </p:nvSpPr>
        <p:spPr bwMode="auto">
          <a:xfrm>
            <a:off x="933334" y="3399485"/>
            <a:ext cx="1863725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err="1" smtClean="0"/>
              <a:t>APPsub</a:t>
            </a:r>
            <a:r>
              <a:rPr lang="en-US" sz="1800" dirty="0" smtClean="0"/>
              <a:t>-Type</a:t>
            </a:r>
            <a:br>
              <a:rPr lang="en-US" sz="1800" dirty="0" smtClean="0"/>
            </a:br>
            <a:r>
              <a:rPr lang="en-US" sz="1800" dirty="0" smtClean="0"/>
              <a:t>= 1</a:t>
            </a:r>
            <a:endParaRPr lang="en-US" sz="1800" dirty="0"/>
          </a:p>
        </p:txBody>
      </p:sp>
      <p:sp>
        <p:nvSpPr>
          <p:cNvPr id="7" name="TextBox 41"/>
          <p:cNvSpPr txBox="1">
            <a:spLocks noChangeArrowheads="1"/>
          </p:cNvSpPr>
          <p:nvPr/>
        </p:nvSpPr>
        <p:spPr bwMode="auto">
          <a:xfrm>
            <a:off x="933334" y="4045816"/>
            <a:ext cx="1863725" cy="369332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Length</a:t>
            </a:r>
            <a:endParaRPr lang="en-US" sz="1800" dirty="0"/>
          </a:p>
        </p:txBody>
      </p:sp>
      <p:sp>
        <p:nvSpPr>
          <p:cNvPr id="8" name="TextBox 41"/>
          <p:cNvSpPr txBox="1">
            <a:spLocks noChangeArrowheads="1"/>
          </p:cNvSpPr>
          <p:nvPr/>
        </p:nvSpPr>
        <p:spPr bwMode="auto">
          <a:xfrm>
            <a:off x="933334" y="4415148"/>
            <a:ext cx="1863725" cy="646331"/>
          </a:xfrm>
          <a:prstGeom prst="rect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 smtClean="0"/>
              <a:t>Bit</a:t>
            </a:r>
          </a:p>
          <a:p>
            <a:pPr algn="ctr" eaLnBrk="1" hangingPunct="1"/>
            <a:r>
              <a:rPr lang="en-US" sz="1800" dirty="0" smtClean="0"/>
              <a:t>Vectors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3299500" y="4750628"/>
            <a:ext cx="5564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"/>
                <a:cs typeface="Courier"/>
              </a:rPr>
              <a:t>| 0  1  2  3  4  5  6  7| 8  9 10 11 12 13 14 15|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+--+--+--+--+--+--+--+--+--+--+--+--+--+--+--+--+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|  Bit Vector Length |     Bit Vector Offset    |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+--+--+--+--+--+--+--+--+--+--+--+--+--+--+--+--+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|  bits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+--+--+--...</a:t>
            </a:r>
            <a:endParaRPr lang="en-US" sz="1400" b="1" dirty="0">
              <a:latin typeface="Courier"/>
              <a:cs typeface="Courier"/>
            </a:endParaRPr>
          </a:p>
        </p:txBody>
      </p:sp>
      <p:sp>
        <p:nvSpPr>
          <p:cNvPr id="10" name="Bent-Up Arrow 9"/>
          <p:cNvSpPr/>
          <p:nvPr/>
        </p:nvSpPr>
        <p:spPr>
          <a:xfrm rot="5400000">
            <a:off x="2281491" y="4795748"/>
            <a:ext cx="621943" cy="1414071"/>
          </a:xfrm>
          <a:prstGeom prst="bentUpArrow">
            <a:avLst>
              <a:gd name="adj1" fmla="val 11364"/>
              <a:gd name="adj2" fmla="val 43183"/>
              <a:gd name="adj3" fmla="val 32595"/>
            </a:avLst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3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Channel Protocols Supported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err="1" smtClean="0">
                <a:solidFill>
                  <a:srgbClr val="0000FF"/>
                </a:solidFill>
              </a:rPr>
              <a:t>APPsub</a:t>
            </a:r>
            <a:r>
              <a:rPr lang="en-US" b="1" dirty="0" smtClean="0">
                <a:solidFill>
                  <a:srgbClr val="0000FF"/>
                </a:solidFill>
              </a:rPr>
              <a:t>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94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Low volatility</a:t>
            </a:r>
          </a:p>
          <a:p>
            <a:pPr lvl="1"/>
            <a:r>
              <a:rPr lang="en-US" dirty="0" smtClean="0"/>
              <a:t>Support of channel protocols probably changes only on software upgrade or the like</a:t>
            </a:r>
          </a:p>
          <a:p>
            <a:r>
              <a:rPr lang="en-US" dirty="0" smtClean="0"/>
              <a:t>Expected size: &lt; 12 bytes</a:t>
            </a:r>
          </a:p>
          <a:p>
            <a:pPr lvl="1"/>
            <a:r>
              <a:rPr lang="en-US" dirty="0" smtClean="0"/>
              <a:t>1     GENAPP Type</a:t>
            </a:r>
          </a:p>
          <a:p>
            <a:pPr lvl="1"/>
            <a:r>
              <a:rPr lang="en-US" dirty="0" smtClean="0"/>
              <a:t>1     GENAPP Length</a:t>
            </a:r>
          </a:p>
          <a:p>
            <a:pPr lvl="1"/>
            <a:r>
              <a:rPr lang="en-US" dirty="0" smtClean="0"/>
              <a:t>2     TRILL GENAPP ID</a:t>
            </a:r>
          </a:p>
          <a:p>
            <a:pPr lvl="1"/>
            <a:r>
              <a:rPr lang="en-US" dirty="0" smtClean="0"/>
              <a:t>7      Example value</a:t>
            </a:r>
          </a:p>
          <a:p>
            <a:pPr lvl="2"/>
            <a:r>
              <a:rPr lang="en-US" dirty="0" smtClean="0"/>
              <a:t>3      A bit vector encoding of one byte of bits</a:t>
            </a:r>
          </a:p>
          <a:p>
            <a:pPr lvl="2"/>
            <a:r>
              <a:rPr lang="en-US" dirty="0" smtClean="0"/>
              <a:t>4      A bit vector encoding of two bytes of bits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5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FF"/>
                </a:solidFill>
              </a:rPr>
              <a:t>END</a:t>
            </a:r>
            <a:endParaRPr lang="en-US" sz="66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423798" cy="1752600"/>
          </a:xfrm>
        </p:spPr>
        <p:txBody>
          <a:bodyPr/>
          <a:lstStyle/>
          <a:p>
            <a:pPr algn="l"/>
            <a:r>
              <a:rPr lang="en-US" dirty="0" smtClean="0"/>
              <a:t>Donald E. Eastlake,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algn="l"/>
            <a:r>
              <a:rPr lang="en-US" sz="2800" dirty="0" smtClean="0"/>
              <a:t>Huawei Technologies (USA)</a:t>
            </a:r>
          </a:p>
          <a:p>
            <a:pPr algn="l"/>
            <a:r>
              <a:rPr lang="en-US" sz="2400" dirty="0" smtClean="0"/>
              <a:t>d3e3e3@gmail.com</a:t>
            </a:r>
            <a:endParaRPr lang="en-US" sz="2400" dirty="0"/>
          </a:p>
        </p:txBody>
      </p:sp>
      <p:pic>
        <p:nvPicPr>
          <p:cNvPr id="4" name="Picture 3" descr="Huawie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93" y="3473117"/>
            <a:ext cx="2857500" cy="28575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629</Words>
  <Application>Microsoft Macintosh PowerPoint</Application>
  <PresentationFormat>On-screen Show (4:3)</PresentationFormat>
  <Paragraphs>134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Possible TRILL Use of GENAPP in draft-ietf-trill-rbridge-channel</vt:lpstr>
      <vt:lpstr>Possible TRILL Use of GENAPP</vt:lpstr>
      <vt:lpstr>OAM Layers</vt:lpstr>
      <vt:lpstr>Three Drafts</vt:lpstr>
      <vt:lpstr>An RBridge Channel</vt:lpstr>
      <vt:lpstr>An RBridge Channel Message</vt:lpstr>
      <vt:lpstr>Channel Protocols Supported APPsub-TLV</vt:lpstr>
      <vt:lpstr>Channel Protocols Supported APPsub-TLV</vt:lpstr>
      <vt:lpstr>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TRILL Use of GENAPP in draft-ietf-trill-rbridge-channel</dc:title>
  <dc:creator>Donald Eastlake III</dc:creator>
  <cp:lastModifiedBy>Donald Eastlake III</cp:lastModifiedBy>
  <cp:revision>12</cp:revision>
  <dcterms:created xsi:type="dcterms:W3CDTF">2011-07-24T08:15:32Z</dcterms:created>
  <dcterms:modified xsi:type="dcterms:W3CDTF">2011-07-24T18:13:54Z</dcterms:modified>
</cp:coreProperties>
</file>