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notesMasterIdLst>
    <p:notesMasterId r:id="rId16"/>
  </p:notesMasterIdLst>
  <p:sldIdLst>
    <p:sldId id="256" r:id="rId2"/>
    <p:sldId id="292" r:id="rId3"/>
    <p:sldId id="306" r:id="rId4"/>
    <p:sldId id="303" r:id="rId5"/>
    <p:sldId id="305" r:id="rId6"/>
    <p:sldId id="295" r:id="rId7"/>
    <p:sldId id="296" r:id="rId8"/>
    <p:sldId id="300" r:id="rId9"/>
    <p:sldId id="280" r:id="rId10"/>
    <p:sldId id="282" r:id="rId11"/>
    <p:sldId id="286" r:id="rId12"/>
    <p:sldId id="302" r:id="rId13"/>
    <p:sldId id="288" r:id="rId14"/>
    <p:sldId id="28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E51208-5471-A047-A86B-2F1B8A6032EE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61B7D-BDD6-1F40-8B3A-9E054AFE2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61B7D-BDD6-1F40-8B3A-9E054AFE2A4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61B7D-BDD6-1F40-8B3A-9E054AFE2A4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61B7D-BDD6-1F40-8B3A-9E054AFE2A4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B682-A36C-2D46-B459-80B68030375B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B682-A36C-2D46-B459-80B68030375B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B682-A36C-2D46-B459-80B68030375B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B682-A36C-2D46-B459-80B68030375B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B682-A36C-2D46-B459-80B68030375B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B682-A36C-2D46-B459-80B68030375B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B682-A36C-2D46-B459-80B68030375B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B682-A36C-2D46-B459-80B68030375B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B682-A36C-2D46-B459-80B68030375B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B682-A36C-2D46-B459-80B68030375B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B682-A36C-2D46-B459-80B68030375B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AB682-A36C-2D46-B459-80B68030375B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D4E98-BAD4-A640-98AF-9C01F89C2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df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IS-IS Extensions to support OTV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Comic Sans MS"/>
                <a:cs typeface="Comic Sans MS"/>
              </a:rPr>
              <a:t>Hasmit</a:t>
            </a:r>
            <a:r>
              <a:rPr lang="en-US" dirty="0" smtClean="0">
                <a:latin typeface="Comic Sans MS"/>
                <a:cs typeface="Comic Sans MS"/>
              </a:rPr>
              <a:t> Grover</a:t>
            </a:r>
          </a:p>
          <a:p>
            <a:r>
              <a:rPr lang="en-US" dirty="0" err="1" smtClean="0">
                <a:latin typeface="Comic Sans MS"/>
                <a:cs typeface="Comic Sans MS"/>
              </a:rPr>
              <a:t>Ayan</a:t>
            </a:r>
            <a:r>
              <a:rPr lang="en-US" dirty="0" smtClean="0">
                <a:latin typeface="Comic Sans MS"/>
                <a:cs typeface="Comic Sans MS"/>
              </a:rPr>
              <a:t> </a:t>
            </a:r>
            <a:r>
              <a:rPr lang="en-US" dirty="0" err="1" smtClean="0">
                <a:latin typeface="Comic Sans MS"/>
                <a:cs typeface="Comic Sans MS"/>
              </a:rPr>
              <a:t>Banerjee</a:t>
            </a:r>
            <a:endParaRPr lang="en-US" dirty="0" smtClean="0">
              <a:latin typeface="Comic Sans MS"/>
              <a:cs typeface="Comic Sans MS"/>
            </a:endParaRPr>
          </a:p>
          <a:p>
            <a:r>
              <a:rPr lang="en-US" dirty="0" smtClean="0">
                <a:latin typeface="Comic Sans MS"/>
                <a:cs typeface="Comic Sans MS"/>
              </a:rPr>
              <a:t>Dhananjaya Rao</a:t>
            </a:r>
            <a:endParaRPr lang="en-US" dirty="0"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IIH extensions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1642"/>
            <a:ext cx="8229600" cy="452596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800" dirty="0">
                <a:latin typeface="Comic Sans MS"/>
                <a:cs typeface="Comic Sans MS"/>
              </a:rPr>
              <a:t>Multi-Topology aware Port </a:t>
            </a:r>
            <a:r>
              <a:rPr lang="en-US" sz="2800" dirty="0" smtClean="0">
                <a:latin typeface="Comic Sans MS"/>
                <a:cs typeface="Comic Sans MS"/>
              </a:rPr>
              <a:t>Capability defined in RFC 6165</a:t>
            </a:r>
          </a:p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Define new sub-</a:t>
            </a:r>
            <a:r>
              <a:rPr lang="en-US" sz="2800" dirty="0" err="1" smtClean="0">
                <a:latin typeface="Comic Sans MS"/>
                <a:cs typeface="Comic Sans MS"/>
              </a:rPr>
              <a:t>TLVs</a:t>
            </a:r>
            <a:endParaRPr lang="en-US" sz="2800" dirty="0" smtClean="0">
              <a:latin typeface="Comic Sans MS"/>
              <a:cs typeface="Comic Sans MS"/>
            </a:endParaRP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Site Capability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Site Group IPv4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Site Group IPv6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Adjacency Server IPv4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Adjacency Server IPv6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LSP Extensions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Group Address TLV defined in RFC 6326</a:t>
            </a:r>
          </a:p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Define new sub-</a:t>
            </a:r>
            <a:r>
              <a:rPr lang="en-US" sz="2800" dirty="0" err="1" smtClean="0">
                <a:latin typeface="Comic Sans MS"/>
                <a:cs typeface="Comic Sans MS"/>
              </a:rPr>
              <a:t>TLVs</a:t>
            </a:r>
            <a:endParaRPr lang="en-US" sz="2800" dirty="0" smtClean="0">
              <a:latin typeface="Comic Sans MS"/>
              <a:cs typeface="Comic Sans MS"/>
            </a:endParaRP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Group IPv4 Address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Group IPv6 Address</a:t>
            </a:r>
          </a:p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Group Membership Active Source TLV (new)</a:t>
            </a:r>
          </a:p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Define Sub-</a:t>
            </a:r>
            <a:r>
              <a:rPr lang="en-US" sz="2800" dirty="0" err="1" smtClean="0">
                <a:latin typeface="Comic Sans MS"/>
                <a:cs typeface="Comic Sans MS"/>
              </a:rPr>
              <a:t>TLVs</a:t>
            </a:r>
            <a:endParaRPr lang="en-US" sz="2800" dirty="0" smtClean="0">
              <a:latin typeface="Comic Sans MS"/>
              <a:cs typeface="Comic Sans MS"/>
            </a:endParaRP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Group MAC Source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Group IPv4 Source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Group IPv6 Source</a:t>
            </a:r>
          </a:p>
          <a:p>
            <a:pPr lvl="1"/>
            <a:endParaRPr lang="en-US" dirty="0"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mic Sans MS"/>
                <a:cs typeface="Comic Sans MS"/>
              </a:rPr>
              <a:t>MGroup</a:t>
            </a:r>
            <a:r>
              <a:rPr lang="en-US" dirty="0" smtClean="0">
                <a:latin typeface="Comic Sans MS"/>
                <a:cs typeface="Comic Sans MS"/>
              </a:rPr>
              <a:t> PDU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Multicast Group PDU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Carries multicast specific information</a:t>
            </a:r>
          </a:p>
          <a:p>
            <a:pPr lvl="1">
              <a:spcAft>
                <a:spcPts val="600"/>
              </a:spcAft>
            </a:pPr>
            <a:r>
              <a:rPr lang="en-US" sz="2400" dirty="0" err="1" smtClean="0">
                <a:latin typeface="Comic Sans MS"/>
                <a:cs typeface="Comic Sans MS"/>
              </a:rPr>
              <a:t>MGroup</a:t>
            </a:r>
            <a:r>
              <a:rPr lang="en-US" sz="2400" dirty="0" smtClean="0">
                <a:latin typeface="Comic Sans MS"/>
                <a:cs typeface="Comic Sans MS"/>
              </a:rPr>
              <a:t> CSNP</a:t>
            </a:r>
          </a:p>
          <a:p>
            <a:pPr lvl="1">
              <a:spcAft>
                <a:spcPts val="600"/>
              </a:spcAft>
            </a:pPr>
            <a:r>
              <a:rPr lang="en-US" sz="2400" dirty="0" err="1" smtClean="0">
                <a:latin typeface="Comic Sans MS"/>
                <a:cs typeface="Comic Sans MS"/>
              </a:rPr>
              <a:t>MGroup</a:t>
            </a:r>
            <a:r>
              <a:rPr lang="en-US" sz="2400" dirty="0" smtClean="0">
                <a:latin typeface="Comic Sans MS"/>
                <a:cs typeface="Comic Sans MS"/>
              </a:rPr>
              <a:t> PSNP</a:t>
            </a:r>
            <a:endParaRPr lang="en-US" dirty="0" smtClean="0">
              <a:latin typeface="Comic Sans MS"/>
              <a:cs typeface="Comic Sans MS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I-Ds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Comic Sans MS"/>
                <a:cs typeface="Comic Sans MS"/>
              </a:rPr>
              <a:t>Overlay Transport Virtualization</a:t>
            </a:r>
          </a:p>
          <a:p>
            <a:pPr lvl="1">
              <a:buNone/>
            </a:pPr>
            <a:r>
              <a:rPr lang="en-US" sz="2000" dirty="0" smtClean="0">
                <a:latin typeface="Courier New"/>
                <a:cs typeface="Courier New"/>
              </a:rPr>
              <a:t>http://www.ietf.org/id/draft-hasmit-otv-03</a:t>
            </a:r>
          </a:p>
          <a:p>
            <a:endParaRPr lang="en-US" sz="2800" dirty="0" smtClean="0">
              <a:latin typeface="Comic Sans MS"/>
              <a:cs typeface="Comic Sans MS"/>
            </a:endParaRPr>
          </a:p>
          <a:p>
            <a:r>
              <a:rPr lang="en-US" sz="2800" dirty="0" smtClean="0">
                <a:latin typeface="Comic Sans MS"/>
                <a:cs typeface="Comic Sans MS"/>
              </a:rPr>
              <a:t>IS</a:t>
            </a:r>
            <a:r>
              <a:rPr lang="en-US" sz="2800" dirty="0">
                <a:latin typeface="Comic Sans MS"/>
                <a:cs typeface="Comic Sans MS"/>
              </a:rPr>
              <a:t>-IS Extensions to support </a:t>
            </a:r>
            <a:r>
              <a:rPr lang="en-US" sz="2800" dirty="0" smtClean="0">
                <a:latin typeface="Comic Sans MS"/>
                <a:cs typeface="Comic Sans MS"/>
              </a:rPr>
              <a:t>OTV</a:t>
            </a:r>
          </a:p>
          <a:p>
            <a:pPr lvl="1">
              <a:buNone/>
            </a:pPr>
            <a:r>
              <a:rPr lang="en-US" sz="2000" dirty="0" smtClean="0">
                <a:latin typeface="Courier New"/>
                <a:cs typeface="Courier New"/>
              </a:rPr>
              <a:t>http://tools.ietf.org/html/draft-drao-isis-otv-00</a:t>
            </a:r>
            <a:endParaRPr lang="en-US" sz="2000" dirty="0"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Next Step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Authors would like to solicit comments and feedback</a:t>
            </a:r>
            <a:endParaRPr lang="en-US" dirty="0"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108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Overlay Transport Virtualization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5822"/>
            <a:ext cx="8229600" cy="5263282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3000" dirty="0" smtClean="0">
                <a:latin typeface="Comic Sans MS"/>
                <a:cs typeface="Comic Sans MS"/>
              </a:rPr>
              <a:t>OTV is a L2/L3 Virtualization Solution for Enterprise environments</a:t>
            </a:r>
          </a:p>
          <a:p>
            <a:pPr>
              <a:spcAft>
                <a:spcPts val="1200"/>
              </a:spcAft>
            </a:pPr>
            <a:r>
              <a:rPr lang="en-US" sz="3000" dirty="0" smtClean="0">
                <a:latin typeface="Comic Sans MS"/>
                <a:cs typeface="Comic Sans MS"/>
              </a:rPr>
              <a:t>Transparent L2 extension for enterprise sites</a:t>
            </a:r>
          </a:p>
          <a:p>
            <a:pPr>
              <a:spcAft>
                <a:spcPts val="1200"/>
              </a:spcAft>
            </a:pPr>
            <a:r>
              <a:rPr lang="en-US" sz="3000" dirty="0" smtClean="0">
                <a:latin typeface="Comic Sans MS"/>
                <a:cs typeface="Comic Sans MS"/>
              </a:rPr>
              <a:t>L2 and/or L3 connectivity for site devices</a:t>
            </a:r>
          </a:p>
          <a:p>
            <a:pPr>
              <a:spcAft>
                <a:spcPts val="1200"/>
              </a:spcAft>
            </a:pPr>
            <a:r>
              <a:rPr lang="en-US" sz="3000" dirty="0" smtClean="0">
                <a:latin typeface="Comic Sans MS"/>
                <a:cs typeface="Comic Sans MS"/>
              </a:rPr>
              <a:t>Multi-site multi-point connectivity</a:t>
            </a:r>
          </a:p>
          <a:p>
            <a:pPr>
              <a:spcAft>
                <a:spcPts val="1200"/>
              </a:spcAft>
            </a:pPr>
            <a:r>
              <a:rPr lang="en-US" sz="3000" dirty="0" smtClean="0">
                <a:latin typeface="Comic Sans MS"/>
                <a:cs typeface="Comic Sans MS"/>
              </a:rPr>
              <a:t>Extremely simple provisioning and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Overview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09743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n-US" sz="3294" dirty="0" smtClean="0">
                <a:latin typeface="Comic Sans MS"/>
                <a:cs typeface="Comic Sans MS"/>
              </a:rPr>
              <a:t>MAC Routing</a:t>
            </a:r>
          </a:p>
          <a:p>
            <a:pPr lvl="1">
              <a:spcAft>
                <a:spcPts val="600"/>
              </a:spcAft>
            </a:pPr>
            <a:r>
              <a:rPr lang="en-US" sz="2824" dirty="0" smtClean="0">
                <a:latin typeface="Comic Sans MS"/>
                <a:cs typeface="Comic Sans MS"/>
              </a:rPr>
              <a:t>Uses control plane advertisements instead of data plane learning</a:t>
            </a:r>
          </a:p>
          <a:p>
            <a:pPr lvl="1">
              <a:spcAft>
                <a:spcPts val="600"/>
              </a:spcAft>
            </a:pPr>
            <a:r>
              <a:rPr lang="en-US" sz="2894" dirty="0" smtClean="0">
                <a:latin typeface="Comic Sans MS"/>
                <a:cs typeface="Comic Sans MS"/>
              </a:rPr>
              <a:t>Remote site </a:t>
            </a:r>
            <a:r>
              <a:rPr lang="en-US" sz="2894" dirty="0" err="1" smtClean="0">
                <a:latin typeface="Comic Sans MS"/>
                <a:cs typeface="Comic Sans MS"/>
              </a:rPr>
              <a:t>MACs</a:t>
            </a:r>
            <a:r>
              <a:rPr lang="en-US" sz="2894" dirty="0" smtClean="0">
                <a:latin typeface="Comic Sans MS"/>
                <a:cs typeface="Comic Sans MS"/>
              </a:rPr>
              <a:t> learnt via control plane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latin typeface="Comic Sans MS"/>
                <a:cs typeface="Comic Sans MS"/>
              </a:rPr>
              <a:t>No unknown </a:t>
            </a:r>
            <a:r>
              <a:rPr lang="en-US" dirty="0" err="1" smtClean="0">
                <a:latin typeface="Comic Sans MS"/>
                <a:cs typeface="Comic Sans MS"/>
              </a:rPr>
              <a:t>unicast</a:t>
            </a:r>
            <a:r>
              <a:rPr lang="en-US" dirty="0" smtClean="0">
                <a:latin typeface="Comic Sans MS"/>
                <a:cs typeface="Comic Sans MS"/>
              </a:rPr>
              <a:t> flooding</a:t>
            </a:r>
          </a:p>
          <a:p>
            <a:pPr>
              <a:spcAft>
                <a:spcPts val="600"/>
              </a:spcAft>
            </a:pPr>
            <a:r>
              <a:rPr lang="en-US" sz="3294" dirty="0" smtClean="0">
                <a:latin typeface="Comic Sans MS"/>
                <a:cs typeface="Comic Sans MS"/>
              </a:rPr>
              <a:t>Inter-site data sent as IP packets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latin typeface="Comic Sans MS"/>
                <a:cs typeface="Comic Sans MS"/>
              </a:rPr>
              <a:t>Routed to destination Edge Devices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latin typeface="Comic Sans MS"/>
                <a:cs typeface="Comic Sans MS"/>
              </a:rPr>
              <a:t>No pre-built tunnels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Comic Sans MS"/>
                <a:cs typeface="Comic Sans MS"/>
              </a:rPr>
              <a:t>STP terminated at each site</a:t>
            </a:r>
          </a:p>
          <a:p>
            <a:pPr lvl="1">
              <a:spcAft>
                <a:spcPts val="600"/>
              </a:spcAft>
            </a:pPr>
            <a:endParaRPr lang="en-US" dirty="0" smtClean="0">
              <a:latin typeface="Comic Sans MS"/>
              <a:cs typeface="Comic Sans MS"/>
            </a:endParaRPr>
          </a:p>
          <a:p>
            <a:pPr lvl="1"/>
            <a:endParaRPr lang="en-US" dirty="0" smtClean="0">
              <a:latin typeface="Comic Sans MS"/>
              <a:cs typeface="Comic Sans MS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1089"/>
          </a:xfrm>
        </p:spPr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Overview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5728"/>
            <a:ext cx="8229600" cy="5263282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3000" dirty="0" smtClean="0">
                <a:latin typeface="Comic Sans MS"/>
                <a:cs typeface="Comic Sans MS"/>
              </a:rPr>
              <a:t>OTV forms an overlay network</a:t>
            </a:r>
          </a:p>
          <a:p>
            <a:pPr lvl="1">
              <a:spcAft>
                <a:spcPts val="600"/>
              </a:spcAft>
            </a:pPr>
            <a:r>
              <a:rPr lang="en-US" sz="2700" dirty="0" smtClean="0">
                <a:latin typeface="Comic Sans MS"/>
                <a:cs typeface="Comic Sans MS"/>
              </a:rPr>
              <a:t>Auto-discovery</a:t>
            </a:r>
          </a:p>
          <a:p>
            <a:pPr lvl="1">
              <a:spcAft>
                <a:spcPts val="600"/>
              </a:spcAft>
            </a:pPr>
            <a:r>
              <a:rPr lang="en-US" sz="2700" dirty="0" err="1" smtClean="0">
                <a:latin typeface="Comic Sans MS"/>
                <a:cs typeface="Comic Sans MS"/>
              </a:rPr>
              <a:t>Unicast</a:t>
            </a:r>
            <a:r>
              <a:rPr lang="en-US" sz="2700" dirty="0" smtClean="0">
                <a:latin typeface="Comic Sans MS"/>
                <a:cs typeface="Comic Sans MS"/>
              </a:rPr>
              <a:t>/multicast route exchange</a:t>
            </a:r>
          </a:p>
          <a:p>
            <a:pPr>
              <a:spcAft>
                <a:spcPts val="600"/>
              </a:spcAft>
            </a:pPr>
            <a:r>
              <a:rPr lang="en-US" sz="3000" dirty="0" smtClean="0">
                <a:latin typeface="Comic Sans MS"/>
                <a:cs typeface="Comic Sans MS"/>
              </a:rPr>
              <a:t>OTV functionality only in edge devices</a:t>
            </a:r>
          </a:p>
          <a:p>
            <a:pPr lvl="1">
              <a:spcAft>
                <a:spcPts val="600"/>
              </a:spcAft>
            </a:pPr>
            <a:r>
              <a:rPr lang="en-US" sz="2700" dirty="0" smtClean="0">
                <a:latin typeface="Comic Sans MS"/>
                <a:cs typeface="Comic Sans MS"/>
              </a:rPr>
              <a:t>Transparent to core and site devices</a:t>
            </a:r>
            <a:endParaRPr lang="en-US" sz="3000" dirty="0" smtClean="0">
              <a:latin typeface="Comic Sans MS"/>
              <a:cs typeface="Comic Sans MS"/>
            </a:endParaRPr>
          </a:p>
          <a:p>
            <a:pPr>
              <a:spcAft>
                <a:spcPts val="600"/>
              </a:spcAft>
            </a:pPr>
            <a:r>
              <a:rPr lang="en-US" sz="3000" dirty="0" smtClean="0">
                <a:latin typeface="Comic Sans MS"/>
                <a:cs typeface="Comic Sans MS"/>
              </a:rPr>
              <a:t>Core transport agnostic</a:t>
            </a:r>
          </a:p>
          <a:p>
            <a:endParaRPr lang="en-US" sz="3613" dirty="0"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Line 98"/>
          <p:cNvSpPr>
            <a:spLocks noChangeShapeType="1"/>
          </p:cNvSpPr>
          <p:nvPr/>
        </p:nvSpPr>
        <p:spPr bwMode="auto">
          <a:xfrm>
            <a:off x="2514600" y="2209800"/>
            <a:ext cx="114300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99"/>
          <p:cNvSpPr>
            <a:spLocks noChangeShapeType="1"/>
          </p:cNvSpPr>
          <p:nvPr/>
        </p:nvSpPr>
        <p:spPr bwMode="auto">
          <a:xfrm>
            <a:off x="2362200" y="3352800"/>
            <a:ext cx="99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100"/>
          <p:cNvSpPr>
            <a:spLocks noChangeShapeType="1"/>
          </p:cNvSpPr>
          <p:nvPr/>
        </p:nvSpPr>
        <p:spPr bwMode="auto">
          <a:xfrm flipV="1">
            <a:off x="2362200" y="3657600"/>
            <a:ext cx="129540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01"/>
          <p:cNvSpPr>
            <a:spLocks noChangeShapeType="1"/>
          </p:cNvSpPr>
          <p:nvPr/>
        </p:nvSpPr>
        <p:spPr bwMode="auto">
          <a:xfrm flipV="1">
            <a:off x="4953000" y="2286000"/>
            <a:ext cx="12192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02"/>
          <p:cNvSpPr>
            <a:spLocks noChangeShapeType="1"/>
          </p:cNvSpPr>
          <p:nvPr/>
        </p:nvSpPr>
        <p:spPr bwMode="auto">
          <a:xfrm>
            <a:off x="5029200" y="3352800"/>
            <a:ext cx="1143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03"/>
          <p:cNvSpPr>
            <a:spLocks noChangeShapeType="1"/>
          </p:cNvSpPr>
          <p:nvPr/>
        </p:nvSpPr>
        <p:spPr bwMode="auto">
          <a:xfrm>
            <a:off x="5105400" y="3657600"/>
            <a:ext cx="114300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7620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omic Sans MS"/>
                <a:ea typeface="+mj-ea"/>
                <a:cs typeface="Comic Sans MS"/>
              </a:rPr>
              <a:t>Overlay Network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uLnTx/>
              <a:uFillTx/>
              <a:latin typeface="Comic Sans MS"/>
              <a:ea typeface="+mj-ea"/>
              <a:cs typeface="Comic Sans MS"/>
            </a:endParaRPr>
          </a:p>
        </p:txBody>
      </p:sp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3140075" y="2590800"/>
            <a:ext cx="2193925" cy="1422400"/>
            <a:chOff x="1920" y="1728"/>
            <a:chExt cx="1382" cy="896"/>
          </a:xfrm>
        </p:grpSpPr>
        <p:pic>
          <p:nvPicPr>
            <p:cNvPr id="16" name="Picture 18"/>
            <p:cNvPicPr>
              <a:picLocks noChangeArrowheads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rcRect/>
                <a:stretch>
                  <a:fillRect/>
                </a:stretch>
              </p:blipFill>
            </mc:Choice>
            <mc:Fallback>
              <p:blipFill>
                <a:blip r:embed="rId3"/>
                <a:srcRect/>
                <a:stretch>
                  <a:fillRect/>
                </a:stretch>
              </p:blipFill>
            </mc:Fallback>
          </mc:AlternateContent>
          <p:spPr bwMode="auto">
            <a:xfrm>
              <a:off x="1920" y="1728"/>
              <a:ext cx="1382" cy="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Text Box 19"/>
            <p:cNvSpPr txBox="1">
              <a:spLocks noChangeArrowheads="1"/>
            </p:cNvSpPr>
            <p:nvPr/>
          </p:nvSpPr>
          <p:spPr bwMode="auto">
            <a:xfrm>
              <a:off x="2304" y="1952"/>
              <a:ext cx="69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>
                  <a:latin typeface="Comic Sans MS" charset="0"/>
                </a:rPr>
                <a:t>Core</a:t>
              </a:r>
            </a:p>
            <a:p>
              <a:pPr algn="ctr"/>
              <a:r>
                <a:rPr lang="en-US" sz="1800">
                  <a:latin typeface="Comic Sans MS" charset="0"/>
                </a:rPr>
                <a:t>Network</a:t>
              </a:r>
            </a:p>
          </p:txBody>
        </p:sp>
      </p:grpSp>
      <p:grpSp>
        <p:nvGrpSpPr>
          <p:cNvPr id="4" name="Group 82"/>
          <p:cNvGrpSpPr>
            <a:grpSpLocks/>
          </p:cNvGrpSpPr>
          <p:nvPr/>
        </p:nvGrpSpPr>
        <p:grpSpPr bwMode="auto">
          <a:xfrm>
            <a:off x="5867400" y="4114800"/>
            <a:ext cx="1371600" cy="990600"/>
            <a:chOff x="2160" y="2880"/>
            <a:chExt cx="864" cy="624"/>
          </a:xfrm>
        </p:grpSpPr>
        <p:pic>
          <p:nvPicPr>
            <p:cNvPr id="19" name="Picture 80"/>
            <p:cNvPicPr>
              <a:picLocks noChangeArrowheads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rcRect/>
                <a:stretch>
                  <a:fillRect/>
                </a:stretch>
              </p:blipFill>
            </mc:Choice>
            <mc:Fallback>
              <p:blipFill>
                <a:blip r:embed="rId3"/>
                <a:srcRect/>
                <a:stretch>
                  <a:fillRect/>
                </a:stretch>
              </p:blipFill>
            </mc:Fallback>
          </mc:AlternateContent>
          <p:spPr bwMode="auto">
            <a:xfrm>
              <a:off x="2160" y="2880"/>
              <a:ext cx="86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" name="Text Box 81"/>
            <p:cNvSpPr txBox="1">
              <a:spLocks noChangeArrowheads="1"/>
            </p:cNvSpPr>
            <p:nvPr/>
          </p:nvSpPr>
          <p:spPr bwMode="auto">
            <a:xfrm>
              <a:off x="2371" y="3029"/>
              <a:ext cx="44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 smtClean="0">
                  <a:latin typeface="Comic Sans MS" charset="0"/>
                </a:rPr>
                <a:t>VPN B</a:t>
              </a:r>
            </a:p>
            <a:p>
              <a:pPr algn="ctr"/>
              <a:r>
                <a:rPr lang="en-US" sz="1400" dirty="0" smtClean="0">
                  <a:latin typeface="Comic Sans MS" charset="0"/>
                </a:rPr>
                <a:t>Site 3</a:t>
              </a:r>
            </a:p>
          </p:txBody>
        </p:sp>
      </p:grpSp>
      <p:grpSp>
        <p:nvGrpSpPr>
          <p:cNvPr id="5" name="Group 83"/>
          <p:cNvGrpSpPr>
            <a:grpSpLocks/>
          </p:cNvGrpSpPr>
          <p:nvPr/>
        </p:nvGrpSpPr>
        <p:grpSpPr bwMode="auto">
          <a:xfrm>
            <a:off x="5905500" y="2857504"/>
            <a:ext cx="1371600" cy="990601"/>
            <a:chOff x="2160" y="2880"/>
            <a:chExt cx="864" cy="624"/>
          </a:xfrm>
        </p:grpSpPr>
        <p:pic>
          <p:nvPicPr>
            <p:cNvPr id="22" name="Picture 84"/>
            <p:cNvPicPr>
              <a:picLocks noChangeArrowheads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rcRect/>
                <a:stretch>
                  <a:fillRect/>
                </a:stretch>
              </p:blipFill>
            </mc:Choice>
            <mc:Fallback>
              <p:blipFill>
                <a:blip r:embed="rId3"/>
                <a:srcRect/>
                <a:stretch>
                  <a:fillRect/>
                </a:stretch>
              </p:blipFill>
            </mc:Fallback>
          </mc:AlternateContent>
          <p:spPr bwMode="auto">
            <a:xfrm>
              <a:off x="2160" y="2880"/>
              <a:ext cx="86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3" name="Text Box 85"/>
            <p:cNvSpPr txBox="1">
              <a:spLocks noChangeArrowheads="1"/>
            </p:cNvSpPr>
            <p:nvPr/>
          </p:nvSpPr>
          <p:spPr bwMode="auto">
            <a:xfrm>
              <a:off x="2371" y="3029"/>
              <a:ext cx="44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 smtClean="0">
                  <a:latin typeface="Comic Sans MS" charset="0"/>
                </a:rPr>
                <a:t>VPN B</a:t>
              </a:r>
            </a:p>
            <a:p>
              <a:pPr algn="ctr"/>
              <a:r>
                <a:rPr lang="en-US" sz="1400" dirty="0" smtClean="0">
                  <a:latin typeface="Comic Sans MS" charset="0"/>
                </a:rPr>
                <a:t>Site 2</a:t>
              </a:r>
            </a:p>
          </p:txBody>
        </p:sp>
      </p:grpSp>
      <p:grpSp>
        <p:nvGrpSpPr>
          <p:cNvPr id="6" name="Group 86"/>
          <p:cNvGrpSpPr>
            <a:grpSpLocks/>
          </p:cNvGrpSpPr>
          <p:nvPr/>
        </p:nvGrpSpPr>
        <p:grpSpPr bwMode="auto">
          <a:xfrm>
            <a:off x="5943600" y="1600200"/>
            <a:ext cx="1371600" cy="990600"/>
            <a:chOff x="2160" y="2880"/>
            <a:chExt cx="864" cy="624"/>
          </a:xfrm>
        </p:grpSpPr>
        <p:pic>
          <p:nvPicPr>
            <p:cNvPr id="25" name="Picture 87"/>
            <p:cNvPicPr>
              <a:picLocks noChangeArrowheads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rcRect/>
                <a:stretch>
                  <a:fillRect/>
                </a:stretch>
              </p:blipFill>
            </mc:Choice>
            <mc:Fallback>
              <p:blipFill>
                <a:blip r:embed="rId3"/>
                <a:srcRect/>
                <a:stretch>
                  <a:fillRect/>
                </a:stretch>
              </p:blipFill>
            </mc:Fallback>
          </mc:AlternateContent>
          <p:spPr bwMode="auto">
            <a:xfrm>
              <a:off x="2160" y="2880"/>
              <a:ext cx="86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6" name="Text Box 88"/>
            <p:cNvSpPr txBox="1">
              <a:spLocks noChangeArrowheads="1"/>
            </p:cNvSpPr>
            <p:nvPr/>
          </p:nvSpPr>
          <p:spPr bwMode="auto">
            <a:xfrm>
              <a:off x="2371" y="3029"/>
              <a:ext cx="444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 smtClean="0">
                  <a:latin typeface="Comic Sans MS" charset="0"/>
                </a:rPr>
                <a:t>VPN B</a:t>
              </a:r>
            </a:p>
            <a:p>
              <a:pPr algn="ctr"/>
              <a:r>
                <a:rPr lang="en-US" sz="1400" dirty="0" smtClean="0">
                  <a:latin typeface="Comic Sans MS" charset="0"/>
                </a:rPr>
                <a:t>Site 1</a:t>
              </a:r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1219200" y="4114800"/>
            <a:ext cx="1371600" cy="990600"/>
            <a:chOff x="2160" y="2880"/>
            <a:chExt cx="864" cy="624"/>
          </a:xfrm>
        </p:grpSpPr>
        <p:pic>
          <p:nvPicPr>
            <p:cNvPr id="28" name="Picture 90"/>
            <p:cNvPicPr>
              <a:picLocks noChangeArrowheads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rcRect/>
                <a:stretch>
                  <a:fillRect/>
                </a:stretch>
              </p:blipFill>
            </mc:Choice>
            <mc:Fallback>
              <p:blipFill>
                <a:blip r:embed="rId3"/>
                <a:srcRect/>
                <a:stretch>
                  <a:fillRect/>
                </a:stretch>
              </p:blipFill>
            </mc:Fallback>
          </mc:AlternateContent>
          <p:spPr bwMode="auto">
            <a:xfrm>
              <a:off x="2160" y="2880"/>
              <a:ext cx="86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9" name="Text Box 91"/>
            <p:cNvSpPr txBox="1">
              <a:spLocks noChangeArrowheads="1"/>
            </p:cNvSpPr>
            <p:nvPr/>
          </p:nvSpPr>
          <p:spPr bwMode="auto">
            <a:xfrm>
              <a:off x="2365" y="3029"/>
              <a:ext cx="45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 smtClean="0">
                  <a:latin typeface="Comic Sans MS" charset="0"/>
                </a:rPr>
                <a:t>VPN A</a:t>
              </a:r>
            </a:p>
            <a:p>
              <a:pPr algn="ctr"/>
              <a:r>
                <a:rPr lang="en-US" sz="1400" dirty="0" smtClean="0">
                  <a:latin typeface="Comic Sans MS" charset="0"/>
                </a:rPr>
                <a:t>Site 3</a:t>
              </a:r>
              <a:endParaRPr lang="en-US" sz="1800" dirty="0">
                <a:latin typeface="Comic Sans MS" charset="0"/>
              </a:endParaRPr>
            </a:p>
          </p:txBody>
        </p:sp>
      </p:grpSp>
      <p:grpSp>
        <p:nvGrpSpPr>
          <p:cNvPr id="15" name="Group 92"/>
          <p:cNvGrpSpPr>
            <a:grpSpLocks/>
          </p:cNvGrpSpPr>
          <p:nvPr/>
        </p:nvGrpSpPr>
        <p:grpSpPr bwMode="auto">
          <a:xfrm>
            <a:off x="1257300" y="2857500"/>
            <a:ext cx="1371600" cy="990600"/>
            <a:chOff x="2160" y="2880"/>
            <a:chExt cx="864" cy="624"/>
          </a:xfrm>
        </p:grpSpPr>
        <p:pic>
          <p:nvPicPr>
            <p:cNvPr id="31" name="Picture 93"/>
            <p:cNvPicPr>
              <a:picLocks noChangeArrowheads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rcRect/>
                <a:stretch>
                  <a:fillRect/>
                </a:stretch>
              </p:blipFill>
            </mc:Choice>
            <mc:Fallback>
              <p:blipFill>
                <a:blip r:embed="rId3"/>
                <a:srcRect/>
                <a:stretch>
                  <a:fillRect/>
                </a:stretch>
              </p:blipFill>
            </mc:Fallback>
          </mc:AlternateContent>
          <p:spPr bwMode="auto">
            <a:xfrm>
              <a:off x="2160" y="2880"/>
              <a:ext cx="86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" name="Text Box 94"/>
            <p:cNvSpPr txBox="1">
              <a:spLocks noChangeArrowheads="1"/>
            </p:cNvSpPr>
            <p:nvPr/>
          </p:nvSpPr>
          <p:spPr bwMode="auto">
            <a:xfrm>
              <a:off x="2365" y="3029"/>
              <a:ext cx="45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 smtClean="0">
                  <a:latin typeface="Comic Sans MS" charset="0"/>
                </a:rPr>
                <a:t>VPN A</a:t>
              </a:r>
            </a:p>
            <a:p>
              <a:pPr algn="ctr"/>
              <a:r>
                <a:rPr lang="en-US" sz="1400" dirty="0" smtClean="0">
                  <a:latin typeface="Comic Sans MS" charset="0"/>
                </a:rPr>
                <a:t>Site 2</a:t>
              </a:r>
              <a:endParaRPr lang="en-US" sz="1800" dirty="0">
                <a:latin typeface="Comic Sans MS" charset="0"/>
              </a:endParaRPr>
            </a:p>
          </p:txBody>
        </p:sp>
      </p:grpSp>
      <p:grpSp>
        <p:nvGrpSpPr>
          <p:cNvPr id="18" name="Group 95"/>
          <p:cNvGrpSpPr>
            <a:grpSpLocks/>
          </p:cNvGrpSpPr>
          <p:nvPr/>
        </p:nvGrpSpPr>
        <p:grpSpPr bwMode="auto">
          <a:xfrm>
            <a:off x="1247775" y="1600200"/>
            <a:ext cx="1371600" cy="990600"/>
            <a:chOff x="2160" y="2880"/>
            <a:chExt cx="864" cy="624"/>
          </a:xfrm>
        </p:grpSpPr>
        <p:pic>
          <p:nvPicPr>
            <p:cNvPr id="34" name="Picture 96"/>
            <p:cNvPicPr>
              <a:picLocks noChangeArrowheads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rcRect/>
                <a:stretch>
                  <a:fillRect/>
                </a:stretch>
              </p:blipFill>
            </mc:Choice>
            <mc:Fallback>
              <p:blipFill>
                <a:blip r:embed="rId3"/>
                <a:srcRect/>
                <a:stretch>
                  <a:fillRect/>
                </a:stretch>
              </p:blipFill>
            </mc:Fallback>
          </mc:AlternateContent>
          <p:spPr bwMode="auto">
            <a:xfrm>
              <a:off x="2160" y="2880"/>
              <a:ext cx="86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5" name="Text Box 97"/>
            <p:cNvSpPr txBox="1">
              <a:spLocks noChangeArrowheads="1"/>
            </p:cNvSpPr>
            <p:nvPr/>
          </p:nvSpPr>
          <p:spPr bwMode="auto">
            <a:xfrm>
              <a:off x="2365" y="3029"/>
              <a:ext cx="45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 smtClean="0">
                  <a:latin typeface="Comic Sans MS" charset="0"/>
                </a:rPr>
                <a:t>VPN A</a:t>
              </a:r>
            </a:p>
            <a:p>
              <a:pPr algn="ctr"/>
              <a:r>
                <a:rPr lang="en-US" sz="1400" dirty="0" smtClean="0">
                  <a:latin typeface="Comic Sans MS" charset="0"/>
                </a:rPr>
                <a:t>Site 1</a:t>
              </a:r>
              <a:endParaRPr lang="en-US" sz="1800" dirty="0">
                <a:latin typeface="Comic Sans MS" charset="0"/>
              </a:endParaRPr>
            </a:p>
          </p:txBody>
        </p:sp>
      </p:grpSp>
      <p:grpSp>
        <p:nvGrpSpPr>
          <p:cNvPr id="21" name="Group 138"/>
          <p:cNvGrpSpPr>
            <a:grpSpLocks/>
          </p:cNvGrpSpPr>
          <p:nvPr/>
        </p:nvGrpSpPr>
        <p:grpSpPr bwMode="auto">
          <a:xfrm>
            <a:off x="914400" y="1143000"/>
            <a:ext cx="2057400" cy="4419600"/>
            <a:chOff x="768" y="960"/>
            <a:chExt cx="1296" cy="2784"/>
          </a:xfrm>
        </p:grpSpPr>
        <p:sp>
          <p:nvSpPr>
            <p:cNvPr id="37" name="Oval 108"/>
            <p:cNvSpPr>
              <a:spLocks noChangeArrowheads="1"/>
            </p:cNvSpPr>
            <p:nvPr/>
          </p:nvSpPr>
          <p:spPr bwMode="auto">
            <a:xfrm>
              <a:off x="768" y="1056"/>
              <a:ext cx="1296" cy="2688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8" name="Text Box 109"/>
            <p:cNvSpPr txBox="1">
              <a:spLocks noChangeArrowheads="1"/>
            </p:cNvSpPr>
            <p:nvPr/>
          </p:nvSpPr>
          <p:spPr bwMode="auto">
            <a:xfrm>
              <a:off x="816" y="960"/>
              <a:ext cx="33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chemeClr val="accent2"/>
                  </a:solidFill>
                  <a:latin typeface="Comic Sans MS" charset="0"/>
                </a:rPr>
                <a:t>VPN</a:t>
              </a:r>
              <a:endParaRPr lang="en-US"/>
            </a:p>
          </p:txBody>
        </p:sp>
      </p:grpSp>
      <p:grpSp>
        <p:nvGrpSpPr>
          <p:cNvPr id="24" name="Group 140"/>
          <p:cNvGrpSpPr>
            <a:grpSpLocks/>
          </p:cNvGrpSpPr>
          <p:nvPr/>
        </p:nvGrpSpPr>
        <p:grpSpPr bwMode="auto">
          <a:xfrm>
            <a:off x="3581400" y="1600200"/>
            <a:ext cx="2514600" cy="2590800"/>
            <a:chOff x="2448" y="1248"/>
            <a:chExt cx="1584" cy="1632"/>
          </a:xfrm>
        </p:grpSpPr>
        <p:sp>
          <p:nvSpPr>
            <p:cNvPr id="40" name="Line 112"/>
            <p:cNvSpPr>
              <a:spLocks noChangeShapeType="1"/>
            </p:cNvSpPr>
            <p:nvPr/>
          </p:nvSpPr>
          <p:spPr bwMode="auto">
            <a:xfrm>
              <a:off x="3120" y="1584"/>
              <a:ext cx="864" cy="96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Text Box 124"/>
            <p:cNvSpPr txBox="1">
              <a:spLocks noChangeArrowheads="1"/>
            </p:cNvSpPr>
            <p:nvPr/>
          </p:nvSpPr>
          <p:spPr bwMode="auto">
            <a:xfrm>
              <a:off x="2448" y="1248"/>
              <a:ext cx="631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000099"/>
                  </a:solidFill>
                  <a:latin typeface="Comic Sans MS" charset="0"/>
                </a:rPr>
                <a:t>Overlay</a:t>
              </a:r>
              <a:r>
                <a:rPr lang="en-US" sz="1400" dirty="0" smtClean="0">
                  <a:solidFill>
                    <a:srgbClr val="000099"/>
                  </a:solidFill>
                  <a:latin typeface="Comic Sans MS" charset="0"/>
                </a:rPr>
                <a:t> B</a:t>
              </a:r>
              <a:endParaRPr lang="en-US" dirty="0">
                <a:solidFill>
                  <a:srgbClr val="000099"/>
                </a:solidFill>
              </a:endParaRPr>
            </a:p>
          </p:txBody>
        </p:sp>
        <p:sp>
          <p:nvSpPr>
            <p:cNvPr id="42" name="Line 125"/>
            <p:cNvSpPr>
              <a:spLocks noChangeShapeType="1"/>
            </p:cNvSpPr>
            <p:nvPr/>
          </p:nvSpPr>
          <p:spPr bwMode="auto">
            <a:xfrm>
              <a:off x="3120" y="1632"/>
              <a:ext cx="864" cy="672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126"/>
            <p:cNvSpPr>
              <a:spLocks noChangeShapeType="1"/>
            </p:cNvSpPr>
            <p:nvPr/>
          </p:nvSpPr>
          <p:spPr bwMode="auto">
            <a:xfrm>
              <a:off x="3024" y="1632"/>
              <a:ext cx="1008" cy="1248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AutoShape 111"/>
            <p:cNvSpPr>
              <a:spLocks noChangeArrowheads="1"/>
            </p:cNvSpPr>
            <p:nvPr/>
          </p:nvSpPr>
          <p:spPr bwMode="auto">
            <a:xfrm>
              <a:off x="2880" y="1440"/>
              <a:ext cx="240" cy="24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38100">
              <a:solidFill>
                <a:srgbClr val="0000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141"/>
          <p:cNvGrpSpPr>
            <a:grpSpLocks/>
          </p:cNvGrpSpPr>
          <p:nvPr/>
        </p:nvGrpSpPr>
        <p:grpSpPr bwMode="auto">
          <a:xfrm>
            <a:off x="3962400" y="1981200"/>
            <a:ext cx="4044950" cy="2819400"/>
            <a:chOff x="2688" y="1488"/>
            <a:chExt cx="2548" cy="1776"/>
          </a:xfrm>
        </p:grpSpPr>
        <p:sp>
          <p:nvSpPr>
            <p:cNvPr id="46" name="Text Box 127"/>
            <p:cNvSpPr txBox="1">
              <a:spLocks noChangeArrowheads="1"/>
            </p:cNvSpPr>
            <p:nvPr/>
          </p:nvSpPr>
          <p:spPr bwMode="auto">
            <a:xfrm>
              <a:off x="2688" y="2544"/>
              <a:ext cx="48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9900"/>
                  </a:solidFill>
                  <a:latin typeface="Comic Sans MS" charset="0"/>
                </a:rPr>
                <a:t>pUMRP</a:t>
              </a:r>
              <a:endParaRPr lang="en-US"/>
            </a:p>
          </p:txBody>
        </p:sp>
        <p:sp>
          <p:nvSpPr>
            <p:cNvPr id="47" name="Text Box 128"/>
            <p:cNvSpPr txBox="1">
              <a:spLocks noChangeArrowheads="1"/>
            </p:cNvSpPr>
            <p:nvPr/>
          </p:nvSpPr>
          <p:spPr bwMode="auto">
            <a:xfrm>
              <a:off x="4752" y="3072"/>
              <a:ext cx="4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9900"/>
                  </a:solidFill>
                  <a:latin typeface="Comic Sans MS" charset="0"/>
                </a:rPr>
                <a:t>cUMRP</a:t>
              </a:r>
              <a:endParaRPr lang="en-US">
                <a:solidFill>
                  <a:srgbClr val="009900"/>
                </a:solidFill>
              </a:endParaRPr>
            </a:p>
          </p:txBody>
        </p:sp>
        <p:sp>
          <p:nvSpPr>
            <p:cNvPr id="48" name="Text Box 129"/>
            <p:cNvSpPr txBox="1">
              <a:spLocks noChangeArrowheads="1"/>
            </p:cNvSpPr>
            <p:nvPr/>
          </p:nvSpPr>
          <p:spPr bwMode="auto">
            <a:xfrm>
              <a:off x="4752" y="2256"/>
              <a:ext cx="4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9900"/>
                  </a:solidFill>
                  <a:latin typeface="Comic Sans MS" charset="0"/>
                </a:rPr>
                <a:t>cUMRP</a:t>
              </a:r>
              <a:endParaRPr lang="en-US">
                <a:solidFill>
                  <a:srgbClr val="009900"/>
                </a:solidFill>
              </a:endParaRPr>
            </a:p>
          </p:txBody>
        </p:sp>
        <p:sp>
          <p:nvSpPr>
            <p:cNvPr id="49" name="Text Box 130"/>
            <p:cNvSpPr txBox="1">
              <a:spLocks noChangeArrowheads="1"/>
            </p:cNvSpPr>
            <p:nvPr/>
          </p:nvSpPr>
          <p:spPr bwMode="auto">
            <a:xfrm>
              <a:off x="4752" y="1488"/>
              <a:ext cx="4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9900"/>
                  </a:solidFill>
                  <a:latin typeface="Comic Sans MS" charset="0"/>
                </a:rPr>
                <a:t>cUMRP</a:t>
              </a:r>
              <a:endParaRPr lang="en-US"/>
            </a:p>
          </p:txBody>
        </p:sp>
      </p:grpSp>
      <p:grpSp>
        <p:nvGrpSpPr>
          <p:cNvPr id="30" name="Group 142"/>
          <p:cNvGrpSpPr>
            <a:grpSpLocks/>
          </p:cNvGrpSpPr>
          <p:nvPr/>
        </p:nvGrpSpPr>
        <p:grpSpPr bwMode="auto">
          <a:xfrm>
            <a:off x="3733800" y="2209800"/>
            <a:ext cx="4957763" cy="2794000"/>
            <a:chOff x="2544" y="1632"/>
            <a:chExt cx="3123" cy="1760"/>
          </a:xfrm>
        </p:grpSpPr>
        <p:sp>
          <p:nvSpPr>
            <p:cNvPr id="51" name="Text Box 131"/>
            <p:cNvSpPr txBox="1">
              <a:spLocks noChangeArrowheads="1"/>
            </p:cNvSpPr>
            <p:nvPr/>
          </p:nvSpPr>
          <p:spPr bwMode="auto">
            <a:xfrm>
              <a:off x="2544" y="2784"/>
              <a:ext cx="75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FF0000"/>
                  </a:solidFill>
                  <a:latin typeface="Comic Sans MS" charset="0"/>
                </a:rPr>
                <a:t>pSTP/Snoop</a:t>
              </a:r>
              <a:endParaRPr lang="en-US"/>
            </a:p>
          </p:txBody>
        </p:sp>
        <p:sp>
          <p:nvSpPr>
            <p:cNvPr id="52" name="Text Box 132"/>
            <p:cNvSpPr txBox="1">
              <a:spLocks noChangeArrowheads="1"/>
            </p:cNvSpPr>
            <p:nvPr/>
          </p:nvSpPr>
          <p:spPr bwMode="auto">
            <a:xfrm>
              <a:off x="4752" y="1632"/>
              <a:ext cx="897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Comic Sans MS" charset="0"/>
                </a:rPr>
                <a:t>cSTP/Snoop</a:t>
              </a:r>
              <a:r>
                <a:rPr lang="en-US" sz="1400" dirty="0" smtClean="0">
                  <a:solidFill>
                    <a:srgbClr val="FF0000"/>
                  </a:solidFill>
                  <a:latin typeface="Comic Sans MS" charset="0"/>
                </a:rPr>
                <a:t>(1)</a:t>
              </a:r>
              <a:endParaRPr lang="en-US" dirty="0"/>
            </a:p>
          </p:txBody>
        </p:sp>
        <p:sp>
          <p:nvSpPr>
            <p:cNvPr id="53" name="Text Box 133"/>
            <p:cNvSpPr txBox="1">
              <a:spLocks noChangeArrowheads="1"/>
            </p:cNvSpPr>
            <p:nvPr/>
          </p:nvSpPr>
          <p:spPr bwMode="auto">
            <a:xfrm>
              <a:off x="4752" y="2400"/>
              <a:ext cx="915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Comic Sans MS" charset="0"/>
                </a:rPr>
                <a:t>cSTP/Snoop</a:t>
              </a:r>
              <a:r>
                <a:rPr lang="en-US" sz="1400" dirty="0" smtClean="0">
                  <a:solidFill>
                    <a:srgbClr val="FF0000"/>
                  </a:solidFill>
                  <a:latin typeface="Comic Sans MS" charset="0"/>
                </a:rPr>
                <a:t>(2)</a:t>
              </a:r>
              <a:endParaRPr lang="en-US" dirty="0"/>
            </a:p>
          </p:txBody>
        </p:sp>
        <p:sp>
          <p:nvSpPr>
            <p:cNvPr id="54" name="Text Box 134"/>
            <p:cNvSpPr txBox="1">
              <a:spLocks noChangeArrowheads="1"/>
            </p:cNvSpPr>
            <p:nvPr/>
          </p:nvSpPr>
          <p:spPr bwMode="auto">
            <a:xfrm>
              <a:off x="4752" y="3198"/>
              <a:ext cx="915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Comic Sans MS" charset="0"/>
                </a:rPr>
                <a:t>cSTP/Snoop</a:t>
              </a:r>
              <a:r>
                <a:rPr lang="en-US" sz="1400" dirty="0" smtClean="0">
                  <a:solidFill>
                    <a:srgbClr val="FF0000"/>
                  </a:solidFill>
                  <a:latin typeface="Comic Sans MS" charset="0"/>
                </a:rPr>
                <a:t>(3)</a:t>
              </a:r>
              <a:endParaRPr lang="en-US" dirty="0"/>
            </a:p>
          </p:txBody>
        </p:sp>
      </p:grpSp>
      <p:sp>
        <p:nvSpPr>
          <p:cNvPr id="56" name="Text Box 136"/>
          <p:cNvSpPr txBox="1">
            <a:spLocks noChangeArrowheads="1"/>
          </p:cNvSpPr>
          <p:nvPr/>
        </p:nvSpPr>
        <p:spPr bwMode="auto">
          <a:xfrm>
            <a:off x="4038600" y="1295400"/>
            <a:ext cx="7699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99"/>
                </a:solidFill>
                <a:latin typeface="Comic Sans MS" charset="0"/>
              </a:rPr>
              <a:t>oUMRP</a:t>
            </a:r>
            <a:endParaRPr lang="en-US"/>
          </a:p>
        </p:txBody>
      </p:sp>
      <p:sp>
        <p:nvSpPr>
          <p:cNvPr id="57" name="Text Box 137"/>
          <p:cNvSpPr txBox="1">
            <a:spLocks noChangeArrowheads="1"/>
          </p:cNvSpPr>
          <p:nvPr/>
        </p:nvSpPr>
        <p:spPr bwMode="auto">
          <a:xfrm>
            <a:off x="3048000" y="4416425"/>
            <a:ext cx="2811463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/>
            <a:r>
              <a:rPr lang="en-US" sz="1100">
                <a:latin typeface="Comic Sans MS" charset="0"/>
              </a:rPr>
              <a:t>In core:</a:t>
            </a:r>
          </a:p>
          <a:p>
            <a:pPr marL="457200" indent="-457200">
              <a:buFont typeface="Arial" charset="0"/>
              <a:buNone/>
            </a:pPr>
            <a:r>
              <a:rPr lang="en-US" sz="1100">
                <a:latin typeface="Comic Sans MS" charset="0"/>
              </a:rPr>
              <a:t>- No flooding of site L2 data</a:t>
            </a:r>
          </a:p>
          <a:p>
            <a:pPr marL="457200" indent="-457200"/>
            <a:r>
              <a:rPr lang="en-US" sz="1100">
                <a:latin typeface="Comic Sans MS" charset="0"/>
              </a:rPr>
              <a:t>- No coordinated site state for L2 or L3</a:t>
            </a:r>
          </a:p>
          <a:p>
            <a:pPr marL="457200" indent="-457200"/>
            <a:r>
              <a:rPr lang="en-US" sz="1100">
                <a:latin typeface="Comic Sans MS" charset="0"/>
              </a:rPr>
              <a:t>- No coordination between core and site</a:t>
            </a:r>
          </a:p>
        </p:txBody>
      </p:sp>
      <p:sp>
        <p:nvSpPr>
          <p:cNvPr id="58" name="Text Box 143"/>
          <p:cNvSpPr txBox="1">
            <a:spLocks noChangeArrowheads="1"/>
          </p:cNvSpPr>
          <p:nvPr/>
        </p:nvSpPr>
        <p:spPr bwMode="auto">
          <a:xfrm>
            <a:off x="3048000" y="5162550"/>
            <a:ext cx="366044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/>
            <a:r>
              <a:rPr lang="en-US" sz="1100" dirty="0">
                <a:latin typeface="Comic Sans MS" charset="0"/>
              </a:rPr>
              <a:t>On the overlay:</a:t>
            </a:r>
          </a:p>
          <a:p>
            <a:pPr marL="457200" indent="-457200"/>
            <a:r>
              <a:rPr lang="en-US" sz="1100" dirty="0" smtClean="0">
                <a:latin typeface="Comic Sans MS" charset="0"/>
              </a:rPr>
              <a:t>- </a:t>
            </a:r>
            <a:r>
              <a:rPr lang="en-US" sz="1100" dirty="0" err="1" smtClean="0">
                <a:latin typeface="Comic Sans MS" charset="0"/>
              </a:rPr>
              <a:t>oUMRP</a:t>
            </a:r>
            <a:r>
              <a:rPr lang="en-US" sz="1100" dirty="0" smtClean="0">
                <a:latin typeface="Comic Sans MS" charset="0"/>
              </a:rPr>
              <a:t> carries </a:t>
            </a:r>
            <a:r>
              <a:rPr lang="en-US" sz="1100" dirty="0" err="1" smtClean="0">
                <a:latin typeface="Comic Sans MS" charset="0"/>
              </a:rPr>
              <a:t>unicast</a:t>
            </a:r>
            <a:r>
              <a:rPr lang="en-US" sz="1100" dirty="0">
                <a:latin typeface="Comic Sans MS" charset="0"/>
              </a:rPr>
              <a:t>/multicast MAC addresses</a:t>
            </a:r>
          </a:p>
          <a:p>
            <a:pPr marL="457200" indent="-457200"/>
            <a:r>
              <a:rPr lang="en-US" sz="1100" dirty="0">
                <a:latin typeface="Comic Sans MS" charset="0"/>
              </a:rPr>
              <a:t>- Use IP multicast in core for control and data to all </a:t>
            </a:r>
          </a:p>
          <a:p>
            <a:pPr marL="457200" indent="-457200"/>
            <a:r>
              <a:rPr lang="en-US" sz="1100" dirty="0">
                <a:latin typeface="Comic Sans MS" charset="0"/>
              </a:rPr>
              <a:t>  sites of a given VPN</a:t>
            </a:r>
          </a:p>
          <a:p>
            <a:pPr marL="457200" indent="-457200"/>
            <a:r>
              <a:rPr lang="en-US" sz="1100" dirty="0">
                <a:latin typeface="Comic Sans MS" charset="0"/>
              </a:rPr>
              <a:t>- Packets sent on overlay are encapsulated in IP</a:t>
            </a:r>
          </a:p>
        </p:txBody>
      </p:sp>
      <p:grpSp>
        <p:nvGrpSpPr>
          <p:cNvPr id="33" name="Group 139"/>
          <p:cNvGrpSpPr>
            <a:grpSpLocks/>
          </p:cNvGrpSpPr>
          <p:nvPr/>
        </p:nvGrpSpPr>
        <p:grpSpPr bwMode="auto">
          <a:xfrm>
            <a:off x="5334007" y="1295400"/>
            <a:ext cx="1293814" cy="3124200"/>
            <a:chOff x="3552" y="1056"/>
            <a:chExt cx="815" cy="1968"/>
          </a:xfrm>
        </p:grpSpPr>
        <p:grpSp>
          <p:nvGrpSpPr>
            <p:cNvPr id="36" name="Group 116"/>
            <p:cNvGrpSpPr>
              <a:grpSpLocks/>
            </p:cNvGrpSpPr>
            <p:nvPr/>
          </p:nvGrpSpPr>
          <p:grpSpPr bwMode="auto">
            <a:xfrm>
              <a:off x="3954" y="2864"/>
              <a:ext cx="174" cy="160"/>
              <a:chOff x="3120" y="1176"/>
              <a:chExt cx="174" cy="160"/>
            </a:xfrm>
          </p:grpSpPr>
          <p:sp>
            <p:nvSpPr>
              <p:cNvPr id="68" name="Rectangle 114"/>
              <p:cNvSpPr>
                <a:spLocks noChangeArrowheads="1"/>
              </p:cNvSpPr>
              <p:nvPr/>
            </p:nvSpPr>
            <p:spPr bwMode="auto">
              <a:xfrm>
                <a:off x="3148" y="1176"/>
                <a:ext cx="119" cy="14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69" name="Text Box 115"/>
              <p:cNvSpPr txBox="1">
                <a:spLocks noChangeArrowheads="1"/>
              </p:cNvSpPr>
              <p:nvPr/>
            </p:nvSpPr>
            <p:spPr bwMode="auto">
              <a:xfrm>
                <a:off x="3120" y="1182"/>
                <a:ext cx="174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000" b="1">
                    <a:latin typeface="Comic Sans MS" charset="0"/>
                  </a:rPr>
                  <a:t>X</a:t>
                </a:r>
                <a:endParaRPr lang="en-US" sz="1400" b="1">
                  <a:latin typeface="Comic Sans MS" charset="0"/>
                </a:endParaRPr>
              </a:p>
            </p:txBody>
          </p:sp>
        </p:grpSp>
        <p:grpSp>
          <p:nvGrpSpPr>
            <p:cNvPr id="39" name="Group 120"/>
            <p:cNvGrpSpPr>
              <a:grpSpLocks/>
            </p:cNvGrpSpPr>
            <p:nvPr/>
          </p:nvGrpSpPr>
          <p:grpSpPr bwMode="auto">
            <a:xfrm>
              <a:off x="3954" y="1632"/>
              <a:ext cx="174" cy="160"/>
              <a:chOff x="3120" y="1176"/>
              <a:chExt cx="174" cy="160"/>
            </a:xfrm>
          </p:grpSpPr>
          <p:sp>
            <p:nvSpPr>
              <p:cNvPr id="66" name="Rectangle 121"/>
              <p:cNvSpPr>
                <a:spLocks noChangeArrowheads="1"/>
              </p:cNvSpPr>
              <p:nvPr/>
            </p:nvSpPr>
            <p:spPr bwMode="auto">
              <a:xfrm>
                <a:off x="3148" y="1176"/>
                <a:ext cx="119" cy="14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67" name="Text Box 122"/>
              <p:cNvSpPr txBox="1">
                <a:spLocks noChangeArrowheads="1"/>
              </p:cNvSpPr>
              <p:nvPr/>
            </p:nvSpPr>
            <p:spPr bwMode="auto">
              <a:xfrm>
                <a:off x="3120" y="1182"/>
                <a:ext cx="174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000" b="1">
                    <a:latin typeface="Comic Sans MS" charset="0"/>
                  </a:rPr>
                  <a:t>X</a:t>
                </a:r>
                <a:endParaRPr lang="en-US" sz="1400" b="1">
                  <a:latin typeface="Comic Sans MS" charset="0"/>
                </a:endParaRPr>
              </a:p>
            </p:txBody>
          </p:sp>
        </p:grpSp>
        <p:sp>
          <p:nvSpPr>
            <p:cNvPr id="62" name="Text Box 123"/>
            <p:cNvSpPr txBox="1">
              <a:spLocks noChangeArrowheads="1"/>
            </p:cNvSpPr>
            <p:nvPr/>
          </p:nvSpPr>
          <p:spPr bwMode="auto">
            <a:xfrm>
              <a:off x="3552" y="1056"/>
              <a:ext cx="815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Comic Sans MS" charset="0"/>
                </a:rPr>
                <a:t>Edge</a:t>
              </a:r>
              <a:r>
                <a:rPr lang="en-US" sz="1400" dirty="0" smtClean="0">
                  <a:solidFill>
                    <a:srgbClr val="FF0000"/>
                  </a:solidFill>
                  <a:latin typeface="Comic Sans MS" charset="0"/>
                </a:rPr>
                <a:t> Devices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grpSp>
          <p:nvGrpSpPr>
            <p:cNvPr id="45" name="Group 117"/>
            <p:cNvGrpSpPr>
              <a:grpSpLocks/>
            </p:cNvGrpSpPr>
            <p:nvPr/>
          </p:nvGrpSpPr>
          <p:grpSpPr bwMode="auto">
            <a:xfrm>
              <a:off x="3888" y="2288"/>
              <a:ext cx="174" cy="160"/>
              <a:chOff x="3120" y="1176"/>
              <a:chExt cx="174" cy="160"/>
            </a:xfrm>
          </p:grpSpPr>
          <p:sp>
            <p:nvSpPr>
              <p:cNvPr id="64" name="Rectangle 118"/>
              <p:cNvSpPr>
                <a:spLocks noChangeArrowheads="1"/>
              </p:cNvSpPr>
              <p:nvPr/>
            </p:nvSpPr>
            <p:spPr bwMode="auto">
              <a:xfrm>
                <a:off x="3148" y="1176"/>
                <a:ext cx="119" cy="14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65" name="Text Box 119"/>
              <p:cNvSpPr txBox="1">
                <a:spLocks noChangeArrowheads="1"/>
              </p:cNvSpPr>
              <p:nvPr/>
            </p:nvSpPr>
            <p:spPr bwMode="auto">
              <a:xfrm>
                <a:off x="3120" y="1182"/>
                <a:ext cx="174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000" b="1">
                    <a:latin typeface="Comic Sans MS" charset="0"/>
                  </a:rPr>
                  <a:t>X</a:t>
                </a:r>
                <a:endParaRPr lang="en-US" sz="1400" b="1">
                  <a:latin typeface="Comic Sans MS" charset="0"/>
                </a:endParaRPr>
              </a:p>
            </p:txBody>
          </p:sp>
        </p:grpSp>
      </p:grpSp>
      <p:sp>
        <p:nvSpPr>
          <p:cNvPr id="70" name="Text Box 144"/>
          <p:cNvSpPr txBox="1">
            <a:spLocks noChangeArrowheads="1"/>
          </p:cNvSpPr>
          <p:nvPr/>
        </p:nvSpPr>
        <p:spPr bwMode="auto">
          <a:xfrm>
            <a:off x="533400" y="5318125"/>
            <a:ext cx="22098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568325"/>
            <a:r>
              <a:rPr lang="en-US" sz="1000" b="1">
                <a:latin typeface="Comic Sans MS" charset="0"/>
              </a:rPr>
              <a:t>Legend:</a:t>
            </a:r>
          </a:p>
          <a:p>
            <a:pPr defTabSz="568325"/>
            <a:r>
              <a:rPr lang="en-US" sz="1000" b="1">
                <a:latin typeface="Comic Sans MS" charset="0"/>
              </a:rPr>
              <a:t>  </a:t>
            </a:r>
            <a:r>
              <a:rPr lang="en-US" sz="1000" b="1">
                <a:solidFill>
                  <a:srgbClr val="FF0000"/>
                </a:solidFill>
                <a:latin typeface="Comic Sans MS" charset="0"/>
              </a:rPr>
              <a:t>red</a:t>
            </a:r>
            <a:r>
              <a:rPr lang="en-US" sz="1000" b="1">
                <a:latin typeface="Comic Sans MS" charset="0"/>
              </a:rPr>
              <a:t>:	L2</a:t>
            </a:r>
          </a:p>
          <a:p>
            <a:pPr defTabSz="568325"/>
            <a:r>
              <a:rPr lang="en-US" sz="1000" b="1">
                <a:latin typeface="Comic Sans MS" charset="0"/>
              </a:rPr>
              <a:t>  </a:t>
            </a:r>
            <a:r>
              <a:rPr lang="en-US" sz="1000" b="1">
                <a:solidFill>
                  <a:srgbClr val="009900"/>
                </a:solidFill>
                <a:latin typeface="Comic Sans MS" charset="0"/>
              </a:rPr>
              <a:t>green</a:t>
            </a:r>
            <a:r>
              <a:rPr lang="en-US" sz="1000" b="1">
                <a:latin typeface="Comic Sans MS" charset="0"/>
              </a:rPr>
              <a:t>:	L3</a:t>
            </a:r>
          </a:p>
          <a:p>
            <a:pPr defTabSz="568325"/>
            <a:r>
              <a:rPr lang="en-US" sz="1000" b="1">
                <a:latin typeface="Comic Sans MS" charset="0"/>
              </a:rPr>
              <a:t>  UMRP:	Unicast/Multicast </a:t>
            </a:r>
          </a:p>
          <a:p>
            <a:pPr defTabSz="568325"/>
            <a:r>
              <a:rPr lang="en-US" sz="1000" b="1">
                <a:latin typeface="Comic Sans MS" charset="0"/>
              </a:rPr>
              <a:t>	Routing Protocol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1089"/>
          </a:xfrm>
        </p:spPr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Data Forwarding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5728"/>
            <a:ext cx="8229600" cy="4890436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3027" dirty="0" err="1" smtClean="0">
                <a:latin typeface="Comic Sans MS"/>
                <a:cs typeface="Comic Sans MS"/>
              </a:rPr>
              <a:t>Unicast</a:t>
            </a:r>
            <a:r>
              <a:rPr lang="en-US" sz="3027" dirty="0" smtClean="0">
                <a:latin typeface="Comic Sans MS"/>
                <a:cs typeface="Comic Sans MS"/>
              </a:rPr>
              <a:t> packets encapsulated and routed to overlay “next-hop”</a:t>
            </a:r>
          </a:p>
          <a:p>
            <a:pPr lvl="1">
              <a:lnSpc>
                <a:spcPct val="90000"/>
              </a:lnSpc>
              <a:spcAft>
                <a:spcPts val="1200"/>
              </a:spcAft>
            </a:pPr>
            <a:r>
              <a:rPr lang="en-US" sz="2595" dirty="0" smtClean="0">
                <a:latin typeface="Comic Sans MS"/>
                <a:cs typeface="Comic Sans MS"/>
              </a:rPr>
              <a:t>Load-balancing and ECMP across core and overlay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3027" dirty="0" smtClean="0">
                <a:latin typeface="Comic Sans MS"/>
                <a:cs typeface="Comic Sans MS"/>
              </a:rPr>
              <a:t>Multicast uses </a:t>
            </a:r>
            <a:r>
              <a:rPr lang="en-US" sz="3027" i="1" dirty="0" smtClean="0">
                <a:latin typeface="Comic Sans MS"/>
                <a:cs typeface="Comic Sans MS"/>
              </a:rPr>
              <a:t>Delivery Groups</a:t>
            </a:r>
            <a:r>
              <a:rPr lang="en-US" sz="3027" dirty="0" smtClean="0">
                <a:latin typeface="Comic Sans MS"/>
                <a:cs typeface="Comic Sans MS"/>
              </a:rPr>
              <a:t> across core</a:t>
            </a:r>
          </a:p>
          <a:p>
            <a:pPr lvl="1">
              <a:lnSpc>
                <a:spcPct val="90000"/>
              </a:lnSpc>
              <a:spcAft>
                <a:spcPts val="1200"/>
              </a:spcAft>
            </a:pPr>
            <a:r>
              <a:rPr lang="en-US" sz="2595" dirty="0" smtClean="0">
                <a:latin typeface="Comic Sans MS"/>
                <a:cs typeface="Comic Sans MS"/>
              </a:rPr>
              <a:t>Data sent within (DS,DG) by source Edge Devices</a:t>
            </a:r>
          </a:p>
          <a:p>
            <a:pPr lvl="1">
              <a:lnSpc>
                <a:spcPct val="90000"/>
              </a:lnSpc>
              <a:spcAft>
                <a:spcPts val="1200"/>
              </a:spcAft>
            </a:pPr>
            <a:r>
              <a:rPr lang="en-US" sz="2595" dirty="0" smtClean="0">
                <a:latin typeface="Comic Sans MS"/>
                <a:cs typeface="Comic Sans MS"/>
              </a:rPr>
              <a:t>Optimal multicast replication by core network</a:t>
            </a:r>
          </a:p>
          <a:p>
            <a:pPr>
              <a:spcAft>
                <a:spcPts val="1200"/>
              </a:spcAft>
            </a:pPr>
            <a:r>
              <a:rPr lang="en-US" sz="3027" dirty="0" smtClean="0">
                <a:latin typeface="Comic Sans MS"/>
                <a:cs typeface="Comic Sans MS"/>
              </a:rPr>
              <a:t>Broadcast data sent as IP multicast</a:t>
            </a:r>
          </a:p>
          <a:p>
            <a:pPr lvl="1">
              <a:spcAft>
                <a:spcPts val="1200"/>
              </a:spcAft>
            </a:pPr>
            <a:r>
              <a:rPr lang="en-US" sz="2595" dirty="0" smtClean="0">
                <a:latin typeface="Comic Sans MS"/>
                <a:cs typeface="Comic Sans MS"/>
              </a:rPr>
              <a:t>All Edge Devices join this core multicast tree</a:t>
            </a:r>
          </a:p>
          <a:p>
            <a:pPr lvl="1"/>
            <a:endParaRPr lang="en-US" sz="2595" dirty="0" smtClean="0"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8205"/>
          </a:xfrm>
        </p:spPr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Multi-homing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1588"/>
            <a:ext cx="8229600" cy="476457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3027" dirty="0" smtClean="0">
                <a:latin typeface="Comic Sans MS"/>
                <a:cs typeface="Comic Sans MS"/>
              </a:rPr>
              <a:t>OTV provides loop-free multi-homing</a:t>
            </a:r>
          </a:p>
          <a:p>
            <a:pPr>
              <a:spcAft>
                <a:spcPts val="600"/>
              </a:spcAft>
            </a:pPr>
            <a:r>
              <a:rPr lang="en-US" sz="2627" dirty="0" smtClean="0">
                <a:latin typeface="Comic Sans MS"/>
                <a:cs typeface="Comic Sans MS"/>
              </a:rPr>
              <a:t>Authoritative Edge Device (AED) per site </a:t>
            </a:r>
          </a:p>
          <a:p>
            <a:pPr lvl="1">
              <a:spcAft>
                <a:spcPts val="600"/>
              </a:spcAft>
            </a:pPr>
            <a:r>
              <a:rPr lang="en-US" sz="2627" dirty="0" smtClean="0">
                <a:latin typeface="Comic Sans MS"/>
                <a:cs typeface="Comic Sans MS"/>
              </a:rPr>
              <a:t>Edge Devices in the site elect AED</a:t>
            </a:r>
          </a:p>
          <a:p>
            <a:pPr>
              <a:spcAft>
                <a:spcPts val="600"/>
              </a:spcAft>
            </a:pPr>
            <a:r>
              <a:rPr lang="en-US" sz="3027" dirty="0" smtClean="0">
                <a:latin typeface="Comic Sans MS"/>
                <a:cs typeface="Comic Sans MS"/>
              </a:rPr>
              <a:t>Only </a:t>
            </a:r>
            <a:r>
              <a:rPr lang="en-US" sz="3027" dirty="0" err="1" smtClean="0">
                <a:latin typeface="Comic Sans MS"/>
                <a:cs typeface="Comic Sans MS"/>
              </a:rPr>
              <a:t>AEDs</a:t>
            </a:r>
            <a:r>
              <a:rPr lang="en-US" sz="3027" dirty="0" smtClean="0">
                <a:latin typeface="Comic Sans MS"/>
                <a:cs typeface="Comic Sans MS"/>
              </a:rPr>
              <a:t> forward traffic on overlay</a:t>
            </a:r>
          </a:p>
          <a:p>
            <a:pPr lvl="1">
              <a:spcAft>
                <a:spcPts val="600"/>
              </a:spcAft>
            </a:pPr>
            <a:r>
              <a:rPr lang="en-US" sz="2595" dirty="0" smtClean="0">
                <a:latin typeface="Comic Sans MS"/>
                <a:cs typeface="Comic Sans MS"/>
              </a:rPr>
              <a:t>Avoids loops and duplicates</a:t>
            </a:r>
          </a:p>
          <a:p>
            <a:pPr>
              <a:spcAft>
                <a:spcPts val="600"/>
              </a:spcAft>
            </a:pPr>
            <a:r>
              <a:rPr lang="en-US" sz="3027" dirty="0" smtClean="0">
                <a:latin typeface="Comic Sans MS"/>
                <a:cs typeface="Comic Sans MS"/>
              </a:rPr>
              <a:t>Traffic load-balanced among Edge Devices</a:t>
            </a:r>
          </a:p>
          <a:p>
            <a:pPr lvl="1">
              <a:spcAft>
                <a:spcPts val="600"/>
              </a:spcAft>
            </a:pPr>
            <a:r>
              <a:rPr lang="en-US" sz="2627" dirty="0" smtClean="0">
                <a:latin typeface="Comic Sans MS"/>
                <a:cs typeface="Comic Sans MS"/>
              </a:rPr>
              <a:t>Per-VLAN AED</a:t>
            </a:r>
          </a:p>
          <a:p>
            <a:pPr>
              <a:spcAft>
                <a:spcPts val="600"/>
              </a:spcAft>
              <a:buNone/>
            </a:pPr>
            <a:endParaRPr lang="en-US" dirty="0" smtClean="0"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Overlay Routing Protocol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IS-IS used as </a:t>
            </a:r>
            <a:r>
              <a:rPr lang="en-US" sz="2800" dirty="0" err="1" smtClean="0">
                <a:latin typeface="Comic Sans MS"/>
                <a:cs typeface="Comic Sans MS"/>
              </a:rPr>
              <a:t>oUMRP</a:t>
            </a:r>
            <a:endParaRPr lang="en-US" sz="2800" dirty="0" smtClean="0">
              <a:latin typeface="Comic Sans MS"/>
              <a:cs typeface="Comic Sans MS"/>
            </a:endParaRP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Edge Devices run IS-IS at L2 on overlay</a:t>
            </a: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Provides auto-discovery and authentication</a:t>
            </a: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sz="2400" dirty="0" smtClean="0">
                <a:latin typeface="Comic Sans MS"/>
                <a:cs typeface="Comic Sans MS"/>
              </a:rPr>
              <a:t>Carries both </a:t>
            </a:r>
            <a:r>
              <a:rPr lang="en-US" sz="2400" dirty="0" err="1" smtClean="0">
                <a:latin typeface="Comic Sans MS"/>
                <a:cs typeface="Comic Sans MS"/>
              </a:rPr>
              <a:t>unicast</a:t>
            </a:r>
            <a:r>
              <a:rPr lang="en-US" sz="2400" dirty="0" smtClean="0">
                <a:latin typeface="Comic Sans MS"/>
                <a:cs typeface="Comic Sans MS"/>
              </a:rPr>
              <a:t> and multicast routes</a:t>
            </a:r>
          </a:p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Easily extensible</a:t>
            </a:r>
          </a:p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Leverage existing Layer-2 IS-IS extensions</a:t>
            </a:r>
          </a:p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Operational benefits of using one protocol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IS-IS extensions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Protocol packet extensions</a:t>
            </a:r>
          </a:p>
          <a:p>
            <a:pPr lvl="1">
              <a:spcAft>
                <a:spcPts val="600"/>
              </a:spcAft>
            </a:pPr>
            <a:r>
              <a:rPr lang="en-US" sz="2400" dirty="0" err="1" smtClean="0">
                <a:latin typeface="Comic Sans MS"/>
                <a:cs typeface="Comic Sans MS"/>
              </a:rPr>
              <a:t>TLVs</a:t>
            </a:r>
            <a:r>
              <a:rPr lang="en-US" sz="2400" dirty="0" smtClean="0">
                <a:latin typeface="Comic Sans MS"/>
                <a:cs typeface="Comic Sans MS"/>
              </a:rPr>
              <a:t>, sub-</a:t>
            </a:r>
            <a:r>
              <a:rPr lang="en-US" sz="2400" dirty="0" err="1" smtClean="0">
                <a:latin typeface="Comic Sans MS"/>
                <a:cs typeface="Comic Sans MS"/>
              </a:rPr>
              <a:t>TLVs</a:t>
            </a:r>
            <a:r>
              <a:rPr lang="en-US" sz="2400" dirty="0" smtClean="0">
                <a:latin typeface="Comic Sans MS"/>
                <a:cs typeface="Comic Sans MS"/>
              </a:rPr>
              <a:t>, </a:t>
            </a:r>
            <a:r>
              <a:rPr lang="en-US" sz="2400" dirty="0" err="1" smtClean="0">
                <a:latin typeface="Comic Sans MS"/>
                <a:cs typeface="Comic Sans MS"/>
              </a:rPr>
              <a:t>PDUs</a:t>
            </a:r>
            <a:endParaRPr lang="en-US" sz="2400" dirty="0" smtClean="0">
              <a:latin typeface="Comic Sans MS"/>
              <a:cs typeface="Comic Sans MS"/>
            </a:endParaRPr>
          </a:p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No major changes to protocol behavior</a:t>
            </a:r>
          </a:p>
          <a:p>
            <a:pPr>
              <a:spcAft>
                <a:spcPts val="600"/>
              </a:spcAft>
            </a:pPr>
            <a:r>
              <a:rPr lang="en-US" sz="2800" dirty="0" smtClean="0">
                <a:latin typeface="Comic Sans MS"/>
                <a:cs typeface="Comic Sans MS"/>
              </a:rPr>
              <a:t>IS-IS on overlay uses LAN procedures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Comic.thmx</Template>
  <TotalTime>3587</TotalTime>
  <Words>606</Words>
  <Application>Microsoft Macintosh PowerPoint</Application>
  <PresentationFormat>On-screen Show (4:3)</PresentationFormat>
  <Paragraphs>135</Paragraphs>
  <Slides>14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Comic</vt:lpstr>
      <vt:lpstr>IS-IS Extensions to support OTV</vt:lpstr>
      <vt:lpstr>Overlay Transport Virtualization</vt:lpstr>
      <vt:lpstr>Overview</vt:lpstr>
      <vt:lpstr>Overview</vt:lpstr>
      <vt:lpstr>Slide 5</vt:lpstr>
      <vt:lpstr>Data Forwarding</vt:lpstr>
      <vt:lpstr>Multi-homing</vt:lpstr>
      <vt:lpstr>Overlay Routing Protocol</vt:lpstr>
      <vt:lpstr>IS-IS extensions</vt:lpstr>
      <vt:lpstr>IIH extensions</vt:lpstr>
      <vt:lpstr>LSP Extensions</vt:lpstr>
      <vt:lpstr>MGroup PDU</vt:lpstr>
      <vt:lpstr>I-Ds</vt:lpstr>
      <vt:lpstr>Next Step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Overlay Transport Virtualization (OTV)</dc:title>
  <dc:creator>Dhananjaya Rao</dc:creator>
  <cp:lastModifiedBy>Dhananjaya Rao</cp:lastModifiedBy>
  <cp:revision>21</cp:revision>
  <dcterms:created xsi:type="dcterms:W3CDTF">2011-07-25T18:05:03Z</dcterms:created>
  <dcterms:modified xsi:type="dcterms:W3CDTF">2011-07-25T18:28:48Z</dcterms:modified>
</cp:coreProperties>
</file>