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308" r:id="rId3"/>
    <p:sldId id="310" r:id="rId4"/>
    <p:sldId id="288" r:id="rId5"/>
    <p:sldId id="313" r:id="rId6"/>
    <p:sldId id="315" r:id="rId7"/>
    <p:sldId id="314" r:id="rId8"/>
    <p:sldId id="311" r:id="rId9"/>
    <p:sldId id="318" r:id="rId10"/>
    <p:sldId id="316" r:id="rId11"/>
  </p:sldIdLst>
  <p:sldSz cx="9144000" cy="6858000" type="screen4x3"/>
  <p:notesSz cx="7035800" cy="93345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Franklin Gothic Book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Franklin Gothic Book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Franklin Gothic Book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Franklin Gothic Book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Franklin Gothic Book" pitchFamily="34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Franklin Gothic Book" pitchFamily="34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Franklin Gothic Book" pitchFamily="34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Franklin Gothic Book" pitchFamily="34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Franklin Gothic Book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06" autoAdjust="0"/>
    <p:restoredTop sz="97917" autoAdjust="0"/>
  </p:normalViewPr>
  <p:slideViewPr>
    <p:cSldViewPr>
      <p:cViewPr varScale="1">
        <p:scale>
          <a:sx n="110" d="100"/>
          <a:sy n="110" d="100"/>
        </p:scale>
        <p:origin x="-1176" y="-96"/>
      </p:cViewPr>
      <p:guideLst>
        <p:guide orient="horz" pos="960"/>
        <p:guide orient="horz" pos="816"/>
        <p:guide orient="horz" pos="432"/>
        <p:guide pos="2880"/>
        <p:guide pos="4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9588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543" tIns="46772" rIns="93543" bIns="46772" numCol="1" anchor="t" anchorCtr="0" compatLnSpc="1">
            <a:prstTxWarp prst="textNoShape">
              <a:avLst/>
            </a:prstTxWarp>
          </a:bodyPr>
          <a:lstStyle>
            <a:lvl1pPr defTabSz="935038">
              <a:defRPr sz="1200" b="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84625" y="0"/>
            <a:ext cx="3049588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543" tIns="46772" rIns="93543" bIns="46772" numCol="1" anchor="t" anchorCtr="0" compatLnSpc="1">
            <a:prstTxWarp prst="textNoShape">
              <a:avLst/>
            </a:prstTxWarp>
          </a:bodyPr>
          <a:lstStyle>
            <a:lvl1pPr algn="r" defTabSz="935038">
              <a:defRPr sz="1200" b="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4275" y="700088"/>
            <a:ext cx="4667250" cy="35004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3263" y="4433888"/>
            <a:ext cx="5629275" cy="420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543" tIns="46772" rIns="93543" bIns="4677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66188"/>
            <a:ext cx="3049588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543" tIns="46772" rIns="93543" bIns="46772" numCol="1" anchor="b" anchorCtr="0" compatLnSpc="1">
            <a:prstTxWarp prst="textNoShape">
              <a:avLst/>
            </a:prstTxWarp>
          </a:bodyPr>
          <a:lstStyle>
            <a:lvl1pPr defTabSz="935038">
              <a:defRPr sz="1200" b="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84625" y="8866188"/>
            <a:ext cx="3049588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543" tIns="46772" rIns="93543" bIns="46772" numCol="1" anchor="b" anchorCtr="0" compatLnSpc="1">
            <a:prstTxWarp prst="textNoShape">
              <a:avLst/>
            </a:prstTxWarp>
          </a:bodyPr>
          <a:lstStyle>
            <a:lvl1pPr algn="r" defTabSz="935038">
              <a:defRPr sz="1200" b="0">
                <a:latin typeface="Arial" charset="0"/>
              </a:defRPr>
            </a:lvl1pPr>
          </a:lstStyle>
          <a:p>
            <a:fld id="{42744A5E-373C-45E9-94B7-16B3162FABC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1143000"/>
            <a:ext cx="4572000" cy="1905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429000"/>
            <a:ext cx="4953000" cy="4572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18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1272" name="Rectangle 8"/>
          <p:cNvSpPr>
            <a:spLocks noChangeArrowheads="1"/>
          </p:cNvSpPr>
          <p:nvPr/>
        </p:nvSpPr>
        <p:spPr bwMode="auto">
          <a:xfrm>
            <a:off x="0" y="6578600"/>
            <a:ext cx="8085138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tabLst>
                <a:tab pos="5029200" algn="l"/>
                <a:tab pos="7315200" algn="ctr"/>
              </a:tabLst>
            </a:pPr>
            <a:r>
              <a:rPr lang="de-DE" sz="800" b="0">
                <a:solidFill>
                  <a:schemeClr val="bg1"/>
                </a:solidFill>
              </a:rPr>
              <a:t>Copyright © 2004 Juniper Networks, Inc. 	Proprietary and Confidential	www.juniper.net </a:t>
            </a:r>
            <a:endParaRPr lang="en-US" sz="800" b="0">
              <a:solidFill>
                <a:schemeClr val="bg1"/>
              </a:solidFill>
            </a:endParaRPr>
          </a:p>
        </p:txBody>
      </p:sp>
      <p:sp>
        <p:nvSpPr>
          <p:cNvPr id="11273" name="Rectangle 9"/>
          <p:cNvSpPr>
            <a:spLocks noChangeArrowheads="1"/>
          </p:cNvSpPr>
          <p:nvPr/>
        </p:nvSpPr>
        <p:spPr bwMode="auto">
          <a:xfrm>
            <a:off x="7924800" y="6572250"/>
            <a:ext cx="1219200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fld id="{7D2DD37B-4EBE-4042-AA53-3B5AE211799B}" type="slidenum">
              <a:rPr lang="en-US" sz="1000" b="0">
                <a:solidFill>
                  <a:schemeClr val="bg1"/>
                </a:solidFill>
              </a:rPr>
              <a:pPr algn="r"/>
              <a:t>‹#›</a:t>
            </a:fld>
            <a:endParaRPr lang="en-US" sz="1000" b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23038" y="595313"/>
            <a:ext cx="2071687" cy="53482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595313"/>
            <a:ext cx="6065838" cy="53482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0386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5800" y="1600200"/>
            <a:ext cx="40386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69925" y="595313"/>
            <a:ext cx="792480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600200"/>
            <a:ext cx="82296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7934325" y="6662738"/>
            <a:ext cx="1219200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fld id="{C9DF713E-9758-4902-8BB9-5B08B166DC67}" type="slidenum">
              <a:rPr lang="en-US" sz="1000" b="0">
                <a:solidFill>
                  <a:schemeClr val="bg1"/>
                </a:solidFill>
              </a:rPr>
              <a:pPr algn="r"/>
              <a:t>‹#›</a:t>
            </a:fld>
            <a:endParaRPr lang="en-US" sz="1000" b="0">
              <a:solidFill>
                <a:schemeClr val="bg1"/>
              </a:solidFill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6662738"/>
            <a:ext cx="8843963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tabLst>
                <a:tab pos="6286500" algn="l"/>
                <a:tab pos="8631238" algn="r"/>
              </a:tabLst>
            </a:pPr>
            <a:r>
              <a:rPr lang="de-DE" sz="800" b="0">
                <a:solidFill>
                  <a:schemeClr val="bg1"/>
                </a:solidFill>
              </a:rPr>
              <a:t>Copyright © 2004 Juniper Networks, Inc. 	Proprietary and Confidential	www.juniper.net </a:t>
            </a:r>
            <a:endParaRPr lang="en-US" sz="800" b="0">
              <a:solidFill>
                <a:schemeClr val="bg1"/>
              </a:solidFill>
            </a:endParaRP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769938" y="1489075"/>
            <a:ext cx="7634287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lnSpc>
          <a:spcPct val="80000"/>
        </a:lnSpc>
        <a:spcBef>
          <a:spcPts val="1200"/>
        </a:spcBef>
        <a:spcAft>
          <a:spcPts val="30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lnSpc>
          <a:spcPct val="80000"/>
        </a:lnSpc>
        <a:spcBef>
          <a:spcPts val="1200"/>
        </a:spcBef>
        <a:spcAft>
          <a:spcPts val="300"/>
        </a:spcAft>
        <a:defRPr sz="3600">
          <a:solidFill>
            <a:schemeClr val="tx2"/>
          </a:solidFill>
          <a:latin typeface="Franklin Gothic Heavy" pitchFamily="34" charset="0"/>
        </a:defRPr>
      </a:lvl2pPr>
      <a:lvl3pPr algn="l" rtl="0" fontAlgn="base">
        <a:lnSpc>
          <a:spcPct val="80000"/>
        </a:lnSpc>
        <a:spcBef>
          <a:spcPts val="1200"/>
        </a:spcBef>
        <a:spcAft>
          <a:spcPts val="300"/>
        </a:spcAft>
        <a:defRPr sz="3600">
          <a:solidFill>
            <a:schemeClr val="tx2"/>
          </a:solidFill>
          <a:latin typeface="Franklin Gothic Heavy" pitchFamily="34" charset="0"/>
        </a:defRPr>
      </a:lvl3pPr>
      <a:lvl4pPr algn="l" rtl="0" fontAlgn="base">
        <a:lnSpc>
          <a:spcPct val="80000"/>
        </a:lnSpc>
        <a:spcBef>
          <a:spcPts val="1200"/>
        </a:spcBef>
        <a:spcAft>
          <a:spcPts val="300"/>
        </a:spcAft>
        <a:defRPr sz="3600">
          <a:solidFill>
            <a:schemeClr val="tx2"/>
          </a:solidFill>
          <a:latin typeface="Franklin Gothic Heavy" pitchFamily="34" charset="0"/>
        </a:defRPr>
      </a:lvl4pPr>
      <a:lvl5pPr algn="l" rtl="0" fontAlgn="base">
        <a:lnSpc>
          <a:spcPct val="80000"/>
        </a:lnSpc>
        <a:spcBef>
          <a:spcPts val="1200"/>
        </a:spcBef>
        <a:spcAft>
          <a:spcPts val="300"/>
        </a:spcAft>
        <a:defRPr sz="3600">
          <a:solidFill>
            <a:schemeClr val="tx2"/>
          </a:solidFill>
          <a:latin typeface="Franklin Gothic Heavy" pitchFamily="34" charset="0"/>
        </a:defRPr>
      </a:lvl5pPr>
      <a:lvl6pPr marL="457200" algn="l" rtl="0" fontAlgn="base">
        <a:lnSpc>
          <a:spcPct val="80000"/>
        </a:lnSpc>
        <a:spcBef>
          <a:spcPts val="1200"/>
        </a:spcBef>
        <a:spcAft>
          <a:spcPts val="300"/>
        </a:spcAft>
        <a:defRPr sz="3600">
          <a:solidFill>
            <a:schemeClr val="tx2"/>
          </a:solidFill>
          <a:latin typeface="Franklin Gothic Heavy" pitchFamily="34" charset="0"/>
        </a:defRPr>
      </a:lvl6pPr>
      <a:lvl7pPr marL="914400" algn="l" rtl="0" fontAlgn="base">
        <a:lnSpc>
          <a:spcPct val="80000"/>
        </a:lnSpc>
        <a:spcBef>
          <a:spcPts val="1200"/>
        </a:spcBef>
        <a:spcAft>
          <a:spcPts val="300"/>
        </a:spcAft>
        <a:defRPr sz="3600">
          <a:solidFill>
            <a:schemeClr val="tx2"/>
          </a:solidFill>
          <a:latin typeface="Franklin Gothic Heavy" pitchFamily="34" charset="0"/>
        </a:defRPr>
      </a:lvl7pPr>
      <a:lvl8pPr marL="1371600" algn="l" rtl="0" fontAlgn="base">
        <a:lnSpc>
          <a:spcPct val="80000"/>
        </a:lnSpc>
        <a:spcBef>
          <a:spcPts val="1200"/>
        </a:spcBef>
        <a:spcAft>
          <a:spcPts val="300"/>
        </a:spcAft>
        <a:defRPr sz="3600">
          <a:solidFill>
            <a:schemeClr val="tx2"/>
          </a:solidFill>
          <a:latin typeface="Franklin Gothic Heavy" pitchFamily="34" charset="0"/>
        </a:defRPr>
      </a:lvl8pPr>
      <a:lvl9pPr marL="1828800" algn="l" rtl="0" fontAlgn="base">
        <a:lnSpc>
          <a:spcPct val="80000"/>
        </a:lnSpc>
        <a:spcBef>
          <a:spcPts val="1200"/>
        </a:spcBef>
        <a:spcAft>
          <a:spcPts val="300"/>
        </a:spcAft>
        <a:defRPr sz="3600">
          <a:solidFill>
            <a:schemeClr val="tx2"/>
          </a:solidFill>
          <a:latin typeface="Franklin Gothic Heavy" pitchFamily="34" charset="0"/>
        </a:defRPr>
      </a:lvl9pPr>
    </p:titleStyle>
    <p:bodyStyle>
      <a:lvl1pPr marL="342900" indent="-342900" algn="l" rtl="0" fontAlgn="base">
        <a:lnSpc>
          <a:spcPct val="90000"/>
        </a:lnSpc>
        <a:spcBef>
          <a:spcPts val="1200"/>
        </a:spcBef>
        <a:spcAft>
          <a:spcPts val="300"/>
        </a:spcAft>
        <a:buClr>
          <a:schemeClr val="hlink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lnSpc>
          <a:spcPct val="90000"/>
        </a:lnSpc>
        <a:spcBef>
          <a:spcPts val="1200"/>
        </a:spcBef>
        <a:spcAft>
          <a:spcPts val="300"/>
        </a:spcAft>
        <a:buClr>
          <a:schemeClr val="hlink"/>
        </a:buClr>
        <a:buChar char="•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lnSpc>
          <a:spcPct val="90000"/>
        </a:lnSpc>
        <a:spcBef>
          <a:spcPts val="1200"/>
        </a:spcBef>
        <a:spcAft>
          <a:spcPts val="30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lnSpc>
          <a:spcPct val="90000"/>
        </a:lnSpc>
        <a:spcBef>
          <a:spcPts val="1200"/>
        </a:spcBef>
        <a:spcAft>
          <a:spcPts val="30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lnSpc>
          <a:spcPct val="90000"/>
        </a:lnSpc>
        <a:spcBef>
          <a:spcPts val="1200"/>
        </a:spcBef>
        <a:spcAft>
          <a:spcPts val="30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lnSpc>
          <a:spcPct val="90000"/>
        </a:lnSpc>
        <a:spcBef>
          <a:spcPts val="1200"/>
        </a:spcBef>
        <a:spcAft>
          <a:spcPts val="30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lnSpc>
          <a:spcPct val="90000"/>
        </a:lnSpc>
        <a:spcBef>
          <a:spcPts val="1200"/>
        </a:spcBef>
        <a:spcAft>
          <a:spcPts val="30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lnSpc>
          <a:spcPct val="90000"/>
        </a:lnSpc>
        <a:spcBef>
          <a:spcPts val="1200"/>
        </a:spcBef>
        <a:spcAft>
          <a:spcPts val="30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lnSpc>
          <a:spcPct val="90000"/>
        </a:lnSpc>
        <a:spcBef>
          <a:spcPts val="1200"/>
        </a:spcBef>
        <a:spcAft>
          <a:spcPts val="30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Rectangle 6"/>
          <p:cNvSpPr>
            <a:spLocks noGrp="1" noChangeArrowheads="1"/>
          </p:cNvSpPr>
          <p:nvPr>
            <p:ph type="ctrTitle"/>
          </p:nvPr>
        </p:nvSpPr>
        <p:spPr>
          <a:xfrm>
            <a:off x="228600" y="1447800"/>
            <a:ext cx="8763000" cy="762000"/>
          </a:xfrm>
        </p:spPr>
        <p:txBody>
          <a:bodyPr/>
          <a:lstStyle/>
          <a:p>
            <a:r>
              <a:rPr lang="en-US" dirty="0" smtClean="0"/>
              <a:t>draft-sajassi-l2vpn-pbb-evpn-02.txt</a:t>
            </a:r>
            <a:endParaRPr lang="en-US" dirty="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505200"/>
            <a:ext cx="6248400" cy="2438400"/>
          </a:xfrm>
        </p:spPr>
        <p:txBody>
          <a:bodyPr/>
          <a:lstStyle/>
          <a:p>
            <a:pPr>
              <a:lnSpc>
                <a:spcPct val="70000"/>
              </a:lnSpc>
            </a:pPr>
            <a:r>
              <a:rPr lang="en-US" sz="2400" dirty="0" smtClean="0"/>
              <a:t>Ali </a:t>
            </a:r>
            <a:r>
              <a:rPr lang="en-US" sz="2400" dirty="0"/>
              <a:t>Sajassi (Cisco</a:t>
            </a:r>
            <a:r>
              <a:rPr lang="en-US" sz="2400" dirty="0" smtClean="0"/>
              <a:t>), Nabil Bitar (Verizon), </a:t>
            </a:r>
            <a:r>
              <a:rPr lang="en-US" sz="2400" dirty="0" err="1" smtClean="0"/>
              <a:t>Aldrin</a:t>
            </a:r>
            <a:r>
              <a:rPr lang="en-US" sz="2400" dirty="0" smtClean="0"/>
              <a:t> </a:t>
            </a:r>
            <a:r>
              <a:rPr lang="en-US" sz="2400" dirty="0" err="1" smtClean="0"/>
              <a:t>Issac</a:t>
            </a:r>
            <a:r>
              <a:rPr lang="en-US" sz="2400" dirty="0" smtClean="0"/>
              <a:t> (Bloomberg), Samer Salam (Cisco), Sami Boutros (Cisco), Florin Balus (</a:t>
            </a:r>
            <a:r>
              <a:rPr lang="en-US" sz="2400" dirty="0" err="1" smtClean="0"/>
              <a:t>ALU</a:t>
            </a:r>
            <a:r>
              <a:rPr lang="en-US" sz="2400" dirty="0" smtClean="0"/>
              <a:t>), Wim Henderickx (</a:t>
            </a:r>
            <a:r>
              <a:rPr lang="en-US" sz="2400" dirty="0" err="1" smtClean="0"/>
              <a:t>ALU</a:t>
            </a:r>
            <a:r>
              <a:rPr lang="en-US" sz="2400" dirty="0" smtClean="0"/>
              <a:t>), Clarence Filsfils (Cisco), Dennis Cai (Cisco)</a:t>
            </a:r>
          </a:p>
          <a:p>
            <a:pPr>
              <a:lnSpc>
                <a:spcPct val="70000"/>
              </a:lnSpc>
            </a:pPr>
            <a:endParaRPr lang="en-US" sz="2400" dirty="0" smtClean="0"/>
          </a:p>
          <a:p>
            <a:pPr>
              <a:lnSpc>
                <a:spcPct val="70000"/>
              </a:lnSpc>
            </a:pPr>
            <a:r>
              <a:rPr lang="en-US" sz="2400" dirty="0" smtClean="0"/>
              <a:t>July 28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, 2011</a:t>
            </a:r>
          </a:p>
          <a:p>
            <a:pPr>
              <a:lnSpc>
                <a:spcPct val="70000"/>
              </a:lnSpc>
            </a:pPr>
            <a:r>
              <a:rPr lang="en-US" sz="2400" dirty="0" err="1" smtClean="0"/>
              <a:t>IETF</a:t>
            </a:r>
            <a:r>
              <a:rPr lang="en-US" sz="2400" dirty="0" smtClean="0"/>
              <a:t> Quebec City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Considerations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ARP suppression</a:t>
            </a:r>
          </a:p>
          <a:p>
            <a:r>
              <a:rPr lang="en-US" dirty="0" smtClean="0"/>
              <a:t>Anything else ? 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5313"/>
            <a:ext cx="8229599" cy="792162"/>
          </a:xfrm>
        </p:spPr>
        <p:txBody>
          <a:bodyPr/>
          <a:lstStyle/>
          <a:p>
            <a:r>
              <a:rPr lang="en-US" dirty="0" smtClean="0"/>
              <a:t>Additional Requirements (</a:t>
            </a:r>
            <a:r>
              <a:rPr lang="en-US" dirty="0" err="1" smtClean="0"/>
              <a:t>PBB-EVPN</a:t>
            </a:r>
            <a:r>
              <a:rPr lang="en-US" dirty="0" smtClean="0"/>
              <a:t>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MAC </a:t>
            </a:r>
            <a:r>
              <a:rPr lang="en-US" dirty="0" smtClean="0"/>
              <a:t>Advertisement Route Scalability</a:t>
            </a:r>
          </a:p>
          <a:p>
            <a:pPr marL="914400" lvl="1" indent="-457200"/>
            <a:r>
              <a:rPr lang="en-US" sz="2000" dirty="0" smtClean="0"/>
              <a:t>To support millions of C-MAC addresses (million of </a:t>
            </a:r>
            <a:r>
              <a:rPr lang="en-US" sz="2000" dirty="0" err="1" smtClean="0"/>
              <a:t>VMs</a:t>
            </a:r>
            <a:r>
              <a:rPr lang="en-US" sz="2000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C-MAC Mobility with MAC sub-netting</a:t>
            </a:r>
          </a:p>
          <a:p>
            <a:pPr marL="914400" lvl="1" indent="-457200"/>
            <a:r>
              <a:rPr lang="en-US" sz="2000" dirty="0" smtClean="0"/>
              <a:t>Support C-MAC address mobility while retaining the scalability benefits of MAC sub-netting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C-MAC Address Learning and Confinement</a:t>
            </a:r>
          </a:p>
          <a:p>
            <a:pPr marL="914400" lvl="1" indent="-514350"/>
            <a:r>
              <a:rPr lang="en-US" sz="2000" dirty="0" err="1" smtClean="0"/>
              <a:t>MES</a:t>
            </a:r>
            <a:r>
              <a:rPr lang="en-US" sz="2000" dirty="0" smtClean="0"/>
              <a:t> nodes to maintain C-MAC addresses in their RIB &amp; FIB for active flows ONLY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95313"/>
            <a:ext cx="8229599" cy="792162"/>
          </a:xfrm>
        </p:spPr>
        <p:txBody>
          <a:bodyPr/>
          <a:lstStyle/>
          <a:p>
            <a:r>
              <a:rPr lang="en-US" dirty="0" smtClean="0"/>
              <a:t>Additional Requirements (</a:t>
            </a:r>
            <a:r>
              <a:rPr lang="en-US" dirty="0" err="1" smtClean="0"/>
              <a:t>PBB-EVPN</a:t>
            </a:r>
            <a:r>
              <a:rPr lang="en-US" dirty="0" smtClean="0"/>
              <a:t>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24000"/>
            <a:ext cx="8229600" cy="4724400"/>
          </a:xfrm>
        </p:spPr>
        <p:txBody>
          <a:bodyPr/>
          <a:lstStyle/>
          <a:p>
            <a:pPr marL="514350" indent="-514350">
              <a:buFont typeface="+mj-lt"/>
              <a:buAutoNum type="arabicPeriod" startAt="4"/>
            </a:pPr>
            <a:r>
              <a:rPr lang="en-US" dirty="0" smtClean="0"/>
              <a:t>Interworking with TRILL &amp; </a:t>
            </a:r>
            <a:r>
              <a:rPr lang="en-US" dirty="0" err="1" smtClean="0"/>
              <a:t>802.1aq</a:t>
            </a:r>
            <a:r>
              <a:rPr lang="en-US" dirty="0" smtClean="0"/>
              <a:t>/.</a:t>
            </a:r>
            <a:r>
              <a:rPr lang="en-US" dirty="0" err="1" smtClean="0"/>
              <a:t>1Qbp</a:t>
            </a:r>
            <a:r>
              <a:rPr lang="en-US" dirty="0" smtClean="0"/>
              <a:t> </a:t>
            </a:r>
            <a:r>
              <a:rPr lang="en-US" dirty="0" smtClean="0"/>
              <a:t>networks and C-MAC Transparency</a:t>
            </a:r>
          </a:p>
          <a:p>
            <a:pPr marL="914400" lvl="1" indent="-514350"/>
            <a:r>
              <a:rPr lang="en-US" sz="2000" dirty="0" smtClean="0"/>
              <a:t>To avoid learning of C-</a:t>
            </a:r>
            <a:r>
              <a:rPr lang="en-US" sz="2000" dirty="0" err="1" smtClean="0"/>
              <a:t>MACs</a:t>
            </a:r>
            <a:r>
              <a:rPr lang="en-US" sz="2000" dirty="0" smtClean="0"/>
              <a:t> by DC WAN Edge PE</a:t>
            </a:r>
          </a:p>
          <a:p>
            <a:pPr marL="514350" indent="-514350">
              <a:buFont typeface="+mj-lt"/>
              <a:buAutoNum type="arabicPeriod" startAt="4"/>
            </a:pPr>
            <a:r>
              <a:rPr lang="en-US" dirty="0" smtClean="0"/>
              <a:t>Per Site Policy</a:t>
            </a:r>
          </a:p>
          <a:p>
            <a:pPr marL="914400" lvl="1" indent="-514350"/>
            <a:r>
              <a:rPr lang="en-US" sz="2000" dirty="0" smtClean="0"/>
              <a:t>To support connectivity policy rules at the granularity of a site (or segment)</a:t>
            </a:r>
          </a:p>
          <a:p>
            <a:pPr marL="514350" indent="-514350">
              <a:buFont typeface="+mj-lt"/>
              <a:buAutoNum type="arabicPeriod" startAt="4"/>
            </a:pPr>
            <a:r>
              <a:rPr lang="en-US" dirty="0" smtClean="0"/>
              <a:t>Avoiding C-MAC flushing</a:t>
            </a:r>
          </a:p>
          <a:p>
            <a:pPr marL="914400" lvl="2" indent="-514350"/>
            <a:r>
              <a:rPr lang="en-US" sz="2000" dirty="0" smtClean="0"/>
              <a:t>To avoid C-MAC flushing upon link, port, or node failure for multi-homed devices</a:t>
            </a:r>
          </a:p>
          <a:p>
            <a:pPr marL="514350" indent="-514350">
              <a:buFont typeface="+mj-lt"/>
              <a:buAutoNum type="arabicPeriod" startAt="4"/>
            </a:pPr>
            <a:r>
              <a:rPr lang="en-US" dirty="0" smtClean="0"/>
              <a:t>Avoid transient loop for known </a:t>
            </a:r>
            <a:r>
              <a:rPr lang="en-US" dirty="0" err="1" smtClean="0"/>
              <a:t>unicast</a:t>
            </a:r>
            <a:r>
              <a:rPr lang="en-US" dirty="0" smtClean="0"/>
              <a:t> when doing egress MAC lookup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343400"/>
            <a:ext cx="8229600" cy="2133600"/>
          </a:xfrm>
        </p:spPr>
        <p:txBody>
          <a:bodyPr/>
          <a:lstStyle/>
          <a:p>
            <a:pPr marL="514350" indent="-514350"/>
            <a:r>
              <a:rPr lang="en-US" sz="2400" dirty="0" smtClean="0"/>
              <a:t> </a:t>
            </a:r>
            <a:r>
              <a:rPr lang="en-US" sz="2000" dirty="0" smtClean="0"/>
              <a:t>Advertise local B-MAC addresses in </a:t>
            </a:r>
            <a:r>
              <a:rPr lang="en-US" sz="2000" dirty="0" err="1" smtClean="0"/>
              <a:t>BGP</a:t>
            </a:r>
            <a:r>
              <a:rPr lang="en-US" sz="2000" dirty="0" smtClean="0"/>
              <a:t> to all other PEs that have at least one </a:t>
            </a:r>
            <a:r>
              <a:rPr lang="en-US" sz="2000" dirty="0" err="1" smtClean="0"/>
              <a:t>VPN</a:t>
            </a:r>
            <a:r>
              <a:rPr lang="en-US" sz="2000" dirty="0" smtClean="0"/>
              <a:t> in common just like E-</a:t>
            </a:r>
            <a:r>
              <a:rPr lang="en-US" sz="2000" dirty="0" err="1" smtClean="0"/>
              <a:t>VPN</a:t>
            </a:r>
            <a:endParaRPr lang="en-US" sz="2000" dirty="0" smtClean="0"/>
          </a:p>
          <a:p>
            <a:pPr marL="514350" indent="-514350"/>
            <a:r>
              <a:rPr lang="en-US" sz="2000" dirty="0" smtClean="0"/>
              <a:t>Build a forwarding table from remote </a:t>
            </a:r>
            <a:r>
              <a:rPr lang="en-US" sz="2000" dirty="0" err="1" smtClean="0"/>
              <a:t>BGP</a:t>
            </a:r>
            <a:r>
              <a:rPr lang="en-US" sz="2000" dirty="0" smtClean="0"/>
              <a:t> advertisements just like E-</a:t>
            </a:r>
            <a:r>
              <a:rPr lang="en-US" sz="2000" dirty="0" err="1" smtClean="0"/>
              <a:t>VPN</a:t>
            </a:r>
            <a:r>
              <a:rPr lang="en-US" sz="2000" dirty="0" smtClean="0"/>
              <a:t> (e.g., association of B-MAC to </a:t>
            </a:r>
            <a:r>
              <a:rPr lang="en-US" sz="2000" dirty="0" err="1" smtClean="0"/>
              <a:t>MPLS</a:t>
            </a:r>
            <a:r>
              <a:rPr lang="en-US" sz="2000" dirty="0" smtClean="0"/>
              <a:t> labels)</a:t>
            </a:r>
          </a:p>
          <a:p>
            <a:pPr marL="514350" indent="-514350"/>
            <a:r>
              <a:rPr lang="en-US" sz="2000" dirty="0" smtClean="0"/>
              <a:t>PEs perform </a:t>
            </a:r>
            <a:r>
              <a:rPr lang="en-US" sz="2000" dirty="0" err="1" smtClean="0"/>
              <a:t>PBB</a:t>
            </a:r>
            <a:r>
              <a:rPr lang="en-US" sz="2000" dirty="0" smtClean="0"/>
              <a:t> functionality just like </a:t>
            </a:r>
            <a:r>
              <a:rPr lang="en-US" sz="2000" dirty="0" err="1" smtClean="0"/>
              <a:t>PBB-VPLS</a:t>
            </a:r>
            <a:r>
              <a:rPr lang="en-US" sz="2000" dirty="0" smtClean="0"/>
              <a:t> </a:t>
            </a:r>
          </a:p>
          <a:p>
            <a:pPr marL="914400" lvl="1" indent="-514350"/>
            <a:r>
              <a:rPr lang="en-US" sz="1800" dirty="0" smtClean="0"/>
              <a:t>C-MAC learning for traffic received from ACs and C-MAC/B-MAC association for traffic received from core</a:t>
            </a:r>
          </a:p>
        </p:txBody>
      </p:sp>
      <p:sp>
        <p:nvSpPr>
          <p:cNvPr id="6" name="Line 168"/>
          <p:cNvSpPr>
            <a:spLocks noChangeShapeType="1"/>
          </p:cNvSpPr>
          <p:nvPr/>
        </p:nvSpPr>
        <p:spPr bwMode="auto">
          <a:xfrm>
            <a:off x="2940050" y="2426474"/>
            <a:ext cx="685800" cy="22860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" name="Line 163"/>
          <p:cNvSpPr>
            <a:spLocks noChangeShapeType="1"/>
          </p:cNvSpPr>
          <p:nvPr/>
        </p:nvSpPr>
        <p:spPr bwMode="auto">
          <a:xfrm>
            <a:off x="6076950" y="2891611"/>
            <a:ext cx="1066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" name="Line 169"/>
          <p:cNvSpPr>
            <a:spLocks noChangeShapeType="1"/>
          </p:cNvSpPr>
          <p:nvPr/>
        </p:nvSpPr>
        <p:spPr bwMode="auto">
          <a:xfrm flipV="1">
            <a:off x="2940050" y="3112274"/>
            <a:ext cx="609600" cy="45720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" name="Line 170"/>
          <p:cNvSpPr>
            <a:spLocks noChangeShapeType="1"/>
          </p:cNvSpPr>
          <p:nvPr/>
        </p:nvSpPr>
        <p:spPr bwMode="auto">
          <a:xfrm flipV="1">
            <a:off x="5181600" y="2943999"/>
            <a:ext cx="533400" cy="45719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" name="Text Box 182"/>
          <p:cNvSpPr txBox="1">
            <a:spLocks noChangeArrowheads="1"/>
          </p:cNvSpPr>
          <p:nvPr/>
        </p:nvSpPr>
        <p:spPr bwMode="auto">
          <a:xfrm>
            <a:off x="2590800" y="3705999"/>
            <a:ext cx="47466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 dirty="0" err="1"/>
              <a:t>PE2</a:t>
            </a:r>
            <a:endParaRPr lang="en-US" sz="1200" b="1" dirty="0"/>
          </a:p>
        </p:txBody>
      </p:sp>
      <p:sp>
        <p:nvSpPr>
          <p:cNvPr id="16" name="Text Box 183"/>
          <p:cNvSpPr txBox="1">
            <a:spLocks noChangeArrowheads="1"/>
          </p:cNvSpPr>
          <p:nvPr/>
        </p:nvSpPr>
        <p:spPr bwMode="auto">
          <a:xfrm>
            <a:off x="2530475" y="1904187"/>
            <a:ext cx="474662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 dirty="0" err="1"/>
              <a:t>PE1</a:t>
            </a:r>
            <a:endParaRPr lang="en-US" sz="1200" b="1" dirty="0"/>
          </a:p>
        </p:txBody>
      </p:sp>
      <p:sp>
        <p:nvSpPr>
          <p:cNvPr id="17" name="Text Box 184"/>
          <p:cNvSpPr txBox="1">
            <a:spLocks noChangeArrowheads="1"/>
          </p:cNvSpPr>
          <p:nvPr/>
        </p:nvSpPr>
        <p:spPr bwMode="auto">
          <a:xfrm>
            <a:off x="5619750" y="2282011"/>
            <a:ext cx="47466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200" b="1"/>
              <a:t>PE3</a:t>
            </a:r>
          </a:p>
        </p:txBody>
      </p:sp>
      <p:pic>
        <p:nvPicPr>
          <p:cNvPr id="19" name="Picture 195" descr="DC3 Ic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9050" y="2197874"/>
            <a:ext cx="525462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195" descr="DC3 Ic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81275" y="3074174"/>
            <a:ext cx="525462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195" descr="DC3 Ic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9912" y="2562999"/>
            <a:ext cx="525463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195" descr="DC3 Ic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2410599"/>
            <a:ext cx="525462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195" descr="DC3 Ic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54850" y="2805886"/>
            <a:ext cx="525462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8" name="Straight Connector 29"/>
          <p:cNvCxnSpPr>
            <a:cxnSpLocks noChangeShapeType="1"/>
          </p:cNvCxnSpPr>
          <p:nvPr/>
        </p:nvCxnSpPr>
        <p:spPr bwMode="auto">
          <a:xfrm>
            <a:off x="1720850" y="2731274"/>
            <a:ext cx="895350" cy="388938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9" name="Straight Connector 30"/>
          <p:cNvCxnSpPr>
            <a:cxnSpLocks noChangeShapeType="1"/>
          </p:cNvCxnSpPr>
          <p:nvPr/>
        </p:nvCxnSpPr>
        <p:spPr bwMode="auto">
          <a:xfrm>
            <a:off x="1779587" y="2539187"/>
            <a:ext cx="779463" cy="1587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34" name="Oval 35"/>
          <p:cNvSpPr>
            <a:spLocks noChangeArrowheads="1"/>
          </p:cNvSpPr>
          <p:nvPr/>
        </p:nvSpPr>
        <p:spPr bwMode="auto">
          <a:xfrm>
            <a:off x="1833562" y="2451874"/>
            <a:ext cx="96838" cy="477838"/>
          </a:xfrm>
          <a:prstGeom prst="ellips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</p:spPr>
        <p:txBody>
          <a:bodyPr lIns="73025" tIns="36512" rIns="73025" bIns="36512"/>
          <a:lstStyle/>
          <a:p>
            <a:pPr algn="ctr"/>
            <a:endParaRPr lang="en-US" sz="900">
              <a:latin typeface="Tahoma" pitchFamily="34" charset="0"/>
            </a:endParaRPr>
          </a:p>
        </p:txBody>
      </p:sp>
      <p:sp>
        <p:nvSpPr>
          <p:cNvPr id="38" name="TextBox 39"/>
          <p:cNvSpPr txBox="1">
            <a:spLocks noChangeArrowheads="1"/>
          </p:cNvSpPr>
          <p:nvPr/>
        </p:nvSpPr>
        <p:spPr bwMode="auto">
          <a:xfrm>
            <a:off x="1722437" y="2208987"/>
            <a:ext cx="46198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b="1" dirty="0" err="1" smtClean="0">
                <a:solidFill>
                  <a:srgbClr val="FF0000"/>
                </a:solidFill>
              </a:rPr>
              <a:t>LACP</a:t>
            </a:r>
            <a:endParaRPr lang="en-US" sz="1000" b="1" dirty="0">
              <a:solidFill>
                <a:srgbClr val="FF0000"/>
              </a:solidFill>
            </a:endParaRPr>
          </a:p>
        </p:txBody>
      </p:sp>
      <p:sp>
        <p:nvSpPr>
          <p:cNvPr id="40" name="Text Box 183"/>
          <p:cNvSpPr txBox="1">
            <a:spLocks noChangeArrowheads="1"/>
          </p:cNvSpPr>
          <p:nvPr/>
        </p:nvSpPr>
        <p:spPr bwMode="auto">
          <a:xfrm>
            <a:off x="1295400" y="2029599"/>
            <a:ext cx="44916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 dirty="0" err="1" smtClean="0"/>
              <a:t>CE1</a:t>
            </a:r>
            <a:endParaRPr lang="en-US" sz="1200" b="1" dirty="0"/>
          </a:p>
        </p:txBody>
      </p:sp>
      <p:sp>
        <p:nvSpPr>
          <p:cNvPr id="41" name="Text Box 183"/>
          <p:cNvSpPr txBox="1">
            <a:spLocks noChangeArrowheads="1"/>
          </p:cNvSpPr>
          <p:nvPr/>
        </p:nvSpPr>
        <p:spPr bwMode="auto">
          <a:xfrm>
            <a:off x="7086600" y="2529661"/>
            <a:ext cx="44916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200" b="1" dirty="0" err="1" smtClean="0"/>
              <a:t>CE2</a:t>
            </a:r>
            <a:endParaRPr lang="en-US" sz="1200" b="1" dirty="0"/>
          </a:p>
        </p:txBody>
      </p:sp>
      <p:pic>
        <p:nvPicPr>
          <p:cNvPr id="7" name="Picture 54" descr="10436_11_2004_ Giancarlo_WWAC"/>
          <p:cNvPicPr preferRelativeResize="0"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2133600"/>
            <a:ext cx="25146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 Box 179"/>
          <p:cNvSpPr txBox="1">
            <a:spLocks noChangeArrowheads="1"/>
          </p:cNvSpPr>
          <p:nvPr/>
        </p:nvSpPr>
        <p:spPr bwMode="auto">
          <a:xfrm>
            <a:off x="4038600" y="2791599"/>
            <a:ext cx="736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 err="1"/>
              <a:t>MPLS</a:t>
            </a:r>
            <a:endParaRPr lang="en-US" sz="1600" dirty="0"/>
          </a:p>
        </p:txBody>
      </p:sp>
      <p:cxnSp>
        <p:nvCxnSpPr>
          <p:cNvPr id="69" name="Straight Arrow Connector 68"/>
          <p:cNvCxnSpPr/>
          <p:nvPr/>
        </p:nvCxnSpPr>
        <p:spPr bwMode="auto">
          <a:xfrm rot="5400000">
            <a:off x="2666206" y="1876405"/>
            <a:ext cx="153194" cy="79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70" name="Text Box 183"/>
          <p:cNvSpPr txBox="1">
            <a:spLocks noChangeArrowheads="1"/>
          </p:cNvSpPr>
          <p:nvPr/>
        </p:nvSpPr>
        <p:spPr bwMode="auto">
          <a:xfrm>
            <a:off x="2514600" y="1524000"/>
            <a:ext cx="49404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 dirty="0" smtClean="0"/>
              <a:t>BE B</a:t>
            </a:r>
            <a:endParaRPr lang="en-US" sz="1200" b="1" dirty="0"/>
          </a:p>
        </p:txBody>
      </p:sp>
      <p:cxnSp>
        <p:nvCxnSpPr>
          <p:cNvPr id="77" name="Straight Arrow Connector 76"/>
          <p:cNvCxnSpPr/>
          <p:nvPr/>
        </p:nvCxnSpPr>
        <p:spPr bwMode="auto">
          <a:xfrm rot="5400000">
            <a:off x="5790406" y="2153404"/>
            <a:ext cx="153194" cy="79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78" name="Text Box 183"/>
          <p:cNvSpPr txBox="1">
            <a:spLocks noChangeArrowheads="1"/>
          </p:cNvSpPr>
          <p:nvPr/>
        </p:nvSpPr>
        <p:spPr bwMode="auto">
          <a:xfrm>
            <a:off x="5638800" y="1800999"/>
            <a:ext cx="49404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 dirty="0" smtClean="0"/>
              <a:t>BE B</a:t>
            </a:r>
            <a:endParaRPr lang="en-US" sz="1200" b="1" dirty="0"/>
          </a:p>
        </p:txBody>
      </p:sp>
      <p:sp>
        <p:nvSpPr>
          <p:cNvPr id="79" name="TextBox 78"/>
          <p:cNvSpPr txBox="1"/>
          <p:nvPr/>
        </p:nvSpPr>
        <p:spPr>
          <a:xfrm>
            <a:off x="5410200" y="3352800"/>
            <a:ext cx="152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&lt;- E-</a:t>
            </a:r>
            <a:r>
              <a:rPr lang="en-US" sz="1400" dirty="0" err="1" smtClean="0"/>
              <a:t>VPN</a:t>
            </a:r>
            <a:r>
              <a:rPr lang="en-US" sz="1400" dirty="0" smtClean="0"/>
              <a:t> |</a:t>
            </a:r>
            <a:r>
              <a:rPr lang="en-US" sz="1400" dirty="0" err="1" smtClean="0"/>
              <a:t>PBB</a:t>
            </a:r>
            <a:r>
              <a:rPr lang="en-US" sz="1400" dirty="0" smtClean="0"/>
              <a:t> -&gt;</a:t>
            </a:r>
            <a:endParaRPr lang="en-US" sz="1400" dirty="0"/>
          </a:p>
        </p:txBody>
      </p:sp>
      <p:sp>
        <p:nvSpPr>
          <p:cNvPr id="80" name="TextBox 79"/>
          <p:cNvSpPr txBox="1"/>
          <p:nvPr/>
        </p:nvSpPr>
        <p:spPr>
          <a:xfrm>
            <a:off x="2057400" y="3962400"/>
            <a:ext cx="144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&lt;- </a:t>
            </a:r>
            <a:r>
              <a:rPr lang="en-US" sz="1400" dirty="0" err="1" smtClean="0"/>
              <a:t>PBB|E-VPN</a:t>
            </a:r>
            <a:r>
              <a:rPr lang="en-US" sz="1400" dirty="0" smtClean="0"/>
              <a:t> -&gt;</a:t>
            </a:r>
            <a:endParaRPr lang="en-US" sz="1400" dirty="0"/>
          </a:p>
        </p:txBody>
      </p:sp>
      <p:sp>
        <p:nvSpPr>
          <p:cNvPr id="83" name="TextBox 82"/>
          <p:cNvSpPr txBox="1"/>
          <p:nvPr/>
        </p:nvSpPr>
        <p:spPr>
          <a:xfrm>
            <a:off x="152400" y="3200400"/>
            <a:ext cx="1981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200" dirty="0" smtClean="0"/>
              <a:t> Single B-MAC to represent site ID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 smtClean="0"/>
              <a:t> can </a:t>
            </a:r>
            <a:r>
              <a:rPr lang="en-US" sz="1200" dirty="0" smtClean="0"/>
              <a:t>derive </a:t>
            </a:r>
            <a:r>
              <a:rPr lang="en-US" sz="1200" dirty="0" smtClean="0"/>
              <a:t>the B-MAC automatically from system MAC address of </a:t>
            </a:r>
            <a:r>
              <a:rPr lang="en-US" sz="1200" dirty="0" err="1" smtClean="0"/>
              <a:t>LACP</a:t>
            </a:r>
            <a:endParaRPr lang="en-US" sz="1200" dirty="0"/>
          </a:p>
        </p:txBody>
      </p:sp>
      <p:sp>
        <p:nvSpPr>
          <p:cNvPr id="84" name="TextBox 39"/>
          <p:cNvSpPr txBox="1">
            <a:spLocks noChangeArrowheads="1"/>
          </p:cNvSpPr>
          <p:nvPr/>
        </p:nvSpPr>
        <p:spPr bwMode="auto">
          <a:xfrm>
            <a:off x="1371600" y="2971800"/>
            <a:ext cx="103746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b="1" dirty="0" smtClean="0">
                <a:solidFill>
                  <a:srgbClr val="FF0000"/>
                </a:solidFill>
              </a:rPr>
              <a:t>B-MAC = Site ID</a:t>
            </a:r>
            <a:endParaRPr lang="en-US" sz="1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5313"/>
            <a:ext cx="8229599" cy="792162"/>
          </a:xfrm>
        </p:spPr>
        <p:txBody>
          <a:bodyPr/>
          <a:lstStyle/>
          <a:p>
            <a:r>
              <a:rPr lang="en-US" dirty="0" smtClean="0"/>
              <a:t>Advantages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MAC Advertisement Route Scalability</a:t>
            </a:r>
          </a:p>
          <a:p>
            <a:pPr marL="914400" lvl="1" indent="-457200"/>
            <a:r>
              <a:rPr lang="en-US" sz="2000" dirty="0" smtClean="0"/>
              <a:t>A single B-MAC represents a multi-homed site</a:t>
            </a:r>
          </a:p>
          <a:p>
            <a:pPr marL="914400" lvl="1" indent="-457200"/>
            <a:r>
              <a:rPr lang="en-US" sz="2000" dirty="0" smtClean="0"/>
              <a:t>A single B-MAC can represent all single-homed sites</a:t>
            </a:r>
          </a:p>
          <a:p>
            <a:pPr marL="914400" lvl="1" indent="-457200"/>
            <a:r>
              <a:rPr lang="en-US" sz="2000" dirty="0" smtClean="0"/>
              <a:t>A single C-MAC represents a single </a:t>
            </a:r>
            <a:r>
              <a:rPr lang="en-US" sz="2000" dirty="0" err="1" smtClean="0"/>
              <a:t>VM</a:t>
            </a:r>
            <a:r>
              <a:rPr lang="en-US" sz="2000" dirty="0" smtClean="0"/>
              <a:t> </a:t>
            </a:r>
          </a:p>
          <a:p>
            <a:pPr marL="914400" lvl="1" indent="-457200"/>
            <a:r>
              <a:rPr lang="en-US" sz="2000" dirty="0" smtClean="0"/>
              <a:t>=&gt; several order of magnitude difference between C-MAC &amp; B-MAC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C-MAC Mobility with MAC sub-netting</a:t>
            </a:r>
          </a:p>
          <a:p>
            <a:pPr marL="914400" lvl="1" indent="-457200"/>
            <a:r>
              <a:rPr lang="en-US" sz="2000" dirty="0" smtClean="0"/>
              <a:t>Typically C-</a:t>
            </a:r>
            <a:r>
              <a:rPr lang="en-US" sz="2000" dirty="0" err="1" smtClean="0"/>
              <a:t>MACs</a:t>
            </a:r>
            <a:r>
              <a:rPr lang="en-US" sz="2000" dirty="0" smtClean="0"/>
              <a:t> are not managed and thus can not be sub-netted</a:t>
            </a:r>
          </a:p>
          <a:p>
            <a:pPr marL="914400" lvl="1" indent="-457200"/>
            <a:r>
              <a:rPr lang="en-US" sz="2000" dirty="0" smtClean="0"/>
              <a:t>B-</a:t>
            </a:r>
            <a:r>
              <a:rPr lang="en-US" sz="2000" dirty="0" err="1" smtClean="0"/>
              <a:t>MACs</a:t>
            </a:r>
            <a:r>
              <a:rPr lang="en-US" sz="2000" dirty="0" smtClean="0"/>
              <a:t> on the other hand are always managed and can easily be sub-netted</a:t>
            </a:r>
          </a:p>
          <a:p>
            <a:pPr marL="914400" lvl="1" indent="-457200"/>
            <a:r>
              <a:rPr lang="en-US" sz="2000" dirty="0" smtClean="0"/>
              <a:t>Even when C-</a:t>
            </a:r>
            <a:r>
              <a:rPr lang="en-US" sz="2000" dirty="0" err="1" smtClean="0"/>
              <a:t>MACs</a:t>
            </a:r>
            <a:r>
              <a:rPr lang="en-US" sz="2000" dirty="0" smtClean="0"/>
              <a:t> are sub-netted, </a:t>
            </a:r>
            <a:r>
              <a:rPr lang="en-US" sz="2000" dirty="0" err="1" smtClean="0"/>
              <a:t>VM</a:t>
            </a:r>
            <a:r>
              <a:rPr lang="en-US" sz="2000" dirty="0" smtClean="0"/>
              <a:t> mobility contradicts the effect of sub-netting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5313"/>
            <a:ext cx="8229599" cy="792162"/>
          </a:xfrm>
        </p:spPr>
        <p:txBody>
          <a:bodyPr/>
          <a:lstStyle/>
          <a:p>
            <a:r>
              <a:rPr lang="en-US" dirty="0" smtClean="0"/>
              <a:t>Advantages –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 startAt="3"/>
            </a:pPr>
            <a:r>
              <a:rPr lang="en-US" dirty="0" smtClean="0"/>
              <a:t>C-MAC Address Learning and Confinement</a:t>
            </a:r>
          </a:p>
          <a:p>
            <a:pPr marL="914400" lvl="1" indent="-514350"/>
            <a:r>
              <a:rPr lang="en-US" sz="2000" dirty="0" smtClean="0"/>
              <a:t>With C-MAC learning in control plane, C-</a:t>
            </a:r>
            <a:r>
              <a:rPr lang="en-US" sz="2000" dirty="0" err="1" smtClean="0"/>
              <a:t>MACs</a:t>
            </a:r>
            <a:r>
              <a:rPr lang="en-US" sz="2000" dirty="0" smtClean="0"/>
              <a:t> are always in </a:t>
            </a:r>
            <a:r>
              <a:rPr lang="en-US" sz="2000" dirty="0" err="1" smtClean="0"/>
              <a:t>RIBs</a:t>
            </a:r>
            <a:r>
              <a:rPr lang="en-US" sz="2000" dirty="0" smtClean="0"/>
              <a:t> and maybe also in </a:t>
            </a:r>
            <a:r>
              <a:rPr lang="en-US" sz="2000" dirty="0" err="1" smtClean="0"/>
              <a:t>FIBs</a:t>
            </a:r>
            <a:endParaRPr lang="en-US" sz="2000" dirty="0" smtClean="0"/>
          </a:p>
          <a:p>
            <a:pPr marL="914400" lvl="1" indent="-514350"/>
            <a:r>
              <a:rPr lang="en-US" sz="2000" dirty="0" smtClean="0"/>
              <a:t>With </a:t>
            </a:r>
            <a:r>
              <a:rPr lang="en-US" sz="2000" dirty="0" smtClean="0"/>
              <a:t>C-MAC </a:t>
            </a:r>
            <a:r>
              <a:rPr lang="en-US" sz="2000" dirty="0" smtClean="0"/>
              <a:t>learning </a:t>
            </a:r>
            <a:r>
              <a:rPr lang="en-US" sz="2000" smtClean="0"/>
              <a:t>in </a:t>
            </a:r>
            <a:r>
              <a:rPr lang="en-US" sz="2000" smtClean="0"/>
              <a:t>data plane</a:t>
            </a:r>
            <a:r>
              <a:rPr lang="en-US" sz="2000" dirty="0" smtClean="0"/>
              <a:t>, C-</a:t>
            </a:r>
            <a:r>
              <a:rPr lang="en-US" sz="2000" dirty="0" err="1" smtClean="0"/>
              <a:t>MACs</a:t>
            </a:r>
            <a:r>
              <a:rPr lang="en-US" sz="2000" dirty="0" smtClean="0"/>
              <a:t> are </a:t>
            </a:r>
            <a:r>
              <a:rPr lang="en-US" sz="2000" dirty="0" smtClean="0"/>
              <a:t>never </a:t>
            </a:r>
            <a:r>
              <a:rPr lang="en-US" sz="2000" dirty="0" smtClean="0"/>
              <a:t>in </a:t>
            </a:r>
            <a:r>
              <a:rPr lang="en-US" sz="2000" dirty="0" err="1" smtClean="0"/>
              <a:t>RIBs</a:t>
            </a:r>
            <a:r>
              <a:rPr lang="en-US" sz="2000" dirty="0" smtClean="0"/>
              <a:t> and they are only present in </a:t>
            </a:r>
            <a:r>
              <a:rPr lang="en-US" sz="2000" dirty="0" err="1" smtClean="0"/>
              <a:t>FIBs</a:t>
            </a:r>
            <a:r>
              <a:rPr lang="en-US" sz="2000" dirty="0" smtClean="0"/>
              <a:t> for active </a:t>
            </a:r>
            <a:r>
              <a:rPr lang="en-US" sz="2000" dirty="0" smtClean="0"/>
              <a:t>flow.</a:t>
            </a:r>
            <a:endParaRPr lang="en-US" sz="2000" dirty="0" smtClean="0"/>
          </a:p>
          <a:p>
            <a:pPr marL="514350" indent="-514350">
              <a:buFont typeface="+mj-lt"/>
              <a:buAutoNum type="arabicPeriod" startAt="4"/>
            </a:pPr>
            <a:r>
              <a:rPr lang="en-US" dirty="0" smtClean="0"/>
              <a:t>Interworking with TRILL &amp; </a:t>
            </a:r>
            <a:r>
              <a:rPr lang="en-US" dirty="0" err="1" smtClean="0"/>
              <a:t>802.1aq</a:t>
            </a:r>
            <a:r>
              <a:rPr lang="en-US" dirty="0" smtClean="0"/>
              <a:t>/.</a:t>
            </a:r>
            <a:r>
              <a:rPr lang="en-US" dirty="0" err="1" smtClean="0"/>
              <a:t>1bp</a:t>
            </a:r>
            <a:r>
              <a:rPr lang="en-US" dirty="0" smtClean="0"/>
              <a:t> networks and C-MAC Transparency</a:t>
            </a:r>
          </a:p>
          <a:p>
            <a:pPr marL="1314450" lvl="2" indent="-514350"/>
            <a:r>
              <a:rPr lang="en-US" sz="2000" dirty="0" err="1" smtClean="0"/>
              <a:t>PBB</a:t>
            </a:r>
            <a:r>
              <a:rPr lang="en-US" sz="2000" dirty="0" smtClean="0"/>
              <a:t> encapsulation enables end-to-end tunneling of C-MAC addresses for the access networks thus avoiding termination and learning by DC WAN Edge PE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sz="2000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95313"/>
            <a:ext cx="8229599" cy="792162"/>
          </a:xfrm>
        </p:spPr>
        <p:txBody>
          <a:bodyPr/>
          <a:lstStyle/>
          <a:p>
            <a:r>
              <a:rPr lang="en-US" dirty="0" smtClean="0"/>
              <a:t>Advantages –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24000"/>
            <a:ext cx="8229600" cy="4724400"/>
          </a:xfrm>
        </p:spPr>
        <p:txBody>
          <a:bodyPr/>
          <a:lstStyle/>
          <a:p>
            <a:pPr marL="514350" indent="-514350">
              <a:buFont typeface="+mj-lt"/>
              <a:buAutoNum type="arabicPeriod" startAt="5"/>
            </a:pPr>
            <a:r>
              <a:rPr lang="en-US" dirty="0" smtClean="0"/>
              <a:t>Per Site Policy</a:t>
            </a:r>
          </a:p>
          <a:p>
            <a:pPr marL="914400" lvl="1" indent="-514350"/>
            <a:r>
              <a:rPr lang="en-US" sz="2000" dirty="0" smtClean="0"/>
              <a:t>Since B-MAC addresses are per site, </a:t>
            </a:r>
            <a:r>
              <a:rPr lang="en-US" sz="2000" dirty="0" err="1" smtClean="0"/>
              <a:t>BGP</a:t>
            </a:r>
            <a:r>
              <a:rPr lang="en-US" sz="2000" dirty="0" smtClean="0"/>
              <a:t> policy per MAC gives us very nice set of per-site policy</a:t>
            </a:r>
          </a:p>
          <a:p>
            <a:pPr marL="514350" indent="-514350">
              <a:buFont typeface="+mj-lt"/>
              <a:buAutoNum type="arabicPeriod" startAt="5"/>
            </a:pPr>
            <a:r>
              <a:rPr lang="en-US" dirty="0" smtClean="0"/>
              <a:t>Avoiding C-MAC flushing</a:t>
            </a:r>
          </a:p>
          <a:p>
            <a:pPr marL="914400" lvl="2" indent="-514350"/>
            <a:r>
              <a:rPr lang="en-US" sz="1800" dirty="0" smtClean="0"/>
              <a:t>Since B-MAC represent a site, a link, port, or node failure doesn’t change the B-MAC address – it only changes number of next hop for that B-MAC</a:t>
            </a:r>
            <a:endParaRPr lang="en-US" dirty="0" smtClean="0"/>
          </a:p>
          <a:p>
            <a:pPr marL="514350" indent="-514350">
              <a:buFont typeface="+mj-lt"/>
              <a:buAutoNum type="arabicPeriod" startAt="5"/>
            </a:pPr>
            <a:r>
              <a:rPr lang="en-US" dirty="0" smtClean="0"/>
              <a:t>Avoid transient loop for known </a:t>
            </a:r>
            <a:r>
              <a:rPr lang="en-US" dirty="0" err="1" smtClean="0"/>
              <a:t>unicast</a:t>
            </a:r>
            <a:r>
              <a:rPr lang="en-US" dirty="0" smtClean="0"/>
              <a:t> when doing egress MAC lookup</a:t>
            </a:r>
          </a:p>
          <a:p>
            <a:pPr marL="914400" lvl="1" indent="-514350"/>
            <a:r>
              <a:rPr lang="en-US" sz="2000" dirty="0" smtClean="0"/>
              <a:t>Since B-MAC SA is always transmitted with every frame, checking of every frame against its source MAC SA for known </a:t>
            </a:r>
            <a:r>
              <a:rPr lang="en-US" sz="2000" dirty="0" err="1" smtClean="0"/>
              <a:t>unicast</a:t>
            </a:r>
            <a:r>
              <a:rPr lang="en-US" sz="2000" dirty="0" smtClean="0"/>
              <a:t> frame is already provided by </a:t>
            </a:r>
            <a:r>
              <a:rPr lang="en-US" sz="2000" dirty="0" err="1" smtClean="0"/>
              <a:t>PBB</a:t>
            </a:r>
            <a:endParaRPr lang="en-US" sz="2000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BGP</a:t>
            </a:r>
            <a:r>
              <a:rPr lang="en-US" dirty="0" smtClean="0"/>
              <a:t> Encoding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382000" cy="4343400"/>
          </a:xfrm>
        </p:spPr>
        <p:txBody>
          <a:bodyPr/>
          <a:lstStyle/>
          <a:p>
            <a:r>
              <a:rPr lang="en-US" dirty="0" smtClean="0"/>
              <a:t>Ethernet A-D is not needed and it is not used</a:t>
            </a:r>
          </a:p>
          <a:p>
            <a:pPr lvl="1"/>
            <a:r>
              <a:rPr lang="en-US" dirty="0" smtClean="0"/>
              <a:t>Avoids different modes of operation associated with this route</a:t>
            </a:r>
          </a:p>
          <a:p>
            <a:pPr lvl="1"/>
            <a:r>
              <a:rPr lang="en-US" dirty="0" smtClean="0"/>
              <a:t>Simplifies operation and provisioning</a:t>
            </a:r>
          </a:p>
          <a:p>
            <a:r>
              <a:rPr lang="en-US" dirty="0" smtClean="0">
                <a:sym typeface="Wingdings" pitchFamily="2" charset="2"/>
              </a:rPr>
              <a:t>MAC Mobility Extended Community (delta to rev 01)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It is a transitive extended community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When advertised with a B-MAC route, it signals all the C-MAC forwarding tables associated with the I-</a:t>
            </a:r>
            <a:r>
              <a:rPr lang="en-US" dirty="0" err="1" smtClean="0">
                <a:sym typeface="Wingdings" pitchFamily="2" charset="2"/>
              </a:rPr>
              <a:t>SIDs</a:t>
            </a:r>
            <a:r>
              <a:rPr lang="en-US" dirty="0" smtClean="0">
                <a:sym typeface="Wingdings" pitchFamily="2" charset="2"/>
              </a:rPr>
              <a:t> corresponding to the </a:t>
            </a:r>
            <a:r>
              <a:rPr lang="en-US" dirty="0" err="1" smtClean="0">
                <a:sym typeface="Wingdings" pitchFamily="2" charset="2"/>
              </a:rPr>
              <a:t>RTs</a:t>
            </a:r>
            <a:r>
              <a:rPr lang="en-US" dirty="0" smtClean="0">
                <a:sym typeface="Wingdings" pitchFamily="2" charset="2"/>
              </a:rPr>
              <a:t> should be flushed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Network Multi-Homing: </a:t>
            </a:r>
            <a:br>
              <a:rPr lang="en-US" dirty="0" smtClean="0"/>
            </a:br>
            <a:r>
              <a:rPr lang="en-US" dirty="0" smtClean="0"/>
              <a:t>Active/Active Per VLAN Load-Balancing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1" y="3492501"/>
            <a:ext cx="8077200" cy="2908299"/>
          </a:xfrm>
        </p:spPr>
        <p:txBody>
          <a:bodyPr/>
          <a:lstStyle/>
          <a:p>
            <a:r>
              <a:rPr lang="en-US" sz="1400" dirty="0" smtClean="0"/>
              <a:t>Each MES advertises two MAC routes per Ethernet Segment: one with high Local </a:t>
            </a:r>
            <a:r>
              <a:rPr lang="en-US" sz="1400" dirty="0" err="1" smtClean="0"/>
              <a:t>Pref</a:t>
            </a:r>
            <a:r>
              <a:rPr lang="en-US" sz="1400" dirty="0" smtClean="0"/>
              <a:t> for active </a:t>
            </a:r>
            <a:r>
              <a:rPr lang="en-US" sz="1400" dirty="0" err="1" smtClean="0"/>
              <a:t>VLANs</a:t>
            </a:r>
            <a:r>
              <a:rPr lang="en-US" sz="1400" dirty="0" smtClean="0"/>
              <a:t>, and another with low Local </a:t>
            </a:r>
            <a:r>
              <a:rPr lang="en-US" sz="1400" dirty="0" err="1" smtClean="0"/>
              <a:t>Pref</a:t>
            </a:r>
            <a:r>
              <a:rPr lang="en-US" sz="1400" dirty="0" smtClean="0"/>
              <a:t> for standby </a:t>
            </a:r>
            <a:r>
              <a:rPr lang="en-US" sz="1400" dirty="0" err="1" smtClean="0"/>
              <a:t>VLANs</a:t>
            </a:r>
            <a:r>
              <a:rPr lang="en-US" sz="1400" dirty="0" smtClean="0"/>
              <a:t>.</a:t>
            </a:r>
          </a:p>
          <a:p>
            <a:pPr lvl="1"/>
            <a:r>
              <a:rPr lang="en-US" sz="1200" dirty="0" smtClean="0"/>
              <a:t>Use MES RD with </a:t>
            </a:r>
            <a:r>
              <a:rPr lang="en-US" sz="1200" dirty="0" err="1" smtClean="0"/>
              <a:t>LSBit</a:t>
            </a:r>
            <a:r>
              <a:rPr lang="en-US" sz="1200" dirty="0" smtClean="0"/>
              <a:t> reset (Standby) or set (Active) to differentiate the prefixes.</a:t>
            </a:r>
          </a:p>
          <a:p>
            <a:r>
              <a:rPr lang="en-US" sz="1400" dirty="0" smtClean="0"/>
              <a:t>Remote MES installs the route with higher local </a:t>
            </a:r>
            <a:r>
              <a:rPr lang="en-US" sz="1400" dirty="0" err="1" smtClean="0"/>
              <a:t>pref</a:t>
            </a:r>
            <a:r>
              <a:rPr lang="en-US" sz="1400" dirty="0" smtClean="0"/>
              <a:t> into FIB for associated B-MAC.</a:t>
            </a:r>
          </a:p>
          <a:p>
            <a:r>
              <a:rPr lang="en-US" sz="1400" dirty="0" smtClean="0"/>
              <a:t>MES1 MAC Routes:</a:t>
            </a:r>
          </a:p>
          <a:p>
            <a:pPr lvl="1"/>
            <a:r>
              <a:rPr lang="en-US" sz="1200" dirty="0" smtClean="0"/>
              <a:t>Route 1: RD11, B-MAC1, RT1, RT3, RT5, Local </a:t>
            </a:r>
            <a:r>
              <a:rPr lang="en-US" sz="1200" dirty="0" err="1" smtClean="0"/>
              <a:t>Pref</a:t>
            </a:r>
            <a:r>
              <a:rPr lang="en-US" sz="1200" dirty="0" smtClean="0"/>
              <a:t> = High</a:t>
            </a:r>
          </a:p>
          <a:p>
            <a:pPr lvl="1"/>
            <a:r>
              <a:rPr lang="en-US" sz="1200" dirty="0" smtClean="0"/>
              <a:t>Route 2: RD12, B-MAC1, RT2, RT4, RT6, Local </a:t>
            </a:r>
            <a:r>
              <a:rPr lang="en-US" sz="1200" dirty="0" err="1" smtClean="0"/>
              <a:t>Pref</a:t>
            </a:r>
            <a:r>
              <a:rPr lang="en-US" sz="1200" dirty="0" smtClean="0"/>
              <a:t> = Low</a:t>
            </a:r>
          </a:p>
          <a:p>
            <a:r>
              <a:rPr lang="en-US" sz="1400" dirty="0" smtClean="0"/>
              <a:t>MES2 MAC Routes: </a:t>
            </a:r>
          </a:p>
          <a:p>
            <a:pPr lvl="1"/>
            <a:r>
              <a:rPr lang="en-US" sz="1200" dirty="0"/>
              <a:t>Route 1: </a:t>
            </a:r>
            <a:r>
              <a:rPr lang="en-US" sz="1200" dirty="0" smtClean="0"/>
              <a:t>RD22, </a:t>
            </a:r>
            <a:r>
              <a:rPr lang="en-US" sz="1200" dirty="0"/>
              <a:t>B-MAC1, RT1, RT3, RT5, Local </a:t>
            </a:r>
            <a:r>
              <a:rPr lang="en-US" sz="1200" dirty="0" err="1"/>
              <a:t>Pref</a:t>
            </a:r>
            <a:r>
              <a:rPr lang="en-US" sz="1200" dirty="0"/>
              <a:t> =</a:t>
            </a:r>
            <a:r>
              <a:rPr lang="en-US" sz="1200" dirty="0" smtClean="0"/>
              <a:t> Low</a:t>
            </a:r>
          </a:p>
          <a:p>
            <a:pPr lvl="1"/>
            <a:r>
              <a:rPr lang="en-US" sz="1200" dirty="0"/>
              <a:t>Route 2: </a:t>
            </a:r>
            <a:r>
              <a:rPr lang="en-US" sz="1200" dirty="0" smtClean="0"/>
              <a:t>RD21, </a:t>
            </a:r>
            <a:r>
              <a:rPr lang="en-US" sz="1200" dirty="0"/>
              <a:t>B-MAC1, RT2, RT4, RT6, Local </a:t>
            </a:r>
            <a:r>
              <a:rPr lang="en-US" sz="1200" dirty="0" err="1"/>
              <a:t>Pref</a:t>
            </a:r>
            <a:r>
              <a:rPr lang="en-US" sz="1200" dirty="0"/>
              <a:t> =</a:t>
            </a:r>
            <a:r>
              <a:rPr lang="en-US" sz="1200" dirty="0" smtClean="0"/>
              <a:t> High</a:t>
            </a:r>
          </a:p>
          <a:p>
            <a:endParaRPr lang="en-US" sz="1400" dirty="0"/>
          </a:p>
        </p:txBody>
      </p:sp>
      <p:sp>
        <p:nvSpPr>
          <p:cNvPr id="4" name="Rectangle 3"/>
          <p:cNvSpPr/>
          <p:nvPr/>
        </p:nvSpPr>
        <p:spPr>
          <a:xfrm>
            <a:off x="2133600" y="901701"/>
            <a:ext cx="762000" cy="838200"/>
          </a:xfrm>
          <a:prstGeom prst="rect">
            <a:avLst/>
          </a:prstGeom>
          <a:solidFill>
            <a:srgbClr val="0096D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5" name="Rectangle 4"/>
          <p:cNvSpPr/>
          <p:nvPr/>
        </p:nvSpPr>
        <p:spPr>
          <a:xfrm>
            <a:off x="2133600" y="2120901"/>
            <a:ext cx="762000" cy="838200"/>
          </a:xfrm>
          <a:prstGeom prst="rect">
            <a:avLst/>
          </a:prstGeom>
          <a:solidFill>
            <a:srgbClr val="0096D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cxnSp>
        <p:nvCxnSpPr>
          <p:cNvPr id="8" name="Straight Connector 7"/>
          <p:cNvCxnSpPr>
            <a:endCxn id="4" idx="1"/>
          </p:cNvCxnSpPr>
          <p:nvPr/>
        </p:nvCxnSpPr>
        <p:spPr>
          <a:xfrm flipV="1">
            <a:off x="1219200" y="1320801"/>
            <a:ext cx="914400" cy="6858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219200" y="2169300"/>
            <a:ext cx="914400" cy="40880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971800" y="1054101"/>
            <a:ext cx="685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MES1</a:t>
            </a:r>
            <a:endParaRPr lang="en-US" sz="12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2971800" y="2349501"/>
            <a:ext cx="685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MES2</a:t>
            </a:r>
            <a:endParaRPr lang="en-US" sz="1200" b="1" dirty="0"/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1371600" y="1282701"/>
            <a:ext cx="457200" cy="381000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endCxn id="17" idx="3"/>
          </p:cNvCxnSpPr>
          <p:nvPr/>
        </p:nvCxnSpPr>
        <p:spPr>
          <a:xfrm>
            <a:off x="1371600" y="2453502"/>
            <a:ext cx="533400" cy="367100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09600" y="1206501"/>
            <a:ext cx="12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</a:rPr>
              <a:t>VLAN 1,3,5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85800" y="2682102"/>
            <a:ext cx="12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</a:rPr>
              <a:t>VLAN 2,4,6</a:t>
            </a:r>
            <a:endParaRPr lang="en-US" sz="1200" dirty="0">
              <a:solidFill>
                <a:srgbClr val="000000"/>
              </a:solidFill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 rot="16200000" flipV="1">
            <a:off x="1714500" y="2311401"/>
            <a:ext cx="1143000" cy="457200"/>
          </a:xfrm>
          <a:prstGeom prst="straightConnector1">
            <a:avLst/>
          </a:pr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2514600" y="2959101"/>
            <a:ext cx="12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</a:rPr>
              <a:t>ESI1, B-MAC1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5334000" y="1358901"/>
            <a:ext cx="762000" cy="838200"/>
          </a:xfrm>
          <a:prstGeom prst="rect">
            <a:avLst/>
          </a:prstGeom>
          <a:solidFill>
            <a:srgbClr val="0096D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30" name="TextBox 29"/>
          <p:cNvSpPr txBox="1"/>
          <p:nvPr/>
        </p:nvSpPr>
        <p:spPr>
          <a:xfrm>
            <a:off x="5257800" y="1054101"/>
            <a:ext cx="685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MES3</a:t>
            </a:r>
            <a:endParaRPr lang="en-US" sz="1200" b="1" dirty="0"/>
          </a:p>
        </p:txBody>
      </p:sp>
      <p:graphicFrame>
        <p:nvGraphicFramePr>
          <p:cNvPr id="31" name="Table 30"/>
          <p:cNvGraphicFramePr>
            <a:graphicFrameLocks noGrp="1"/>
          </p:cNvGraphicFramePr>
          <p:nvPr/>
        </p:nvGraphicFramePr>
        <p:xfrm>
          <a:off x="6400800" y="1130301"/>
          <a:ext cx="2362200" cy="127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0550"/>
                <a:gridCol w="590550"/>
                <a:gridCol w="590550"/>
                <a:gridCol w="590550"/>
              </a:tblGrid>
              <a:tr h="254000">
                <a:tc>
                  <a:txBody>
                    <a:bodyPr/>
                    <a:lstStyle/>
                    <a:p>
                      <a:r>
                        <a:rPr lang="en-US" sz="800" dirty="0" smtClean="0"/>
                        <a:t>VPN</a:t>
                      </a:r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 smtClean="0"/>
                        <a:t>B-MAC</a:t>
                      </a:r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 smtClean="0"/>
                        <a:t>NH</a:t>
                      </a:r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 err="1" smtClean="0"/>
                        <a:t>Pref</a:t>
                      </a:r>
                      <a:endParaRPr lang="en-US" sz="800" dirty="0"/>
                    </a:p>
                  </a:txBody>
                  <a:tcPr/>
                </a:tc>
              </a:tr>
              <a:tr h="254000"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solidFill>
                            <a:srgbClr val="000000"/>
                          </a:solidFill>
                        </a:rPr>
                        <a:t>RT1</a:t>
                      </a:r>
                      <a:endParaRPr lang="en-US" sz="8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solidFill>
                            <a:srgbClr val="000000"/>
                          </a:solidFill>
                        </a:rPr>
                        <a:t>B-MAC1</a:t>
                      </a:r>
                      <a:endParaRPr lang="en-US" sz="8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solidFill>
                            <a:srgbClr val="000000"/>
                          </a:solidFill>
                        </a:rPr>
                        <a:t>MES1</a:t>
                      </a:r>
                      <a:endParaRPr lang="en-US" sz="8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solidFill>
                            <a:srgbClr val="000000"/>
                          </a:solidFill>
                        </a:rPr>
                        <a:t>High</a:t>
                      </a:r>
                      <a:endParaRPr lang="en-US" sz="8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254000"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solidFill>
                            <a:srgbClr val="000000"/>
                          </a:solidFill>
                        </a:rPr>
                        <a:t>RT1</a:t>
                      </a:r>
                      <a:endParaRPr lang="en-US" sz="8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solidFill>
                            <a:srgbClr val="000000"/>
                          </a:solidFill>
                        </a:rPr>
                        <a:t>B-MAC1</a:t>
                      </a:r>
                      <a:endParaRPr lang="en-US" sz="8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solidFill>
                            <a:srgbClr val="000000"/>
                          </a:solidFill>
                        </a:rPr>
                        <a:t>MES2</a:t>
                      </a:r>
                      <a:endParaRPr lang="en-US" sz="8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solidFill>
                            <a:srgbClr val="000000"/>
                          </a:solidFill>
                        </a:rPr>
                        <a:t>Low</a:t>
                      </a:r>
                      <a:endParaRPr lang="en-US" sz="8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254000"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solidFill>
                            <a:srgbClr val="000000"/>
                          </a:solidFill>
                        </a:rPr>
                        <a:t>RT2</a:t>
                      </a:r>
                      <a:endParaRPr lang="en-US" sz="8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solidFill>
                            <a:srgbClr val="000000"/>
                          </a:solidFill>
                        </a:rPr>
                        <a:t>B-MAC1</a:t>
                      </a:r>
                      <a:endParaRPr lang="en-US" sz="8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solidFill>
                            <a:srgbClr val="000000"/>
                          </a:solidFill>
                        </a:rPr>
                        <a:t>MES1</a:t>
                      </a:r>
                      <a:endParaRPr lang="en-US" sz="8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solidFill>
                            <a:srgbClr val="000000"/>
                          </a:solidFill>
                        </a:rPr>
                        <a:t>Low</a:t>
                      </a:r>
                      <a:endParaRPr lang="en-US" sz="8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254000"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solidFill>
                            <a:srgbClr val="000000"/>
                          </a:solidFill>
                        </a:rPr>
                        <a:t>RT2</a:t>
                      </a:r>
                      <a:endParaRPr lang="en-US" sz="8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solidFill>
                            <a:srgbClr val="000000"/>
                          </a:solidFill>
                        </a:rPr>
                        <a:t>B-MAC1</a:t>
                      </a:r>
                      <a:endParaRPr lang="en-US" sz="8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solidFill>
                            <a:srgbClr val="000000"/>
                          </a:solidFill>
                        </a:rPr>
                        <a:t>MES2</a:t>
                      </a:r>
                      <a:endParaRPr lang="en-US" sz="8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solidFill>
                            <a:srgbClr val="000000"/>
                          </a:solidFill>
                        </a:rPr>
                        <a:t>High</a:t>
                      </a:r>
                      <a:endParaRPr lang="en-US" sz="8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2" name="TextBox 31"/>
          <p:cNvSpPr txBox="1"/>
          <p:nvPr/>
        </p:nvSpPr>
        <p:spPr>
          <a:xfrm>
            <a:off x="7924800" y="901701"/>
            <a:ext cx="12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</a:rPr>
              <a:t>L2RIB</a:t>
            </a:r>
            <a:endParaRPr lang="en-US" sz="1200" dirty="0">
              <a:solidFill>
                <a:srgbClr val="000000"/>
              </a:solidFill>
            </a:endParaRPr>
          </a:p>
        </p:txBody>
      </p:sp>
      <p:graphicFrame>
        <p:nvGraphicFramePr>
          <p:cNvPr id="33" name="Table 32"/>
          <p:cNvGraphicFramePr>
            <a:graphicFrameLocks noGrp="1"/>
          </p:cNvGraphicFramePr>
          <p:nvPr/>
        </p:nvGraphicFramePr>
        <p:xfrm>
          <a:off x="6400800" y="2730501"/>
          <a:ext cx="1771650" cy="76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0550"/>
                <a:gridCol w="590550"/>
                <a:gridCol w="590550"/>
              </a:tblGrid>
              <a:tr h="254000">
                <a:tc>
                  <a:txBody>
                    <a:bodyPr/>
                    <a:lstStyle/>
                    <a:p>
                      <a:r>
                        <a:rPr lang="en-US" sz="800" dirty="0" smtClean="0"/>
                        <a:t>VPN</a:t>
                      </a:r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 smtClean="0"/>
                        <a:t>B-MAC</a:t>
                      </a:r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 smtClean="0"/>
                        <a:t>NH</a:t>
                      </a:r>
                      <a:endParaRPr lang="en-US" sz="800" dirty="0"/>
                    </a:p>
                  </a:txBody>
                  <a:tcPr/>
                </a:tc>
              </a:tr>
              <a:tr h="254000"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solidFill>
                            <a:srgbClr val="000000"/>
                          </a:solidFill>
                        </a:rPr>
                        <a:t>RT1</a:t>
                      </a:r>
                      <a:endParaRPr lang="en-US" sz="8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solidFill>
                            <a:srgbClr val="000000"/>
                          </a:solidFill>
                        </a:rPr>
                        <a:t>B-MAC1</a:t>
                      </a:r>
                      <a:endParaRPr lang="en-US" sz="8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solidFill>
                            <a:srgbClr val="000000"/>
                          </a:solidFill>
                        </a:rPr>
                        <a:t>MES1</a:t>
                      </a:r>
                      <a:endParaRPr lang="en-US" sz="8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254000"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solidFill>
                            <a:srgbClr val="000000"/>
                          </a:solidFill>
                        </a:rPr>
                        <a:t>RT2</a:t>
                      </a:r>
                      <a:endParaRPr lang="en-US" sz="8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solidFill>
                            <a:srgbClr val="000000"/>
                          </a:solidFill>
                        </a:rPr>
                        <a:t>B-MAC1</a:t>
                      </a:r>
                      <a:endParaRPr lang="en-US" sz="8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solidFill>
                            <a:srgbClr val="000000"/>
                          </a:solidFill>
                        </a:rPr>
                        <a:t>MES2</a:t>
                      </a:r>
                      <a:endParaRPr lang="en-US" sz="8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8229600" y="2758302"/>
            <a:ext cx="685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</a:rPr>
              <a:t>L2FIB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35" name="Down Arrow 34"/>
          <p:cNvSpPr/>
          <p:nvPr/>
        </p:nvSpPr>
        <p:spPr>
          <a:xfrm>
            <a:off x="7239000" y="2425701"/>
            <a:ext cx="1066800" cy="228600"/>
          </a:xfrm>
          <a:prstGeom prst="downArrow">
            <a:avLst/>
          </a:prstGeom>
          <a:solidFill>
            <a:srgbClr val="FFFFFF"/>
          </a:solidFill>
          <a:ln>
            <a:solidFill>
              <a:srgbClr val="000000"/>
            </a:solidFill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pic>
        <p:nvPicPr>
          <p:cNvPr id="36" name="Picture 4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1" y="1639501"/>
            <a:ext cx="1219200" cy="96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Default Design">
  <a:themeElements>
    <a:clrScheme name="Default Design 15">
      <a:dk1>
        <a:srgbClr val="000000"/>
      </a:dk1>
      <a:lt1>
        <a:srgbClr val="FFFFFF"/>
      </a:lt1>
      <a:dk2>
        <a:srgbClr val="000000"/>
      </a:dk2>
      <a:lt2>
        <a:srgbClr val="9FA0A4"/>
      </a:lt2>
      <a:accent1>
        <a:srgbClr val="0047B6"/>
      </a:accent1>
      <a:accent2>
        <a:srgbClr val="93173B"/>
      </a:accent2>
      <a:accent3>
        <a:srgbClr val="FFFFFF"/>
      </a:accent3>
      <a:accent4>
        <a:srgbClr val="000000"/>
      </a:accent4>
      <a:accent5>
        <a:srgbClr val="AAB1D7"/>
      </a:accent5>
      <a:accent6>
        <a:srgbClr val="851435"/>
      </a:accent6>
      <a:hlink>
        <a:srgbClr val="F1AB00"/>
      </a:hlink>
      <a:folHlink>
        <a:srgbClr val="6A1A7A"/>
      </a:folHlink>
    </a:clrScheme>
    <a:fontScheme name="Default Design">
      <a:majorFont>
        <a:latin typeface="Franklin Gothic Heavy"/>
        <a:ea typeface=""/>
        <a:cs typeface=""/>
      </a:majorFont>
      <a:minorFont>
        <a:latin typeface="Franklin Gothic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Franklin Gothic Book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Franklin Gothic Book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000000"/>
        </a:dk2>
        <a:lt2>
          <a:srgbClr val="9FA0A4"/>
        </a:lt2>
        <a:accent1>
          <a:srgbClr val="0047B6"/>
        </a:accent1>
        <a:accent2>
          <a:srgbClr val="93173B"/>
        </a:accent2>
        <a:accent3>
          <a:srgbClr val="FFFFFF"/>
        </a:accent3>
        <a:accent4>
          <a:srgbClr val="000000"/>
        </a:accent4>
        <a:accent5>
          <a:srgbClr val="AAB1D7"/>
        </a:accent5>
        <a:accent6>
          <a:srgbClr val="851435"/>
        </a:accent6>
        <a:hlink>
          <a:srgbClr val="F1AB00"/>
        </a:hlink>
        <a:folHlink>
          <a:srgbClr val="9016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0000"/>
        </a:dk1>
        <a:lt1>
          <a:srgbClr val="FFFFFF"/>
        </a:lt1>
        <a:dk2>
          <a:srgbClr val="000000"/>
        </a:dk2>
        <a:lt2>
          <a:srgbClr val="9FA0A4"/>
        </a:lt2>
        <a:accent1>
          <a:srgbClr val="0047B6"/>
        </a:accent1>
        <a:accent2>
          <a:srgbClr val="93173B"/>
        </a:accent2>
        <a:accent3>
          <a:srgbClr val="FFFFFF"/>
        </a:accent3>
        <a:accent4>
          <a:srgbClr val="000000"/>
        </a:accent4>
        <a:accent5>
          <a:srgbClr val="AAB1D7"/>
        </a:accent5>
        <a:accent6>
          <a:srgbClr val="851435"/>
        </a:accent6>
        <a:hlink>
          <a:srgbClr val="F1AB00"/>
        </a:hlink>
        <a:folHlink>
          <a:srgbClr val="24604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0000"/>
        </a:dk1>
        <a:lt1>
          <a:srgbClr val="FFFFFF"/>
        </a:lt1>
        <a:dk2>
          <a:srgbClr val="000000"/>
        </a:dk2>
        <a:lt2>
          <a:srgbClr val="9FA0A4"/>
        </a:lt2>
        <a:accent1>
          <a:srgbClr val="0047B6"/>
        </a:accent1>
        <a:accent2>
          <a:srgbClr val="93173B"/>
        </a:accent2>
        <a:accent3>
          <a:srgbClr val="FFFFFF"/>
        </a:accent3>
        <a:accent4>
          <a:srgbClr val="000000"/>
        </a:accent4>
        <a:accent5>
          <a:srgbClr val="AAB1D7"/>
        </a:accent5>
        <a:accent6>
          <a:srgbClr val="851435"/>
        </a:accent6>
        <a:hlink>
          <a:srgbClr val="F1AB00"/>
        </a:hlink>
        <a:folHlink>
          <a:srgbClr val="6A1A7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Glass Layers</Template>
  <TotalTime>8189</TotalTime>
  <Words>804</Words>
  <Application>Microsoft Office PowerPoint</Application>
  <PresentationFormat>On-screen Show (4:3)</PresentationFormat>
  <Paragraphs>119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Default Design</vt:lpstr>
      <vt:lpstr>draft-sajassi-l2vpn-pbb-evpn-02.txt</vt:lpstr>
      <vt:lpstr>Additional Requirements (PBB-EVPN) </vt:lpstr>
      <vt:lpstr>Additional Requirements (PBB-EVPN) </vt:lpstr>
      <vt:lpstr>Solution Overview</vt:lpstr>
      <vt:lpstr>Advantages</vt:lpstr>
      <vt:lpstr>Advantages – Cont.</vt:lpstr>
      <vt:lpstr>Advantages – Cont.</vt:lpstr>
      <vt:lpstr>BGP Encoding</vt:lpstr>
      <vt:lpstr>  Network Multi-Homing:  Active/Active Per VLAN Load-Balancing</vt:lpstr>
      <vt:lpstr>Future Considerations</vt:lpstr>
    </vt:vector>
  </TitlesOfParts>
  <Company>Juniper Networks Presentation Template-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Juniper Networks Presentation Template-US</dc:title>
  <dc:creator>Juniper Networks</dc:creator>
  <cp:keywords>Juniper Networks Presentation Template US America</cp:keywords>
  <cp:lastModifiedBy>sboutros</cp:lastModifiedBy>
  <cp:revision>823</cp:revision>
  <dcterms:created xsi:type="dcterms:W3CDTF">2003-02-19T23:56:14Z</dcterms:created>
  <dcterms:modified xsi:type="dcterms:W3CDTF">2011-07-27T16:42:28Z</dcterms:modified>
</cp:coreProperties>
</file>