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4" r:id="rId11"/>
    <p:sldId id="323" r:id="rId12"/>
    <p:sldId id="325" r:id="rId13"/>
    <p:sldId id="326" r:id="rId14"/>
    <p:sldId id="327" r:id="rId15"/>
  </p:sldIdLst>
  <p:sldSz cx="9144000" cy="6858000" type="screen4x3"/>
  <p:notesSz cx="7035800" cy="9334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06" autoAdjust="0"/>
    <p:restoredTop sz="97917" autoAdjust="0"/>
  </p:normalViewPr>
  <p:slideViewPr>
    <p:cSldViewPr>
      <p:cViewPr varScale="1">
        <p:scale>
          <a:sx n="110" d="100"/>
          <a:sy n="110" d="100"/>
        </p:scale>
        <p:origin x="-1176" y="-96"/>
      </p:cViewPr>
      <p:guideLst>
        <p:guide orient="horz" pos="960"/>
        <p:guide orient="horz" pos="816"/>
        <p:guide orient="horz" pos="432"/>
        <p:guide pos="2880"/>
        <p:guide pos="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>
            <a:lvl1pPr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4625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33888"/>
            <a:ext cx="56292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6188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b" anchorCtr="0" compatLnSpc="1">
            <a:prstTxWarp prst="textNoShape">
              <a:avLst/>
            </a:prstTxWarp>
          </a:bodyPr>
          <a:lstStyle>
            <a:lvl1pPr defTabSz="935038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4625" y="8866188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3" tIns="46772" rIns="93543" bIns="46772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 b="0">
                <a:latin typeface="Arial" charset="0"/>
              </a:defRPr>
            </a:lvl1pPr>
          </a:lstStyle>
          <a:p>
            <a:fld id="{42744A5E-373C-45E9-94B7-16B3162FAB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4572000" cy="1905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49530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6578600"/>
            <a:ext cx="80851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tabLst>
                <a:tab pos="5029200" algn="l"/>
                <a:tab pos="7315200" algn="ctr"/>
              </a:tabLst>
            </a:pPr>
            <a:r>
              <a:rPr lang="de-DE" sz="800" b="0">
                <a:solidFill>
                  <a:schemeClr val="bg1"/>
                </a:solidFill>
              </a:rPr>
              <a:t>Copyright © 2004 Juniper Networks, Inc. 	Proprietary and Confidential	www.juniper.net </a:t>
            </a:r>
            <a:endParaRPr lang="en-US" sz="800" b="0">
              <a:solidFill>
                <a:schemeClr val="bg1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924800" y="6572250"/>
            <a:ext cx="1219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7D2DD37B-4EBE-4042-AA53-3B5AE211799B}" type="slidenum">
              <a:rPr lang="en-US" sz="1000" b="0">
                <a:solidFill>
                  <a:schemeClr val="bg1"/>
                </a:solidFill>
              </a:rPr>
              <a:pPr algn="r"/>
              <a:t>‹#›</a:t>
            </a:fld>
            <a:endParaRPr lang="en-US" sz="1000" b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3038" y="595313"/>
            <a:ext cx="2071687" cy="5348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595313"/>
            <a:ext cx="6065838" cy="5348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9925" y="595313"/>
            <a:ext cx="7924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7934325" y="6662738"/>
            <a:ext cx="1219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C9DF713E-9758-4902-8BB9-5B08B166DC67}" type="slidenum">
              <a:rPr lang="en-US" sz="1000" b="0">
                <a:solidFill>
                  <a:schemeClr val="bg1"/>
                </a:solidFill>
              </a:rPr>
              <a:pPr algn="r"/>
              <a:t>‹#›</a:t>
            </a:fld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662738"/>
            <a:ext cx="88439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tabLst>
                <a:tab pos="6286500" algn="l"/>
                <a:tab pos="8631238" algn="r"/>
              </a:tabLst>
            </a:pPr>
            <a:r>
              <a:rPr lang="de-DE" sz="800" b="0">
                <a:solidFill>
                  <a:schemeClr val="bg1"/>
                </a:solidFill>
              </a:rPr>
              <a:t>Copyright © 2004 Juniper Networks, Inc. 	Proprietary and Confidential	www.juniper.net </a:t>
            </a:r>
            <a:endParaRPr lang="en-US" sz="800" b="0">
              <a:solidFill>
                <a:schemeClr val="bg1"/>
              </a:solidFill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769938" y="1489075"/>
            <a:ext cx="7634287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2pPr>
      <a:lvl3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3pPr>
      <a:lvl4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4pPr>
      <a:lvl5pPr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5pPr>
      <a:lvl6pPr marL="4572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6pPr>
      <a:lvl7pPr marL="9144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7pPr>
      <a:lvl8pPr marL="13716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8pPr>
      <a:lvl9pPr marL="1828800" algn="l" rtl="0" fontAlgn="base">
        <a:lnSpc>
          <a:spcPct val="80000"/>
        </a:lnSpc>
        <a:spcBef>
          <a:spcPts val="1200"/>
        </a:spcBef>
        <a:spcAft>
          <a:spcPts val="300"/>
        </a:spcAft>
        <a:defRPr sz="3600">
          <a:solidFill>
            <a:schemeClr val="tx2"/>
          </a:solidFill>
          <a:latin typeface="Franklin Gothic Heavy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ts val="1200"/>
        </a:spcBef>
        <a:spcAft>
          <a:spcPts val="30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ts val="1200"/>
        </a:spcBef>
        <a:spcAft>
          <a:spcPts val="30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ts val="1200"/>
        </a:spcBef>
        <a:spcAft>
          <a:spcPts val="30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28600" y="1447800"/>
            <a:ext cx="8763000" cy="762000"/>
          </a:xfrm>
        </p:spPr>
        <p:txBody>
          <a:bodyPr/>
          <a:lstStyle/>
          <a:p>
            <a:r>
              <a:rPr lang="en-US" dirty="0" smtClean="0"/>
              <a:t>draft-sajassi-l2vpn-evpn-segment-route-00.txt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5200"/>
            <a:ext cx="6019800" cy="24384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400" dirty="0" smtClean="0"/>
              <a:t>Ali </a:t>
            </a:r>
            <a:r>
              <a:rPr lang="en-US" sz="2400" dirty="0"/>
              <a:t>Sajassi </a:t>
            </a:r>
            <a:r>
              <a:rPr lang="en-US" sz="2400" dirty="0" smtClean="0"/>
              <a:t>, Samer Salam, Sami Boutros, Keyur Patel</a:t>
            </a:r>
          </a:p>
          <a:p>
            <a:pPr>
              <a:lnSpc>
                <a:spcPct val="70000"/>
              </a:lnSpc>
            </a:pPr>
            <a:endParaRPr lang="en-US" sz="2400" dirty="0" smtClean="0"/>
          </a:p>
          <a:p>
            <a:pPr>
              <a:lnSpc>
                <a:spcPct val="70000"/>
              </a:lnSpc>
            </a:pPr>
            <a:r>
              <a:rPr lang="en-US" sz="2400" dirty="0" smtClean="0"/>
              <a:t>July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2011</a:t>
            </a:r>
          </a:p>
          <a:p>
            <a:pPr>
              <a:lnSpc>
                <a:spcPct val="70000"/>
              </a:lnSpc>
            </a:pPr>
            <a:r>
              <a:rPr lang="en-US" sz="2400" dirty="0" err="1" smtClean="0"/>
              <a:t>IETF</a:t>
            </a:r>
            <a:r>
              <a:rPr lang="en-US" sz="2400" dirty="0" smtClean="0"/>
              <a:t> Quebec City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BGP</a:t>
            </a:r>
            <a:r>
              <a:rPr lang="en-US" dirty="0" smtClean="0"/>
              <a:t> Encoding: </a:t>
            </a:r>
            <a:br>
              <a:rPr lang="en-US" dirty="0" smtClean="0"/>
            </a:br>
            <a:r>
              <a:rPr lang="en-US" dirty="0" smtClean="0"/>
              <a:t>ICC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1676400"/>
          </a:xfrm>
        </p:spPr>
        <p:txBody>
          <a:bodyPr/>
          <a:lstStyle/>
          <a:p>
            <a:r>
              <a:rPr lang="en-US" dirty="0" smtClean="0"/>
              <a:t>Used for synchronizations of configuration and status information between two halves of the </a:t>
            </a:r>
            <a:r>
              <a:rPr lang="en-US" dirty="0" err="1" smtClean="0"/>
              <a:t>LACP</a:t>
            </a:r>
            <a:r>
              <a:rPr lang="en-US" dirty="0" smtClean="0"/>
              <a:t> speaker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28800" y="3429000"/>
            <a:ext cx="54864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581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Length  (1 or 2 octets)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828800" y="4114800"/>
            <a:ext cx="54864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267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Opaque (</a:t>
            </a:r>
            <a:r>
              <a:rPr lang="en-US" dirty="0" err="1" smtClean="0"/>
              <a:t>var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4" y="595313"/>
            <a:ext cx="8169275" cy="792162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DF </a:t>
            </a:r>
            <a:r>
              <a:rPr lang="en-US" dirty="0" smtClean="0"/>
              <a:t>Election with </a:t>
            </a:r>
            <a:r>
              <a:rPr lang="en-US" dirty="0" err="1" smtClean="0"/>
              <a:t>Paxos</a:t>
            </a:r>
            <a:r>
              <a:rPr lang="en-US" dirty="0" smtClean="0"/>
              <a:t>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343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When a </a:t>
            </a:r>
            <a:r>
              <a:rPr lang="en-US" sz="2000" dirty="0" err="1" smtClean="0"/>
              <a:t>MES</a:t>
            </a:r>
            <a:r>
              <a:rPr lang="en-US" sz="2000" dirty="0" smtClean="0"/>
              <a:t> discovers </a:t>
            </a:r>
            <a:r>
              <a:rPr lang="en-US" sz="2000" dirty="0" smtClean="0"/>
              <a:t>an</a:t>
            </a:r>
            <a:r>
              <a:rPr lang="en-US" sz="2000" dirty="0" smtClean="0"/>
              <a:t> </a:t>
            </a:r>
            <a:r>
              <a:rPr lang="en-US" sz="2000" dirty="0" err="1" smtClean="0"/>
              <a:t>ESI</a:t>
            </a:r>
            <a:r>
              <a:rPr lang="en-US" sz="2000" dirty="0" smtClean="0"/>
              <a:t> on an ES, it advertises ES route with associated ES-Import attribute and w/ state=initialization in DF Election </a:t>
            </a:r>
            <a:r>
              <a:rPr lang="en-US" sz="2000" dirty="0" smtClean="0"/>
              <a:t>attribute.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Each </a:t>
            </a:r>
            <a:r>
              <a:rPr lang="en-US" sz="2000" dirty="0" err="1" smtClean="0"/>
              <a:t>MES</a:t>
            </a:r>
            <a:r>
              <a:rPr lang="en-US" sz="2000" dirty="0" smtClean="0"/>
              <a:t> then starts a timer to allow reception of other ES routes from other </a:t>
            </a:r>
            <a:r>
              <a:rPr lang="en-US" sz="2000" dirty="0" err="1" smtClean="0"/>
              <a:t>MESes</a:t>
            </a:r>
            <a:r>
              <a:rPr lang="en-US" sz="2000" dirty="0" smtClean="0"/>
              <a:t> </a:t>
            </a:r>
            <a:r>
              <a:rPr lang="en-US" sz="2000" dirty="0" smtClean="0"/>
              <a:t>connected to </a:t>
            </a:r>
            <a:r>
              <a:rPr lang="en-US" sz="2000" dirty="0" smtClean="0"/>
              <a:t>the </a:t>
            </a:r>
            <a:r>
              <a:rPr lang="en-US" sz="2000" dirty="0" smtClean="0"/>
              <a:t>ES, upon timer expiry, </a:t>
            </a:r>
            <a:r>
              <a:rPr lang="en-US" sz="2000" dirty="0" smtClean="0"/>
              <a:t>each </a:t>
            </a:r>
            <a:r>
              <a:rPr lang="en-US" sz="2000" dirty="0" err="1" smtClean="0"/>
              <a:t>MES</a:t>
            </a:r>
            <a:r>
              <a:rPr lang="en-US" sz="2000" dirty="0" smtClean="0"/>
              <a:t> builds an ordered </a:t>
            </a:r>
            <a:r>
              <a:rPr lang="en-US" sz="2000" dirty="0" smtClean="0"/>
              <a:t>list and starts the following handshake:-</a:t>
            </a:r>
            <a:endParaRPr lang="en-US" sz="20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The first </a:t>
            </a:r>
            <a:r>
              <a:rPr lang="en-US" sz="2000" dirty="0" err="1" smtClean="0"/>
              <a:t>MES</a:t>
            </a:r>
            <a:r>
              <a:rPr lang="en-US" sz="2000" dirty="0" smtClean="0"/>
              <a:t> in the list </a:t>
            </a:r>
            <a:r>
              <a:rPr lang="en-US" sz="2000" dirty="0" smtClean="0"/>
              <a:t>selects </a:t>
            </a:r>
            <a:r>
              <a:rPr lang="en-US" sz="2000" dirty="0" smtClean="0"/>
              <a:t>itself as the Arbiter Node and initiates the handshake by sending ES route w/ state = ‘proposal pending’ in DF election </a:t>
            </a:r>
            <a:r>
              <a:rPr lang="en-US" sz="2000" dirty="0" smtClean="0"/>
              <a:t>attribute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When </a:t>
            </a:r>
            <a:r>
              <a:rPr lang="en-US" sz="2000" dirty="0" smtClean="0"/>
              <a:t>a </a:t>
            </a:r>
            <a:r>
              <a:rPr lang="en-US" sz="2000" dirty="0" err="1" smtClean="0"/>
              <a:t>MES</a:t>
            </a:r>
            <a:r>
              <a:rPr lang="en-US" sz="2000" dirty="0" smtClean="0"/>
              <a:t> node receives an ES route w/ proposal pending, it either acknowledges it or does </a:t>
            </a:r>
            <a:r>
              <a:rPr lang="en-US" sz="2000" dirty="0" smtClean="0"/>
              <a:t>nothing.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When </a:t>
            </a:r>
            <a:r>
              <a:rPr lang="en-US" sz="2000" dirty="0" smtClean="0"/>
              <a:t>the Arbiter node receives ‘promise pending’ from all of the </a:t>
            </a:r>
            <a:r>
              <a:rPr lang="en-US" sz="2000" dirty="0" err="1" smtClean="0"/>
              <a:t>MES</a:t>
            </a:r>
            <a:r>
              <a:rPr lang="en-US" sz="2000" dirty="0" smtClean="0"/>
              <a:t> nodes in the ordered list, it sends an ES route with ‘Active’ </a:t>
            </a:r>
            <a:r>
              <a:rPr lang="en-US" sz="2000" dirty="0" smtClean="0"/>
              <a:t>code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When </a:t>
            </a:r>
            <a:r>
              <a:rPr lang="en-US" sz="2000" dirty="0" smtClean="0"/>
              <a:t>other </a:t>
            </a:r>
            <a:r>
              <a:rPr lang="en-US" sz="2000" dirty="0" err="1" smtClean="0"/>
              <a:t>MES</a:t>
            </a:r>
            <a:r>
              <a:rPr lang="en-US" sz="2000" dirty="0" smtClean="0"/>
              <a:t> nodes in the ES receive the ‘Active’ code, they respond with ‘Active’ to conclude the handshake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LACP</a:t>
            </a:r>
            <a:r>
              <a:rPr lang="en-US" dirty="0" smtClean="0"/>
              <a:t> State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800600"/>
          </a:xfrm>
        </p:spPr>
        <p:txBody>
          <a:bodyPr/>
          <a:lstStyle/>
          <a:p>
            <a:r>
              <a:rPr lang="en-US" sz="2000" dirty="0" err="1" smtClean="0"/>
              <a:t>MESes</a:t>
            </a:r>
            <a:r>
              <a:rPr lang="en-US" sz="2000" dirty="0" smtClean="0"/>
              <a:t> belonging to a group representing a single </a:t>
            </a:r>
            <a:r>
              <a:rPr lang="en-US" sz="2000" dirty="0" err="1" smtClean="0"/>
              <a:t>LACP</a:t>
            </a:r>
            <a:r>
              <a:rPr lang="en-US" sz="2000" dirty="0" smtClean="0"/>
              <a:t> speaker must synchronize following </a:t>
            </a:r>
            <a:r>
              <a:rPr lang="en-US" sz="2000" dirty="0" err="1" smtClean="0"/>
              <a:t>config</a:t>
            </a:r>
            <a:r>
              <a:rPr lang="en-US" sz="2000" dirty="0" smtClean="0"/>
              <a:t> parameters:</a:t>
            </a:r>
          </a:p>
          <a:p>
            <a:pPr lvl="1"/>
            <a:r>
              <a:rPr lang="en-US" sz="2000" dirty="0" smtClean="0"/>
              <a:t>System ID &amp;  system priority</a:t>
            </a:r>
          </a:p>
          <a:p>
            <a:pPr lvl="1"/>
            <a:r>
              <a:rPr lang="en-US" sz="2000" dirty="0" smtClean="0"/>
              <a:t>Aggregator ID, MAC address, and Key</a:t>
            </a:r>
          </a:p>
          <a:p>
            <a:pPr lvl="1"/>
            <a:r>
              <a:rPr lang="en-US" sz="2000" dirty="0" smtClean="0"/>
              <a:t>Port number, key, and priority</a:t>
            </a:r>
          </a:p>
          <a:p>
            <a:r>
              <a:rPr lang="en-US" sz="2000" dirty="0" err="1" smtClean="0"/>
              <a:t>MESes</a:t>
            </a:r>
            <a:r>
              <a:rPr lang="en-US" sz="2000" dirty="0" smtClean="0"/>
              <a:t> belonging to a group representing a single </a:t>
            </a:r>
            <a:r>
              <a:rPr lang="en-US" sz="2000" dirty="0" err="1" smtClean="0"/>
              <a:t>LACP</a:t>
            </a:r>
            <a:r>
              <a:rPr lang="en-US" sz="2000" dirty="0" smtClean="0"/>
              <a:t> speaker must synchronize following operational parameters:</a:t>
            </a:r>
          </a:p>
          <a:p>
            <a:pPr lvl="1"/>
            <a:r>
              <a:rPr lang="en-US" sz="2000" dirty="0" smtClean="0"/>
              <a:t>Partner system ID &amp; system priority</a:t>
            </a:r>
          </a:p>
          <a:p>
            <a:pPr lvl="1"/>
            <a:r>
              <a:rPr lang="en-US" sz="2000" dirty="0" smtClean="0"/>
              <a:t>Partner port number &amp; port priority</a:t>
            </a:r>
          </a:p>
          <a:p>
            <a:pPr lvl="1"/>
            <a:r>
              <a:rPr lang="en-US" sz="2000" dirty="0" smtClean="0"/>
              <a:t>Partner key &amp; state</a:t>
            </a:r>
          </a:p>
          <a:p>
            <a:pPr lvl="1"/>
            <a:r>
              <a:rPr lang="en-US" sz="2000" dirty="0" smtClean="0"/>
              <a:t>Actor state &amp; port state 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VLAN</a:t>
            </a:r>
            <a:r>
              <a:rPr lang="en-US" dirty="0" smtClean="0"/>
              <a:t> Carving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VLAN</a:t>
            </a:r>
            <a:r>
              <a:rPr lang="en-US" sz="2400" dirty="0" smtClean="0"/>
              <a:t> carving is achieved by using a slightly modified version of the </a:t>
            </a:r>
            <a:r>
              <a:rPr lang="en-US" sz="2400" dirty="0" err="1" smtClean="0"/>
              <a:t>Paxos</a:t>
            </a:r>
            <a:r>
              <a:rPr lang="en-US" sz="2400" dirty="0" smtClean="0"/>
              <a:t> procedures for DF election</a:t>
            </a:r>
          </a:p>
          <a:p>
            <a:r>
              <a:rPr lang="en-US" sz="2400" dirty="0" smtClean="0"/>
              <a:t>Each </a:t>
            </a:r>
            <a:r>
              <a:rPr lang="en-US" sz="2400" dirty="0" err="1" smtClean="0"/>
              <a:t>MES</a:t>
            </a:r>
            <a:r>
              <a:rPr lang="en-US" sz="2400" dirty="0" smtClean="0"/>
              <a:t> nodes assigns an ordinal for itself based on its position in the ordered list </a:t>
            </a:r>
            <a:r>
              <a:rPr lang="en-US" sz="2400" dirty="0" smtClean="0"/>
              <a:t>(lowest </a:t>
            </a:r>
            <a:r>
              <a:rPr lang="en-US" sz="2400" dirty="0" smtClean="0"/>
              <a:t>IP address uses ordinal of 0)</a:t>
            </a:r>
          </a:p>
          <a:p>
            <a:r>
              <a:rPr lang="en-US" sz="2400" dirty="0" smtClean="0"/>
              <a:t>A given </a:t>
            </a:r>
            <a:r>
              <a:rPr lang="en-US" sz="2400" dirty="0" err="1" smtClean="0"/>
              <a:t>MES</a:t>
            </a:r>
            <a:r>
              <a:rPr lang="en-US" sz="2400" dirty="0" smtClean="0"/>
              <a:t> selects itself as a DF for a given </a:t>
            </a:r>
            <a:r>
              <a:rPr lang="en-US" sz="2400" dirty="0" err="1" smtClean="0"/>
              <a:t>VLAN</a:t>
            </a:r>
            <a:r>
              <a:rPr lang="en-US" sz="2400" dirty="0" smtClean="0"/>
              <a:t> using:</a:t>
            </a:r>
          </a:p>
          <a:p>
            <a:pPr lvl="1"/>
            <a:r>
              <a:rPr lang="en-US" sz="2400" dirty="0" smtClean="0"/>
              <a:t>Assuming N </a:t>
            </a:r>
            <a:r>
              <a:rPr lang="en-US" sz="2400" dirty="0" err="1" smtClean="0"/>
              <a:t>MESes</a:t>
            </a:r>
            <a:r>
              <a:rPr lang="en-US" sz="2400" dirty="0" smtClean="0"/>
              <a:t> in an ES, the </a:t>
            </a:r>
            <a:r>
              <a:rPr lang="en-US" sz="2400" dirty="0" err="1" smtClean="0"/>
              <a:t>MES</a:t>
            </a:r>
            <a:r>
              <a:rPr lang="en-US" sz="2400" dirty="0" smtClean="0"/>
              <a:t> with ordinal I is the DF for </a:t>
            </a:r>
            <a:r>
              <a:rPr lang="en-US" sz="2400" dirty="0" err="1" smtClean="0"/>
              <a:t>VLAN</a:t>
            </a:r>
            <a:r>
              <a:rPr lang="en-US" sz="2400" dirty="0" smtClean="0"/>
              <a:t> V when (V mod N)=</a:t>
            </a:r>
            <a:r>
              <a:rPr lang="en-US" sz="2400" dirty="0" err="1" smtClean="0"/>
              <a:t>i</a:t>
            </a:r>
            <a:endParaRPr lang="en-US" sz="2400" dirty="0" smtClean="0"/>
          </a:p>
          <a:p>
            <a:r>
              <a:rPr lang="en-US" sz="2400" dirty="0" smtClean="0"/>
              <a:t>Each </a:t>
            </a:r>
            <a:r>
              <a:rPr lang="en-US" sz="2400" dirty="0" err="1" smtClean="0"/>
              <a:t>MES</a:t>
            </a:r>
            <a:r>
              <a:rPr lang="en-US" sz="2400" dirty="0" smtClean="0"/>
              <a:t> node unblocks only the </a:t>
            </a:r>
            <a:r>
              <a:rPr lang="en-US" sz="2400" dirty="0" err="1" smtClean="0"/>
              <a:t>VLANs</a:t>
            </a:r>
            <a:r>
              <a:rPr lang="en-US" sz="2400" dirty="0" smtClean="0"/>
              <a:t> for which it is a DF for the ES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Subscriber/Session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Synchronization is performed using ICC Attribute of ES route</a:t>
            </a:r>
          </a:p>
          <a:p>
            <a:r>
              <a:rPr lang="en-US" dirty="0" smtClean="0"/>
              <a:t>Various applications are responsible for the encoding and decoding of relevant data</a:t>
            </a:r>
          </a:p>
          <a:p>
            <a:r>
              <a:rPr lang="en-US" dirty="0" smtClean="0"/>
              <a:t>The exact encoding/decoding is outside of the scope of this draft</a:t>
            </a:r>
          </a:p>
          <a:p>
            <a:r>
              <a:rPr lang="en-US" dirty="0" err="1" smtClean="0"/>
              <a:t>BGP</a:t>
            </a:r>
            <a:r>
              <a:rPr lang="en-US" dirty="0" smtClean="0"/>
              <a:t> is used as a reliable transport service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5257800"/>
          </a:xfrm>
        </p:spPr>
        <p:txBody>
          <a:bodyPr/>
          <a:lstStyle/>
          <a:p>
            <a:pPr marL="971550" lvl="1" indent="-514350"/>
            <a:r>
              <a:rPr lang="en-US" dirty="0" smtClean="0"/>
              <a:t>Enhance </a:t>
            </a:r>
            <a:r>
              <a:rPr lang="en-US" dirty="0" smtClean="0"/>
              <a:t>baseline E-</a:t>
            </a:r>
            <a:r>
              <a:rPr lang="en-US" dirty="0" err="1" smtClean="0"/>
              <a:t>VPN</a:t>
            </a:r>
            <a:r>
              <a:rPr lang="en-US" dirty="0" smtClean="0"/>
              <a:t> </a:t>
            </a:r>
            <a:r>
              <a:rPr lang="en-US" dirty="0" smtClean="0"/>
              <a:t>with </a:t>
            </a:r>
            <a:r>
              <a:rPr lang="en-US" dirty="0" smtClean="0"/>
              <a:t>one additional route </a:t>
            </a:r>
            <a:r>
              <a:rPr lang="en-US" dirty="0" smtClean="0"/>
              <a:t>type (Ethernet Segment Route).</a:t>
            </a:r>
            <a:endParaRPr lang="en-US" dirty="0" smtClean="0"/>
          </a:p>
          <a:p>
            <a:pPr marL="971550" lvl="1" indent="-514350"/>
            <a:r>
              <a:rPr lang="en-US" dirty="0" smtClean="0"/>
              <a:t>The goal is to enhance multi-homing capabilities </a:t>
            </a:r>
            <a:r>
              <a:rPr lang="en-US" dirty="0" smtClean="0"/>
              <a:t>of </a:t>
            </a:r>
            <a:r>
              <a:rPr lang="en-US" dirty="0" smtClean="0"/>
              <a:t>E-</a:t>
            </a:r>
            <a:r>
              <a:rPr lang="en-US" dirty="0" err="1" smtClean="0"/>
              <a:t>VPN</a:t>
            </a:r>
            <a:r>
              <a:rPr lang="en-US" dirty="0" smtClean="0"/>
              <a:t> by:-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Preventing transient loops and packet duplication.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Adding support </a:t>
            </a:r>
            <a:r>
              <a:rPr lang="en-US" dirty="0" smtClean="0"/>
              <a:t>of multi-chassis Ethernet </a:t>
            </a:r>
            <a:r>
              <a:rPr lang="en-US" dirty="0" smtClean="0"/>
              <a:t>bundles.</a:t>
            </a:r>
            <a:endParaRPr lang="en-US" dirty="0" smtClean="0"/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Improving Designated </a:t>
            </a:r>
            <a:r>
              <a:rPr lang="en-US" dirty="0" smtClean="0"/>
              <a:t>Forwarder election with </a:t>
            </a:r>
            <a:r>
              <a:rPr lang="en-US" dirty="0" err="1" smtClean="0"/>
              <a:t>VLAN</a:t>
            </a:r>
            <a:r>
              <a:rPr lang="en-US" dirty="0" smtClean="0"/>
              <a:t> </a:t>
            </a:r>
            <a:r>
              <a:rPr lang="en-US" dirty="0" smtClean="0"/>
              <a:t>carving.</a:t>
            </a:r>
            <a:endParaRPr lang="en-US" dirty="0" smtClean="0"/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Avoiding relearning of subscriber/session </a:t>
            </a:r>
            <a:r>
              <a:rPr lang="en-US" dirty="0" smtClean="0"/>
              <a:t>states.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Preventing Transient Loop &amp; Packet Duplication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343400"/>
          </a:xfrm>
        </p:spPr>
        <p:txBody>
          <a:bodyPr/>
          <a:lstStyle/>
          <a:p>
            <a:r>
              <a:rPr lang="en-US" dirty="0" smtClean="0"/>
              <a:t>In E-</a:t>
            </a:r>
            <a:r>
              <a:rPr lang="en-US" dirty="0" err="1" smtClean="0"/>
              <a:t>VPN</a:t>
            </a:r>
            <a:r>
              <a:rPr lang="en-US" dirty="0" smtClean="0"/>
              <a:t> there is no DF election handshaking</a:t>
            </a:r>
            <a:r>
              <a:rPr lang="en-US" dirty="0" smtClean="0"/>
              <a:t>:- 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MES</a:t>
            </a:r>
            <a:r>
              <a:rPr lang="en-US" dirty="0" smtClean="0"/>
              <a:t> constructs </a:t>
            </a:r>
            <a:r>
              <a:rPr lang="en-US" dirty="0" smtClean="0"/>
              <a:t>a candidate list of </a:t>
            </a:r>
            <a:r>
              <a:rPr lang="en-US" dirty="0" err="1" smtClean="0"/>
              <a:t>DFs</a:t>
            </a:r>
            <a:r>
              <a:rPr lang="en-US" dirty="0" smtClean="0"/>
              <a:t> from the received Ethernet AD </a:t>
            </a:r>
            <a:r>
              <a:rPr lang="en-US" dirty="0" smtClean="0"/>
              <a:t>routes, and choose </a:t>
            </a:r>
            <a:r>
              <a:rPr lang="en-US" dirty="0" smtClean="0"/>
              <a:t>the elected DF </a:t>
            </a:r>
            <a:r>
              <a:rPr lang="en-US" dirty="0" smtClean="0"/>
              <a:t>independently.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During </a:t>
            </a:r>
            <a:r>
              <a:rPr lang="en-US" dirty="0" smtClean="0"/>
              <a:t>routing </a:t>
            </a:r>
            <a:r>
              <a:rPr lang="en-US" dirty="0" smtClean="0"/>
              <a:t>transients, </a:t>
            </a:r>
            <a:r>
              <a:rPr lang="en-US" dirty="0" err="1" smtClean="0"/>
              <a:t>MESes</a:t>
            </a:r>
            <a:r>
              <a:rPr lang="en-US" dirty="0" smtClean="0"/>
              <a:t> may end up electing different </a:t>
            </a:r>
            <a:r>
              <a:rPr lang="en-US" dirty="0" err="1" smtClean="0"/>
              <a:t>DFs</a:t>
            </a:r>
            <a:r>
              <a:rPr lang="en-US" dirty="0" smtClean="0"/>
              <a:t> for the same ES, </a:t>
            </a:r>
            <a:r>
              <a:rPr lang="en-US" dirty="0" smtClean="0"/>
              <a:t>leading </a:t>
            </a:r>
            <a:r>
              <a:rPr lang="en-US" dirty="0" smtClean="0"/>
              <a:t>to packet duplication </a:t>
            </a:r>
            <a:r>
              <a:rPr lang="en-US" dirty="0" smtClean="0"/>
              <a:t>or </a:t>
            </a:r>
            <a:r>
              <a:rPr lang="en-US" dirty="0" smtClean="0"/>
              <a:t>forwarding </a:t>
            </a:r>
            <a:r>
              <a:rPr lang="en-US" dirty="0" smtClean="0"/>
              <a:t>loops.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dirty="0" smtClean="0"/>
              <a:t>2. </a:t>
            </a:r>
            <a:r>
              <a:rPr lang="en-US" dirty="0" smtClean="0"/>
              <a:t>Adding Support </a:t>
            </a:r>
            <a:r>
              <a:rPr lang="en-US" dirty="0" smtClean="0"/>
              <a:t>of Multi-chassis Ethernet Bundles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a CE is multi-homed to a set of </a:t>
            </a:r>
            <a:r>
              <a:rPr lang="en-US" dirty="0" err="1" smtClean="0"/>
              <a:t>MESes</a:t>
            </a:r>
            <a:r>
              <a:rPr lang="en-US" dirty="0" smtClean="0"/>
              <a:t> using the </a:t>
            </a:r>
            <a:r>
              <a:rPr lang="en-US" dirty="0" err="1" smtClean="0"/>
              <a:t>LACP</a:t>
            </a:r>
            <a:r>
              <a:rPr lang="en-US" dirty="0" smtClean="0"/>
              <a:t>, the </a:t>
            </a:r>
            <a:r>
              <a:rPr lang="en-US" dirty="0" err="1" smtClean="0"/>
              <a:t>MESes</a:t>
            </a:r>
            <a:r>
              <a:rPr lang="en-US" dirty="0" smtClean="0"/>
              <a:t> must act as a single </a:t>
            </a:r>
            <a:r>
              <a:rPr lang="en-US" dirty="0" err="1" smtClean="0"/>
              <a:t>LACP</a:t>
            </a:r>
            <a:r>
              <a:rPr lang="en-US" dirty="0" smtClean="0"/>
              <a:t> speaker</a:t>
            </a:r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MESes</a:t>
            </a:r>
            <a:r>
              <a:rPr lang="en-US" dirty="0" smtClean="0"/>
              <a:t> to act as a single </a:t>
            </a:r>
            <a:r>
              <a:rPr lang="en-US" dirty="0" err="1" smtClean="0"/>
              <a:t>LACP</a:t>
            </a:r>
            <a:r>
              <a:rPr lang="en-US" dirty="0" smtClean="0"/>
              <a:t> speaker, they must synchronize </a:t>
            </a:r>
            <a:endParaRPr lang="en-US" dirty="0" smtClean="0"/>
          </a:p>
          <a:p>
            <a:pPr lvl="1"/>
            <a:r>
              <a:rPr lang="en-US" dirty="0" err="1" smtClean="0"/>
              <a:t>LACP</a:t>
            </a:r>
            <a:r>
              <a:rPr lang="en-US" dirty="0" smtClean="0"/>
              <a:t> </a:t>
            </a:r>
            <a:r>
              <a:rPr lang="en-US" dirty="0" smtClean="0"/>
              <a:t>configuration </a:t>
            </a:r>
            <a:endParaRPr lang="en-US" dirty="0" smtClean="0"/>
          </a:p>
          <a:p>
            <a:pPr lvl="1"/>
            <a:r>
              <a:rPr lang="en-US" dirty="0" smtClean="0"/>
              <a:t>Operational </a:t>
            </a:r>
            <a:r>
              <a:rPr lang="en-US" dirty="0" smtClean="0"/>
              <a:t>data among themselves.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dirty="0" smtClean="0"/>
              <a:t>3. </a:t>
            </a:r>
            <a:r>
              <a:rPr lang="en-US" dirty="0" smtClean="0"/>
              <a:t>Improving Designated </a:t>
            </a:r>
            <a:r>
              <a:rPr lang="en-US" dirty="0" smtClean="0"/>
              <a:t>Forwarder Election with </a:t>
            </a:r>
            <a:r>
              <a:rPr lang="en-US" dirty="0" err="1" smtClean="0"/>
              <a:t>VLAN</a:t>
            </a:r>
            <a:r>
              <a:rPr lang="en-US" dirty="0" smtClean="0"/>
              <a:t> Carving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343400"/>
          </a:xfrm>
        </p:spPr>
        <p:txBody>
          <a:bodyPr/>
          <a:lstStyle/>
          <a:p>
            <a:r>
              <a:rPr lang="en-US" sz="2400" dirty="0" smtClean="0"/>
              <a:t>Use ES </a:t>
            </a:r>
            <a:r>
              <a:rPr lang="en-US" sz="2400" dirty="0" smtClean="0"/>
              <a:t>route </a:t>
            </a:r>
            <a:r>
              <a:rPr lang="en-US" sz="2400" dirty="0" smtClean="0"/>
              <a:t>to:-</a:t>
            </a:r>
          </a:p>
          <a:p>
            <a:pPr lvl="1"/>
            <a:r>
              <a:rPr lang="en-US" sz="2400" dirty="0" smtClean="0"/>
              <a:t>Distribute </a:t>
            </a:r>
            <a:r>
              <a:rPr lang="en-US" sz="2400" dirty="0" err="1" smtClean="0"/>
              <a:t>VLANs</a:t>
            </a:r>
            <a:r>
              <a:rPr lang="en-US" sz="2400" dirty="0" smtClean="0"/>
              <a:t> across all </a:t>
            </a:r>
            <a:r>
              <a:rPr lang="en-US" sz="2400" dirty="0" err="1" smtClean="0"/>
              <a:t>multihomed</a:t>
            </a:r>
            <a:r>
              <a:rPr lang="en-US" sz="2400" dirty="0" smtClean="0"/>
              <a:t> </a:t>
            </a:r>
            <a:r>
              <a:rPr lang="en-US" sz="2400" dirty="0" err="1" smtClean="0"/>
              <a:t>MESes</a:t>
            </a:r>
            <a:r>
              <a:rPr lang="en-US" sz="2400" dirty="0" smtClean="0"/>
              <a:t> and redistribute </a:t>
            </a:r>
            <a:r>
              <a:rPr lang="en-US" sz="2400" dirty="0" err="1" smtClean="0"/>
              <a:t>VLANS</a:t>
            </a:r>
            <a:r>
              <a:rPr lang="en-US" sz="2400" dirty="0" smtClean="0"/>
              <a:t> among available </a:t>
            </a:r>
            <a:r>
              <a:rPr lang="en-US" sz="2400" dirty="0" err="1" smtClean="0"/>
              <a:t>MESes</a:t>
            </a:r>
            <a:r>
              <a:rPr lang="en-US" sz="2400" dirty="0" smtClean="0"/>
              <a:t> as they are </a:t>
            </a:r>
            <a:r>
              <a:rPr lang="en-US" sz="2400" dirty="0" smtClean="0"/>
              <a:t> </a:t>
            </a:r>
            <a:r>
              <a:rPr lang="en-US" sz="2400" dirty="0" smtClean="0"/>
              <a:t>commissioned or decommissioned. (all </a:t>
            </a:r>
            <a:r>
              <a:rPr lang="en-US" sz="2400" dirty="0" err="1" smtClean="0"/>
              <a:t>VLANs</a:t>
            </a:r>
            <a:r>
              <a:rPr lang="en-US" sz="2400" dirty="0" smtClean="0"/>
              <a:t> are affected)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When </a:t>
            </a:r>
            <a:r>
              <a:rPr lang="en-US" sz="2400" dirty="0" smtClean="0"/>
              <a:t>a </a:t>
            </a:r>
            <a:r>
              <a:rPr lang="en-US" sz="2400" dirty="0" err="1" smtClean="0"/>
              <a:t>multihomed</a:t>
            </a:r>
            <a:r>
              <a:rPr lang="en-US" sz="2400" dirty="0" smtClean="0"/>
              <a:t> port </a:t>
            </a:r>
            <a:r>
              <a:rPr lang="en-US" sz="2400" dirty="0" smtClean="0"/>
              <a:t>or </a:t>
            </a:r>
            <a:r>
              <a:rPr lang="en-US" sz="2400" dirty="0" err="1" smtClean="0"/>
              <a:t>MES</a:t>
            </a:r>
            <a:r>
              <a:rPr lang="en-US" sz="2400" dirty="0" smtClean="0"/>
              <a:t> </a:t>
            </a:r>
            <a:r>
              <a:rPr lang="en-US" sz="2400" dirty="0" smtClean="0"/>
              <a:t>fails, the affected </a:t>
            </a:r>
            <a:r>
              <a:rPr lang="en-US" sz="2400" dirty="0" err="1" smtClean="0"/>
              <a:t>VLANs</a:t>
            </a:r>
            <a:r>
              <a:rPr lang="en-US" sz="2400" dirty="0" smtClean="0"/>
              <a:t> are just reassigned to other </a:t>
            </a:r>
            <a:r>
              <a:rPr lang="en-US" sz="2400" dirty="0" err="1" smtClean="0"/>
              <a:t>MESes</a:t>
            </a:r>
            <a:r>
              <a:rPr lang="en-US" sz="2400" dirty="0" smtClean="0"/>
              <a:t> (existing </a:t>
            </a:r>
            <a:r>
              <a:rPr lang="en-US" sz="2400" dirty="0" err="1" smtClean="0"/>
              <a:t>VLANs</a:t>
            </a:r>
            <a:r>
              <a:rPr lang="en-US" sz="2400" dirty="0" smtClean="0"/>
              <a:t> on other </a:t>
            </a:r>
            <a:r>
              <a:rPr lang="en-US" sz="2400" dirty="0" err="1" smtClean="0"/>
              <a:t>MESes</a:t>
            </a:r>
            <a:r>
              <a:rPr lang="en-US" sz="2400" dirty="0" smtClean="0"/>
              <a:t> are not affected)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Improve scale as lot fewer AD routes need to be distributed for port-based and </a:t>
            </a:r>
            <a:r>
              <a:rPr lang="en-US" sz="2400" dirty="0" err="1" smtClean="0"/>
              <a:t>vlan</a:t>
            </a:r>
            <a:r>
              <a:rPr lang="en-US" sz="2400" dirty="0" smtClean="0"/>
              <a:t>-bundling services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Avoiding relearning of subscriber/session states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some applications, the </a:t>
            </a:r>
            <a:r>
              <a:rPr lang="en-US" sz="2400" dirty="0" smtClean="0"/>
              <a:t>a</a:t>
            </a:r>
            <a:r>
              <a:rPr lang="en-US" sz="2400" dirty="0" smtClean="0"/>
              <a:t>ctive </a:t>
            </a:r>
            <a:r>
              <a:rPr lang="en-US" sz="2400" dirty="0" err="1" smtClean="0"/>
              <a:t>MES</a:t>
            </a:r>
            <a:r>
              <a:rPr lang="en-US" sz="2400" dirty="0" smtClean="0"/>
              <a:t> </a:t>
            </a:r>
            <a:r>
              <a:rPr lang="en-US" sz="2400" dirty="0" smtClean="0"/>
              <a:t>builds and maintains per subscriber (or per session) ‘soft’ state</a:t>
            </a:r>
          </a:p>
          <a:p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 smtClean="0"/>
              <a:t>case of link or node failure, </a:t>
            </a:r>
            <a:r>
              <a:rPr lang="en-US" sz="2400" dirty="0" smtClean="0"/>
              <a:t>this ‘soft’ </a:t>
            </a:r>
            <a:r>
              <a:rPr lang="en-US" sz="2400" dirty="0" smtClean="0"/>
              <a:t>state must be </a:t>
            </a:r>
            <a:r>
              <a:rPr lang="en-US" sz="2400" dirty="0" smtClean="0"/>
              <a:t>rebuilt on the </a:t>
            </a:r>
            <a:r>
              <a:rPr lang="en-US" sz="2400" dirty="0" smtClean="0"/>
              <a:t>backup </a:t>
            </a:r>
            <a:r>
              <a:rPr lang="en-US" sz="2400" dirty="0" err="1" smtClean="0"/>
              <a:t>MES</a:t>
            </a:r>
            <a:r>
              <a:rPr lang="en-US" sz="2400" dirty="0" smtClean="0"/>
              <a:t> and this </a:t>
            </a:r>
            <a:r>
              <a:rPr lang="en-US" sz="2400" dirty="0" smtClean="0"/>
              <a:t>may lead to traffic disruption </a:t>
            </a:r>
            <a:r>
              <a:rPr lang="en-US" sz="2400" dirty="0" smtClean="0"/>
              <a:t>affecting </a:t>
            </a:r>
            <a:r>
              <a:rPr lang="en-US" sz="2400" dirty="0" smtClean="0"/>
              <a:t>service </a:t>
            </a:r>
            <a:r>
              <a:rPr lang="en-US" sz="2400" dirty="0" smtClean="0"/>
              <a:t>availability.</a:t>
            </a:r>
          </a:p>
          <a:p>
            <a:endParaRPr lang="en-US" sz="2400" dirty="0" smtClean="0"/>
          </a:p>
          <a:p>
            <a:r>
              <a:rPr lang="en-US" sz="2400" dirty="0" smtClean="0"/>
              <a:t>If the states are synchronized between active and backup </a:t>
            </a:r>
            <a:r>
              <a:rPr lang="en-US" sz="2400" dirty="0" err="1" smtClean="0"/>
              <a:t>MESes</a:t>
            </a:r>
            <a:r>
              <a:rPr lang="en-US" sz="2400" dirty="0" smtClean="0"/>
              <a:t> prior to the failure, </a:t>
            </a:r>
            <a:r>
              <a:rPr lang="en-US" sz="2400" dirty="0" smtClean="0"/>
              <a:t>then the traffic disruption or service impact will be </a:t>
            </a:r>
            <a:r>
              <a:rPr lang="en-US" sz="2400" dirty="0" smtClean="0"/>
              <a:t>minimal.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BGP</a:t>
            </a:r>
            <a:r>
              <a:rPr lang="en-US" dirty="0" smtClean="0"/>
              <a:t> Encoding: </a:t>
            </a:r>
            <a:br>
              <a:rPr lang="en-US" dirty="0" smtClean="0"/>
            </a:br>
            <a:r>
              <a:rPr lang="en-US" dirty="0" smtClean="0"/>
              <a:t>Ethernet Segment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1676400"/>
          </a:xfrm>
        </p:spPr>
        <p:txBody>
          <a:bodyPr/>
          <a:lstStyle/>
          <a:p>
            <a:r>
              <a:rPr lang="en-US" dirty="0" smtClean="0"/>
              <a:t>The Ethernet Segment Route is encoded in the E-</a:t>
            </a:r>
            <a:r>
              <a:rPr lang="en-US" dirty="0" err="1" smtClean="0"/>
              <a:t>VPN</a:t>
            </a:r>
            <a:r>
              <a:rPr lang="en-US" dirty="0" smtClean="0"/>
              <a:t> </a:t>
            </a:r>
            <a:r>
              <a:rPr lang="en-US" dirty="0" err="1" smtClean="0"/>
              <a:t>NLRI</a:t>
            </a:r>
            <a:r>
              <a:rPr lang="en-US" dirty="0" smtClean="0"/>
              <a:t> using the Route Type value of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28800" y="3429000"/>
            <a:ext cx="54864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581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  (8 octets)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828800" y="4114800"/>
            <a:ext cx="54864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267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Ethernet Segment ID (10 octets)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BGP</a:t>
            </a:r>
            <a:r>
              <a:rPr lang="en-US" dirty="0" smtClean="0"/>
              <a:t> Encoding:</a:t>
            </a:r>
            <a:br>
              <a:rPr lang="en-US" dirty="0" smtClean="0"/>
            </a:br>
            <a:r>
              <a:rPr lang="en-US" dirty="0" smtClean="0"/>
              <a:t>ES-Import Extended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2895600"/>
          </a:xfrm>
        </p:spPr>
        <p:txBody>
          <a:bodyPr/>
          <a:lstStyle/>
          <a:p>
            <a:r>
              <a:rPr lang="en-US" dirty="0" smtClean="0"/>
              <a:t>It enables all the </a:t>
            </a:r>
            <a:r>
              <a:rPr lang="en-US" dirty="0" err="1" smtClean="0"/>
              <a:t>MESes</a:t>
            </a:r>
            <a:r>
              <a:rPr lang="en-US" dirty="0" smtClean="0"/>
              <a:t> connected to the same multi-homed site to import the Ethernet Segment routes</a:t>
            </a:r>
          </a:p>
          <a:p>
            <a:r>
              <a:rPr lang="en-US" dirty="0" smtClean="0"/>
              <a:t>Value is derived automatically from the </a:t>
            </a:r>
            <a:r>
              <a:rPr lang="en-US" dirty="0" err="1" smtClean="0"/>
              <a:t>ESI</a:t>
            </a:r>
            <a:r>
              <a:rPr lang="en-US" dirty="0" smtClean="0"/>
              <a:t> by encoding the 6-byte MAC address portion of the </a:t>
            </a:r>
            <a:r>
              <a:rPr lang="en-US" dirty="0" err="1" smtClean="0"/>
              <a:t>ESI</a:t>
            </a:r>
            <a:r>
              <a:rPr lang="en-US" dirty="0" smtClean="0"/>
              <a:t> in the ES-Import Extended Community.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4800600"/>
            <a:ext cx="76962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495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0x44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85800" y="5486400"/>
            <a:ext cx="7696200" cy="685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5638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ES-Import Cont’d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2096294" y="5142706"/>
            <a:ext cx="685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rot="5400000">
            <a:off x="3848894" y="5142706"/>
            <a:ext cx="685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895600" y="4953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Sub-type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4953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ES-Import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44196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latin typeface="Courier" pitchFamily="49" charset="0"/>
              </a:rPr>
              <a:t>0 1 2 3 4 5 6 7 8 9 0 1 2 3 4 5 6 7 8 9 0 1 2 3 4 5 6 7 8 9 0 1 </a:t>
            </a:r>
            <a:endParaRPr lang="en-US" sz="1600" b="0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BGP</a:t>
            </a:r>
            <a:r>
              <a:rPr lang="en-US" dirty="0" smtClean="0"/>
              <a:t> Encoding:</a:t>
            </a:r>
            <a:br>
              <a:rPr lang="en-US" dirty="0" smtClean="0"/>
            </a:br>
            <a:r>
              <a:rPr lang="en-US" dirty="0" smtClean="0"/>
              <a:t>DF Election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914400"/>
          </a:xfrm>
        </p:spPr>
        <p:txBody>
          <a:bodyPr/>
          <a:lstStyle/>
          <a:p>
            <a:r>
              <a:rPr lang="en-US" dirty="0" smtClean="0"/>
              <a:t>Used for handshaking among </a:t>
            </a:r>
            <a:r>
              <a:rPr lang="en-US" dirty="0" err="1" smtClean="0"/>
              <a:t>MESes</a:t>
            </a:r>
            <a:r>
              <a:rPr lang="en-US" dirty="0" smtClean="0"/>
              <a:t> in a given 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600200" y="25146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259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 (2 octets)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600200" y="30480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9400" y="3124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Sequence No.  (4 octets)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1600200" y="35814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3200" y="3657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No. of Links  (2 octets)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1600200" y="41148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4191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No. of Links  (2 octets)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600200" y="46482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194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Flags  (1 octet)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1600200" y="5181600"/>
            <a:ext cx="548640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9400" y="5257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No. of IP addresses  (1 octet)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1600200" y="5715000"/>
            <a:ext cx="5486400" cy="990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19400" y="5791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Ordered list of </a:t>
            </a:r>
            <a:r>
              <a:rPr lang="en-US" dirty="0" err="1" smtClean="0"/>
              <a:t>tuples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[IP address  length (1 octet),</a:t>
            </a:r>
          </a:p>
          <a:p>
            <a:r>
              <a:rPr lang="en-US" dirty="0" smtClean="0"/>
              <a:t>IP address (4 or 16 octets)]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FFFFFF"/>
      </a:lt1>
      <a:dk2>
        <a:srgbClr val="000000"/>
      </a:dk2>
      <a:lt2>
        <a:srgbClr val="9FA0A4"/>
      </a:lt2>
      <a:accent1>
        <a:srgbClr val="0047B6"/>
      </a:accent1>
      <a:accent2>
        <a:srgbClr val="93173B"/>
      </a:accent2>
      <a:accent3>
        <a:srgbClr val="FFFFFF"/>
      </a:accent3>
      <a:accent4>
        <a:srgbClr val="000000"/>
      </a:accent4>
      <a:accent5>
        <a:srgbClr val="AAB1D7"/>
      </a:accent5>
      <a:accent6>
        <a:srgbClr val="851435"/>
      </a:accent6>
      <a:hlink>
        <a:srgbClr val="F1AB00"/>
      </a:hlink>
      <a:folHlink>
        <a:srgbClr val="6A1A7A"/>
      </a:folHlink>
    </a:clrScheme>
    <a:fontScheme name="Default Design">
      <a:majorFont>
        <a:latin typeface="Franklin Gothic Heavy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9016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2460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9FA0A4"/>
        </a:lt2>
        <a:accent1>
          <a:srgbClr val="0047B6"/>
        </a:accent1>
        <a:accent2>
          <a:srgbClr val="93173B"/>
        </a:accent2>
        <a:accent3>
          <a:srgbClr val="FFFFFF"/>
        </a:accent3>
        <a:accent4>
          <a:srgbClr val="000000"/>
        </a:accent4>
        <a:accent5>
          <a:srgbClr val="AAB1D7"/>
        </a:accent5>
        <a:accent6>
          <a:srgbClr val="851435"/>
        </a:accent6>
        <a:hlink>
          <a:srgbClr val="F1AB00"/>
        </a:hlink>
        <a:folHlink>
          <a:srgbClr val="6A1A7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8269</TotalTime>
  <Words>964</Words>
  <Application>Microsoft Office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draft-sajassi-l2vpn-evpn-segment-route-00.txt</vt:lpstr>
      <vt:lpstr>Objective</vt:lpstr>
      <vt:lpstr>1. Preventing Transient Loop &amp; Packet Duplication </vt:lpstr>
      <vt:lpstr>2. Adding Support of Multi-chassis Ethernet Bundles </vt:lpstr>
      <vt:lpstr>3. Improving Designated Forwarder Election with VLAN Carving </vt:lpstr>
      <vt:lpstr>4. Avoiding relearning of subscriber/session states </vt:lpstr>
      <vt:lpstr>BGP Encoding:  Ethernet Segment Route</vt:lpstr>
      <vt:lpstr>BGP Encoding: ES-Import Extended Community</vt:lpstr>
      <vt:lpstr>BGP Encoding: DF Election Attribute</vt:lpstr>
      <vt:lpstr>BGP Encoding:  ICC Attribute</vt:lpstr>
      <vt:lpstr>DF Election with Paxos Algorithm</vt:lpstr>
      <vt:lpstr>LACP State Synchronization</vt:lpstr>
      <vt:lpstr>VLAN Carving</vt:lpstr>
      <vt:lpstr>Subscriber/Session Synchronization</vt:lpstr>
    </vt:vector>
  </TitlesOfParts>
  <Company>Juniper Networks Presentation Template-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Juniper Networks Presentation Template-US</dc:title>
  <dc:creator>Juniper Networks</dc:creator>
  <cp:keywords>Juniper Networks Presentation Template US America</cp:keywords>
  <cp:lastModifiedBy>sboutros</cp:lastModifiedBy>
  <cp:revision>821</cp:revision>
  <dcterms:created xsi:type="dcterms:W3CDTF">2003-02-19T23:56:14Z</dcterms:created>
  <dcterms:modified xsi:type="dcterms:W3CDTF">2011-07-28T02:37:02Z</dcterms:modified>
</cp:coreProperties>
</file>