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xml" ContentType="application/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presentation.xml" ContentType="application/vnd.openxmlformats-officedocument.presentationml.presentation.main+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s/slide6.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48" r:id="rId1"/>
  </p:sldMasterIdLst>
  <p:notesMasterIdLst>
    <p:notesMasterId r:id="rId9"/>
  </p:notesMasterIdLst>
  <p:handoutMasterIdLst>
    <p:handoutMasterId r:id="rId10"/>
  </p:handoutMasterIdLst>
  <p:sldIdLst>
    <p:sldId id="256" r:id="rId2"/>
    <p:sldId id="278" r:id="rId3"/>
    <p:sldId id="268" r:id="rId4"/>
    <p:sldId id="275" r:id="rId5"/>
    <p:sldId id="274" r:id="rId6"/>
    <p:sldId id="272" r:id="rId7"/>
    <p:sldId id="280"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8000"/>
    <a:srgbClr val="0000FF"/>
    <a:srgbClr val="FF0000"/>
    <a:srgbClr val="969696"/>
    <a:srgbClr val="B2B2B2"/>
    <a:srgbClr val="0033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117" d="100"/>
          <a:sy n="117" d="100"/>
        </p:scale>
        <p:origin x="-6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A8899F-EA74-9D40-9EC3-A093D4AD1F00}" type="datetimeFigureOut">
              <a:rPr lang="en-US" smtClean="0"/>
              <a:pPr/>
              <a:t>7/28/11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5AD5C2B-658C-E94C-ADDE-877B6EDD5448}"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111" charset="0"/>
              </a:defRPr>
            </a:lvl1pPr>
          </a:lstStyle>
          <a:p>
            <a:pPr>
              <a:defRPr/>
            </a:pPr>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111"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111" charset="0"/>
              </a:defRPr>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111" charset="0"/>
              </a:defRPr>
            </a:lvl1pPr>
          </a:lstStyle>
          <a:p>
            <a:pPr>
              <a:defRPr/>
            </a:pPr>
            <a:fld id="{C0FCBA1B-BBA7-8B4B-B76F-564E78E6A426}"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ＭＳ Ｐゴシック" pitchFamily="-111" charset="-128"/>
      </a:defRPr>
    </a:lvl1pPr>
    <a:lvl2pPr marL="4572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2pPr>
    <a:lvl3pPr marL="9144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3pPr>
    <a:lvl4pPr marL="13716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4pPr>
    <a:lvl5pPr marL="18288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978E8458-272E-CE41-A2DD-49163B98EB91}" type="slidenum">
              <a:rPr lang="en-US">
                <a:latin typeface="Arial" charset="0"/>
              </a:rPr>
              <a:pPr/>
              <a:t>1</a:t>
            </a:fld>
            <a:endParaRPr lang="en-US">
              <a:latin typeface="Arial" charset="0"/>
            </a:endParaRPr>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65E17889-6042-8A4B-8A8D-42D7C37B4649}" type="slidenum">
              <a:rPr lang="en-US">
                <a:latin typeface="Arial" charset="0"/>
              </a:rPr>
              <a:pPr/>
              <a:t>3</a:t>
            </a:fld>
            <a:endParaRPr lang="en-US">
              <a:latin typeface="Arial"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68A7D361-1DD5-E84B-9D52-A752CC5F33C2}" type="slidenum">
              <a:rPr lang="en-US">
                <a:latin typeface="Arial" charset="0"/>
              </a:rPr>
              <a:pPr/>
              <a:t>5</a:t>
            </a:fld>
            <a:endParaRPr lang="en-US">
              <a:latin typeface="Arial" charset="0"/>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8F2423E9-778D-8A40-8E58-145FAD433FB9}" type="slidenum">
              <a:rPr lang="en-US">
                <a:latin typeface="Arial" charset="0"/>
              </a:rPr>
              <a:pPr/>
              <a:t>6</a:t>
            </a:fld>
            <a:endParaRPr lang="en-US">
              <a:latin typeface="Arial"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B4781F7-267A-CC4C-86A7-5D42ED02D06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469E131-14E4-044A-A346-20E21BF6F4B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3AC019-4F37-4543-9D2A-3AF30115EDF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F60C99E-FAC1-3447-AA7C-6A6F8065DE1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9CEF9F0-9958-8647-92B1-9CC08A523E4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B5159EB-6BC0-3C47-8870-5D07E1BF0B2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8021A55-BB17-EC44-983F-A6E31A2EBBC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4C97ED2-E9A5-6A4A-8824-EB4FFC4DDA7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E3E4302-3453-6A4C-A287-02D33C503EF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1A991E3-417D-6E4D-8D60-1841A2677F2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D530C9A-82DF-4148-A4AC-B38C86C4B33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111"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111"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111" charset="0"/>
              </a:defRPr>
            </a:lvl1pPr>
          </a:lstStyle>
          <a:p>
            <a:pPr>
              <a:defRPr/>
            </a:pPr>
            <a:fld id="{15AFE59F-C0AD-A946-B3F5-DBEBADDE660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pitchFamily="-111" charset="-128"/>
          <a:cs typeface="ＭＳ Ｐゴシック" pitchFamily="-111" charset="-128"/>
        </a:defRPr>
      </a:lvl1pPr>
      <a:lvl2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2pPr>
      <a:lvl3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3pPr>
      <a:lvl4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4pPr>
      <a:lvl5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5pPr>
      <a:lvl6pPr marL="457200" algn="ctr" rtl="0" fontAlgn="base">
        <a:spcBef>
          <a:spcPct val="0"/>
        </a:spcBef>
        <a:spcAft>
          <a:spcPct val="0"/>
        </a:spcAft>
        <a:defRPr sz="4400">
          <a:solidFill>
            <a:schemeClr val="tx2"/>
          </a:solidFill>
          <a:latin typeface="Arial" pitchFamily="-111" charset="0"/>
        </a:defRPr>
      </a:lvl6pPr>
      <a:lvl7pPr marL="914400" algn="ctr" rtl="0" fontAlgn="base">
        <a:spcBef>
          <a:spcPct val="0"/>
        </a:spcBef>
        <a:spcAft>
          <a:spcPct val="0"/>
        </a:spcAft>
        <a:defRPr sz="4400">
          <a:solidFill>
            <a:schemeClr val="tx2"/>
          </a:solidFill>
          <a:latin typeface="Arial" pitchFamily="-111" charset="0"/>
        </a:defRPr>
      </a:lvl7pPr>
      <a:lvl8pPr marL="1371600" algn="ctr" rtl="0" fontAlgn="base">
        <a:spcBef>
          <a:spcPct val="0"/>
        </a:spcBef>
        <a:spcAft>
          <a:spcPct val="0"/>
        </a:spcAft>
        <a:defRPr sz="4400">
          <a:solidFill>
            <a:schemeClr val="tx2"/>
          </a:solidFill>
          <a:latin typeface="Arial" pitchFamily="-111" charset="0"/>
        </a:defRPr>
      </a:lvl8pPr>
      <a:lvl9pPr marL="1828800" algn="ctr" rtl="0" fontAlgn="base">
        <a:spcBef>
          <a:spcPct val="0"/>
        </a:spcBef>
        <a:spcAft>
          <a:spcPct val="0"/>
        </a:spcAft>
        <a:defRPr sz="4400">
          <a:solidFill>
            <a:schemeClr val="tx2"/>
          </a:solidFill>
          <a:latin typeface="Arial" pitchFamily="-111"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1"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1"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1"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1"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1"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4" Type="http://schemas.openxmlformats.org/officeDocument/2006/relationships/hyperlink" Target="http://www.ietf.org/rfc/rfc4879.txt" TargetMode="External"/><Relationship Id="rId1" Type="http://schemas.openxmlformats.org/officeDocument/2006/relationships/slideLayout" Target="../slideLayouts/slideLayout2.xml"/><Relationship Id="rId2" Type="http://schemas.openxmlformats.org/officeDocument/2006/relationships/hyperlink" Target="http://www.ietf.org/rfc/rfc5378.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p:txBody>
          <a:bodyPr/>
          <a:lstStyle/>
          <a:p>
            <a:pPr eaLnBrk="1" hangingPunct="1"/>
            <a:r>
              <a:rPr lang="en-US">
                <a:ea typeface="ＭＳ Ｐゴシック" charset="-128"/>
                <a:cs typeface="ＭＳ Ｐゴシック" charset="-128"/>
              </a:rPr>
              <a:t>L2VPN WG Meeting</a:t>
            </a:r>
          </a:p>
        </p:txBody>
      </p:sp>
      <p:sp>
        <p:nvSpPr>
          <p:cNvPr id="14339" name="Rectangle 3"/>
          <p:cNvSpPr>
            <a:spLocks noGrp="1" noChangeArrowheads="1"/>
          </p:cNvSpPr>
          <p:nvPr>
            <p:ph type="subTitle" idx="1"/>
          </p:nvPr>
        </p:nvSpPr>
        <p:spPr/>
        <p:txBody>
          <a:bodyPr/>
          <a:lstStyle/>
          <a:p>
            <a:pPr eaLnBrk="1" hangingPunct="1"/>
            <a:r>
              <a:rPr lang="en-US" dirty="0">
                <a:ea typeface="ＭＳ Ｐゴシック" charset="-128"/>
                <a:cs typeface="ＭＳ Ｐゴシック" charset="-128"/>
              </a:rPr>
              <a:t>IETF</a:t>
            </a:r>
            <a:r>
              <a:rPr lang="en-US" dirty="0" smtClean="0">
                <a:ea typeface="ＭＳ Ｐゴシック" charset="-128"/>
                <a:cs typeface="ＭＳ Ｐゴシック" charset="-128"/>
              </a:rPr>
              <a:t> 81</a:t>
            </a:r>
          </a:p>
          <a:p>
            <a:pPr eaLnBrk="1" hangingPunct="1"/>
            <a:r>
              <a:rPr lang="en-US" dirty="0" smtClean="0">
                <a:ea typeface="ＭＳ Ｐゴシック" charset="-128"/>
                <a:cs typeface="ＭＳ Ｐゴシック" charset="-128"/>
              </a:rPr>
              <a:t>Quebec City, Canada</a:t>
            </a:r>
            <a:endParaRPr lang="en-US" dirty="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115888"/>
            <a:ext cx="8229600" cy="633412"/>
          </a:xfrm>
        </p:spPr>
        <p:txBody>
          <a:bodyPr/>
          <a:lstStyle/>
          <a:p>
            <a:pPr eaLnBrk="1" hangingPunct="1"/>
            <a:r>
              <a:rPr lang="en-GB" sz="4000"/>
              <a:t>Note Well</a:t>
            </a:r>
          </a:p>
        </p:txBody>
      </p:sp>
      <p:sp>
        <p:nvSpPr>
          <p:cNvPr id="3075" name="Rectangle 3"/>
          <p:cNvSpPr>
            <a:spLocks noGrp="1" noChangeArrowheads="1"/>
          </p:cNvSpPr>
          <p:nvPr>
            <p:ph type="body" idx="1"/>
          </p:nvPr>
        </p:nvSpPr>
        <p:spPr>
          <a:xfrm>
            <a:off x="457200" y="765175"/>
            <a:ext cx="8229600" cy="5903913"/>
          </a:xfrm>
        </p:spPr>
        <p:txBody>
          <a:bodyPr/>
          <a:lstStyle/>
          <a:p>
            <a:pPr eaLnBrk="1" hangingPunct="1">
              <a:lnSpc>
                <a:spcPct val="80000"/>
              </a:lnSpc>
            </a:pPr>
            <a:r>
              <a:rPr lang="en-GB" sz="180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lvl="1" eaLnBrk="1" hangingPunct="1">
              <a:lnSpc>
                <a:spcPct val="80000"/>
              </a:lnSpc>
            </a:pPr>
            <a:r>
              <a:rPr lang="en-GB" sz="1600"/>
              <a:t>The IETF plenary session </a:t>
            </a:r>
          </a:p>
          <a:p>
            <a:pPr lvl="1" eaLnBrk="1" hangingPunct="1">
              <a:lnSpc>
                <a:spcPct val="80000"/>
              </a:lnSpc>
            </a:pPr>
            <a:r>
              <a:rPr lang="en-GB" sz="1600"/>
              <a:t>The IESG, or any member thereof on behalf of the IESG </a:t>
            </a:r>
          </a:p>
          <a:p>
            <a:pPr lvl="1" eaLnBrk="1" hangingPunct="1">
              <a:lnSpc>
                <a:spcPct val="80000"/>
              </a:lnSpc>
            </a:pPr>
            <a:r>
              <a:rPr lang="en-GB" sz="1600"/>
              <a:t>Any IETF mailing list, including the IETF list itself, any working group or design team list, or any other list functioning under IETF auspices </a:t>
            </a:r>
          </a:p>
          <a:p>
            <a:pPr lvl="1" eaLnBrk="1" hangingPunct="1">
              <a:lnSpc>
                <a:spcPct val="80000"/>
              </a:lnSpc>
            </a:pPr>
            <a:r>
              <a:rPr lang="en-GB" sz="1600"/>
              <a:t>Any IETF working group or portion thereof </a:t>
            </a:r>
          </a:p>
          <a:p>
            <a:pPr lvl="1" eaLnBrk="1" hangingPunct="1">
              <a:lnSpc>
                <a:spcPct val="80000"/>
              </a:lnSpc>
            </a:pPr>
            <a:r>
              <a:rPr lang="en-GB" sz="1600"/>
              <a:t>The IAB or any member thereof on behalf of the IAB </a:t>
            </a:r>
          </a:p>
          <a:p>
            <a:pPr lvl="1" eaLnBrk="1" hangingPunct="1">
              <a:lnSpc>
                <a:spcPct val="80000"/>
              </a:lnSpc>
            </a:pPr>
            <a:r>
              <a:rPr lang="en-GB" sz="1600"/>
              <a:t>The RFC Editor or the Internet-Drafts function </a:t>
            </a:r>
          </a:p>
          <a:p>
            <a:pPr eaLnBrk="1" hangingPunct="1">
              <a:lnSpc>
                <a:spcPct val="80000"/>
              </a:lnSpc>
            </a:pPr>
            <a:r>
              <a:rPr lang="en-GB" sz="1800"/>
              <a:t>All IETF Contributions are subject to the rules of </a:t>
            </a:r>
            <a:r>
              <a:rPr lang="en-GB" sz="1800">
                <a:hlinkClick r:id="rId2"/>
              </a:rPr>
              <a:t>RFC 5378</a:t>
            </a:r>
            <a:r>
              <a:rPr lang="en-GB" sz="1800"/>
              <a:t> and </a:t>
            </a:r>
            <a:r>
              <a:rPr lang="en-GB" sz="1800">
                <a:hlinkClick r:id="rId3"/>
              </a:rPr>
              <a:t>RFC 3979</a:t>
            </a:r>
            <a:r>
              <a:rPr lang="en-GB" sz="1800"/>
              <a:t> (updated by </a:t>
            </a:r>
            <a:r>
              <a:rPr lang="en-GB" sz="1800">
                <a:hlinkClick r:id="rId4"/>
              </a:rPr>
              <a:t>RFC 4879</a:t>
            </a:r>
            <a:r>
              <a:rPr lang="en-GB" sz="1800"/>
              <a:t>). </a:t>
            </a:r>
          </a:p>
          <a:p>
            <a:pPr eaLnBrk="1" hangingPunct="1">
              <a:lnSpc>
                <a:spcPct val="80000"/>
              </a:lnSpc>
            </a:pPr>
            <a:r>
              <a:rPr lang="en-GB" sz="1800"/>
              <a:t>Statements made outside of an IETF session, mailing list or other function, that are clearly not intended to be input to an IETF activity, group or function, are not IETF Contributions in the context of this notice.</a:t>
            </a:r>
          </a:p>
          <a:p>
            <a:pPr eaLnBrk="1" hangingPunct="1">
              <a:lnSpc>
                <a:spcPct val="80000"/>
              </a:lnSpc>
            </a:pPr>
            <a:r>
              <a:rPr lang="en-GB" sz="1800"/>
              <a:t>Please consult </a:t>
            </a:r>
            <a:r>
              <a:rPr lang="en-GB" sz="1800">
                <a:hlinkClick r:id="rId2"/>
              </a:rPr>
              <a:t>RFC 5378</a:t>
            </a:r>
            <a:r>
              <a:rPr lang="en-GB" sz="1800"/>
              <a:t> and </a:t>
            </a:r>
            <a:r>
              <a:rPr lang="en-GB" sz="1800">
                <a:hlinkClick r:id="rId3"/>
              </a:rPr>
              <a:t>RFC 3979</a:t>
            </a:r>
            <a:r>
              <a:rPr lang="en-GB" sz="1800"/>
              <a:t> for details.</a:t>
            </a:r>
          </a:p>
          <a:p>
            <a:pPr eaLnBrk="1" hangingPunct="1">
              <a:lnSpc>
                <a:spcPct val="80000"/>
              </a:lnSpc>
            </a:pPr>
            <a:r>
              <a:rPr lang="en-GB" sz="1800"/>
              <a:t>A participant in any IETF activity is deemed to accept all IETF rules of process, as documented in Best Current Practices RFCs and IESG Statements.</a:t>
            </a:r>
          </a:p>
          <a:p>
            <a:pPr eaLnBrk="1" hangingPunct="1">
              <a:lnSpc>
                <a:spcPct val="80000"/>
              </a:lnSpc>
            </a:pPr>
            <a:r>
              <a:rPr lang="en-GB" sz="1800"/>
              <a:t>A participant in any IETF activity acknowledges that written, audio and video records of meetings may be made and may be available to the public. </a:t>
            </a:r>
            <a:endParaRPr lang="en-US" sz="1800"/>
          </a:p>
        </p:txBody>
      </p:sp>
      <p:sp>
        <p:nvSpPr>
          <p:cNvPr id="4" name="Slide Number Placeholder 3"/>
          <p:cNvSpPr>
            <a:spLocks noGrp="1"/>
          </p:cNvSpPr>
          <p:nvPr>
            <p:ph type="sldNum" sz="quarter" idx="12"/>
          </p:nvPr>
        </p:nvSpPr>
        <p:spPr/>
        <p:txBody>
          <a:bodyPr/>
          <a:lstStyle/>
          <a:p>
            <a:pPr>
              <a:defRPr/>
            </a:pPr>
            <a:fld id="{BF60C99E-FAC1-3447-AA7C-6A6F8065DE1D}"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p:spPr>
        <p:txBody>
          <a:bodyPr/>
          <a:lstStyle/>
          <a:p>
            <a:fld id="{CC8A257D-2C10-734F-BC68-DA9066D2B354}" type="slidenum">
              <a:rPr lang="en-US" smtClean="0">
                <a:latin typeface="Arial" charset="0"/>
              </a:rPr>
              <a:pPr/>
              <a:t>3</a:t>
            </a:fld>
            <a:endParaRPr lang="en-US" smtClean="0">
              <a:latin typeface="Arial" charset="0"/>
            </a:endParaRPr>
          </a:p>
        </p:txBody>
      </p:sp>
      <p:sp>
        <p:nvSpPr>
          <p:cNvPr id="16387" name="Rectangle 2"/>
          <p:cNvSpPr>
            <a:spLocks noGrp="1" noChangeArrowheads="1"/>
          </p:cNvSpPr>
          <p:nvPr>
            <p:ph type="title"/>
          </p:nvPr>
        </p:nvSpPr>
        <p:spPr/>
        <p:txBody>
          <a:bodyPr/>
          <a:lstStyle/>
          <a:p>
            <a:pPr eaLnBrk="1" hangingPunct="1"/>
            <a:r>
              <a:rPr lang="en-US" dirty="0" smtClean="0">
                <a:ea typeface="ＭＳ Ｐゴシック" charset="-128"/>
                <a:cs typeface="ＭＳ Ｐゴシック" charset="-128"/>
              </a:rPr>
              <a:t>Document Status (1)</a:t>
            </a:r>
          </a:p>
        </p:txBody>
      </p:sp>
      <p:sp>
        <p:nvSpPr>
          <p:cNvPr id="16388" name="Rectangle 3"/>
          <p:cNvSpPr>
            <a:spLocks noGrp="1" noChangeArrowheads="1"/>
          </p:cNvSpPr>
          <p:nvPr>
            <p:ph type="body" idx="1"/>
          </p:nvPr>
        </p:nvSpPr>
        <p:spPr>
          <a:xfrm>
            <a:off x="457200" y="1295400"/>
            <a:ext cx="8229600" cy="5334000"/>
          </a:xfrm>
        </p:spPr>
        <p:txBody>
          <a:bodyPr/>
          <a:lstStyle/>
          <a:p>
            <a:pPr eaLnBrk="1" hangingPunct="1">
              <a:lnSpc>
                <a:spcPct val="90000"/>
              </a:lnSpc>
              <a:spcAft>
                <a:spcPts val="600"/>
              </a:spcAft>
            </a:pPr>
            <a:r>
              <a:rPr lang="en-US" sz="2800" dirty="0" smtClean="0">
                <a:ea typeface="ＭＳ Ｐゴシック" charset="-128"/>
                <a:cs typeface="ＭＳ Ｐゴシック" charset="-128"/>
              </a:rPr>
              <a:t>Published as RFC since last IETF</a:t>
            </a:r>
          </a:p>
          <a:p>
            <a:pPr lvl="1" eaLnBrk="1" hangingPunct="1">
              <a:lnSpc>
                <a:spcPct val="90000"/>
              </a:lnSpc>
            </a:pPr>
            <a:r>
              <a:rPr lang="en-US" sz="2400" dirty="0" smtClean="0"/>
              <a:t>RFC 6246</a:t>
            </a:r>
          </a:p>
          <a:p>
            <a:pPr lvl="2" eaLnBrk="1" hangingPunct="1">
              <a:lnSpc>
                <a:spcPct val="90000"/>
              </a:lnSpc>
            </a:pPr>
            <a:r>
              <a:rPr lang="en-US" sz="2000" dirty="0" smtClean="0"/>
              <a:t>draft-ietf-l2vpn-vpls-bridge-interop</a:t>
            </a:r>
          </a:p>
          <a:p>
            <a:pPr lvl="2" eaLnBrk="1" hangingPunct="1">
              <a:lnSpc>
                <a:spcPct val="90000"/>
              </a:lnSpc>
            </a:pPr>
            <a:r>
              <a:rPr lang="en-US" sz="2000" dirty="0" smtClean="0"/>
              <a:t>Informational</a:t>
            </a:r>
          </a:p>
          <a:p>
            <a:pPr lvl="1" eaLnBrk="1" hangingPunct="1">
              <a:lnSpc>
                <a:spcPct val="90000"/>
              </a:lnSpc>
              <a:buNone/>
            </a:pPr>
            <a:endParaRPr lang="en-US" sz="2400" dirty="0" smtClean="0">
              <a:ea typeface="ＭＳ Ｐゴシック" charset="-128"/>
              <a:cs typeface="ＭＳ Ｐゴシック" charset="-128"/>
            </a:endParaRPr>
          </a:p>
          <a:p>
            <a:pPr eaLnBrk="1" hangingPunct="1">
              <a:lnSpc>
                <a:spcPct val="90000"/>
              </a:lnSpc>
              <a:spcAft>
                <a:spcPts val="600"/>
              </a:spcAft>
            </a:pPr>
            <a:r>
              <a:rPr lang="en-US" sz="2800" dirty="0" smtClean="0">
                <a:ea typeface="ＭＳ Ｐゴシック" charset="-128"/>
                <a:cs typeface="ＭＳ Ｐゴシック" charset="-128"/>
              </a:rPr>
              <a:t>Shepherd Write-Up Done:</a:t>
            </a:r>
          </a:p>
          <a:p>
            <a:pPr lvl="1" eaLnBrk="1" hangingPunct="1">
              <a:lnSpc>
                <a:spcPct val="90000"/>
              </a:lnSpc>
            </a:pPr>
            <a:r>
              <a:rPr lang="en-US" sz="2400" dirty="0" smtClean="0"/>
              <a:t>draft-ietf-l2vpn-arp-mediation-</a:t>
            </a:r>
            <a:r>
              <a:rPr lang="en-US" sz="2400" dirty="0" smtClean="0"/>
              <a:t>17</a:t>
            </a:r>
          </a:p>
          <a:p>
            <a:pPr lvl="1" eaLnBrk="1" hangingPunct="1">
              <a:lnSpc>
                <a:spcPct val="90000"/>
              </a:lnSpc>
            </a:pPr>
            <a:r>
              <a:rPr lang="en-US" sz="2400" dirty="0" smtClean="0"/>
              <a:t>Stewart taking to IESG</a:t>
            </a:r>
          </a:p>
          <a:p>
            <a:pPr lvl="1" eaLnBrk="1" hangingPunct="1">
              <a:lnSpc>
                <a:spcPct val="90000"/>
              </a:lnSpc>
            </a:pPr>
            <a:endParaRPr lang="en-US" sz="2400" dirty="0" smtClean="0"/>
          </a:p>
          <a:p>
            <a:pPr eaLnBrk="1" hangingPunct="1">
              <a:lnSpc>
                <a:spcPct val="90000"/>
              </a:lnSpc>
            </a:pPr>
            <a:r>
              <a:rPr lang="en-US" sz="2800" dirty="0" smtClean="0"/>
              <a:t>Shepherd Write-Up in Progress:</a:t>
            </a:r>
          </a:p>
          <a:p>
            <a:pPr lvl="1" eaLnBrk="1" hangingPunct="1">
              <a:lnSpc>
                <a:spcPct val="90000"/>
              </a:lnSpc>
            </a:pPr>
            <a:r>
              <a:rPr lang="en-US" sz="2400" dirty="0" smtClean="0"/>
              <a:t>draft-ietf-l2vpn-vpls-</a:t>
            </a:r>
            <a:r>
              <a:rPr lang="en-US" sz="2400" dirty="0" smtClean="0"/>
              <a:t>mib</a:t>
            </a:r>
            <a:endParaRPr lang="en-U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ea typeface="ＭＳ Ｐゴシック" charset="-128"/>
                <a:cs typeface="ＭＳ Ｐゴシック" charset="-128"/>
              </a:rPr>
              <a:t>Document Status (2)</a:t>
            </a:r>
          </a:p>
        </p:txBody>
      </p:sp>
      <p:sp>
        <p:nvSpPr>
          <p:cNvPr id="22531" name="Content Placeholder 2"/>
          <p:cNvSpPr>
            <a:spLocks noGrp="1"/>
          </p:cNvSpPr>
          <p:nvPr>
            <p:ph idx="1"/>
          </p:nvPr>
        </p:nvSpPr>
        <p:spPr/>
        <p:txBody>
          <a:bodyPr/>
          <a:lstStyle/>
          <a:p>
            <a:pPr eaLnBrk="1" hangingPunct="1">
              <a:lnSpc>
                <a:spcPct val="80000"/>
              </a:lnSpc>
            </a:pPr>
            <a:r>
              <a:rPr lang="en-US" dirty="0" smtClean="0">
                <a:ea typeface="ＭＳ Ｐゴシック" charset="-128"/>
                <a:cs typeface="ＭＳ Ｐゴシック" charset="-128"/>
              </a:rPr>
              <a:t>Multicast</a:t>
            </a:r>
          </a:p>
          <a:p>
            <a:pPr lvl="1" eaLnBrk="1" hangingPunct="1">
              <a:lnSpc>
                <a:spcPct val="80000"/>
              </a:lnSpc>
            </a:pPr>
            <a:r>
              <a:rPr lang="en-US" dirty="0" smtClean="0"/>
              <a:t>VPLS:</a:t>
            </a:r>
          </a:p>
          <a:p>
            <a:pPr lvl="2" eaLnBrk="1" hangingPunct="1">
              <a:lnSpc>
                <a:spcPct val="80000"/>
              </a:lnSpc>
            </a:pPr>
            <a:r>
              <a:rPr lang="en-US" dirty="0" smtClean="0">
                <a:ea typeface="ＭＳ Ｐゴシック" charset="-128"/>
              </a:rPr>
              <a:t>draft-ietf-l2vpn-mcast-09</a:t>
            </a:r>
            <a:endParaRPr lang="en-US" dirty="0" smtClean="0">
              <a:ea typeface="ＭＳ Ｐゴシック" charset="-128"/>
            </a:endParaRPr>
          </a:p>
          <a:p>
            <a:pPr lvl="3" eaLnBrk="1" hangingPunct="1">
              <a:lnSpc>
                <a:spcPct val="80000"/>
              </a:lnSpc>
            </a:pPr>
            <a:r>
              <a:rPr lang="en-US" dirty="0" smtClean="0">
                <a:ea typeface="ＭＳ Ｐゴシック" charset="-128"/>
              </a:rPr>
              <a:t>One comment </a:t>
            </a:r>
            <a:r>
              <a:rPr lang="en-US" dirty="0" smtClean="0">
                <a:ea typeface="ＭＳ Ｐゴシック" charset="-128"/>
              </a:rPr>
              <a:t>to resolve before it goes to IESG/IETF LC</a:t>
            </a:r>
            <a:endParaRPr lang="en-US" dirty="0" smtClean="0">
              <a:ea typeface="ＭＳ Ｐゴシック" charset="-128"/>
            </a:endParaRPr>
          </a:p>
          <a:p>
            <a:pPr lvl="2" eaLnBrk="1" hangingPunct="1">
              <a:lnSpc>
                <a:spcPct val="80000"/>
              </a:lnSpc>
            </a:pPr>
            <a:r>
              <a:rPr lang="en-US" dirty="0" smtClean="0">
                <a:ea typeface="ＭＳ Ｐゴシック" charset="-128"/>
              </a:rPr>
              <a:t>draft-ietf-l2vpn-ldp-vpls-broadcast-extn-02</a:t>
            </a:r>
            <a:endParaRPr lang="en-US" dirty="0" smtClean="0">
              <a:ea typeface="ＭＳ Ｐゴシック" charset="-128"/>
            </a:endParaRPr>
          </a:p>
          <a:p>
            <a:pPr lvl="3" eaLnBrk="1" hangingPunct="1">
              <a:lnSpc>
                <a:spcPct val="80000"/>
              </a:lnSpc>
            </a:pPr>
            <a:r>
              <a:rPr lang="en-US" dirty="0" smtClean="0">
                <a:ea typeface="ＭＳ Ｐゴシック" charset="-128"/>
              </a:rPr>
              <a:t>WG </a:t>
            </a:r>
            <a:r>
              <a:rPr lang="en-US" dirty="0" smtClean="0">
                <a:ea typeface="ＭＳ Ｐゴシック" charset="-128"/>
              </a:rPr>
              <a:t>Last Call only once P2MP PWE progresses</a:t>
            </a:r>
          </a:p>
          <a:p>
            <a:pPr lvl="2" eaLnBrk="1" hangingPunct="1">
              <a:lnSpc>
                <a:spcPct val="80000"/>
              </a:lnSpc>
              <a:buNone/>
            </a:pPr>
            <a:endParaRPr lang="en-US" sz="2000" dirty="0" smtClean="0">
              <a:ea typeface="ＭＳ Ｐゴシック" charset="-128"/>
            </a:endParaRPr>
          </a:p>
          <a:p>
            <a:pPr lvl="1" eaLnBrk="1" hangingPunct="1">
              <a:lnSpc>
                <a:spcPct val="80000"/>
              </a:lnSpc>
            </a:pPr>
            <a:r>
              <a:rPr lang="en-US" dirty="0" smtClean="0"/>
              <a:t>VPMS:</a:t>
            </a:r>
          </a:p>
          <a:p>
            <a:pPr lvl="2" eaLnBrk="1" hangingPunct="1">
              <a:lnSpc>
                <a:spcPct val="80000"/>
              </a:lnSpc>
            </a:pPr>
            <a:r>
              <a:rPr lang="en-US" dirty="0" smtClean="0">
                <a:ea typeface="ＭＳ Ｐゴシック" charset="-128"/>
              </a:rPr>
              <a:t>draft-ietf-l2vpn-vpms-frmwk-requirements-04</a:t>
            </a:r>
          </a:p>
          <a:p>
            <a:pPr lvl="3" eaLnBrk="1" hangingPunct="1">
              <a:lnSpc>
                <a:spcPct val="80000"/>
              </a:lnSpc>
            </a:pPr>
            <a:r>
              <a:rPr lang="en-US" dirty="0" smtClean="0">
                <a:ea typeface="ＭＳ Ｐゴシック" charset="-128"/>
              </a:rPr>
              <a:t>Yuji republished</a:t>
            </a:r>
          </a:p>
          <a:p>
            <a:pPr lvl="3" eaLnBrk="1" hangingPunct="1">
              <a:lnSpc>
                <a:spcPct val="80000"/>
              </a:lnSpc>
            </a:pPr>
            <a:r>
              <a:rPr lang="en-US" dirty="0" smtClean="0">
                <a:ea typeface="ＭＳ Ｐゴシック" charset="-128"/>
              </a:rPr>
              <a:t>Multi-Source added, but not multi-</a:t>
            </a:r>
            <a:r>
              <a:rPr lang="en-US" dirty="0" smtClean="0">
                <a:ea typeface="ＭＳ Ｐゴシック" charset="-128"/>
              </a:rPr>
              <a:t>coverage (as agreed)</a:t>
            </a:r>
          </a:p>
          <a:p>
            <a:pPr lvl="3" eaLnBrk="1" hangingPunct="1">
              <a:lnSpc>
                <a:spcPct val="80000"/>
              </a:lnSpc>
            </a:pPr>
            <a:r>
              <a:rPr lang="en-US" dirty="0" smtClean="0">
                <a:ea typeface="ＭＳ Ｐゴシック" charset="-128"/>
              </a:rPr>
              <a:t>Ready for WG Last </a:t>
            </a:r>
            <a:r>
              <a:rPr lang="en-US" dirty="0" smtClean="0">
                <a:ea typeface="ＭＳ Ｐゴシック" charset="-128"/>
              </a:rPr>
              <a:t>Call</a:t>
            </a:r>
          </a:p>
          <a:p>
            <a:pPr lvl="3" eaLnBrk="1" hangingPunct="1">
              <a:lnSpc>
                <a:spcPct val="80000"/>
              </a:lnSpc>
            </a:pPr>
            <a:r>
              <a:rPr lang="en-US" dirty="0" smtClean="0">
                <a:ea typeface="ＭＳ Ｐゴシック" charset="-128"/>
              </a:rPr>
              <a:t>Giles to WG last call and then doc shepherd</a:t>
            </a:r>
            <a:endParaRPr lang="en-US" dirty="0" smtClean="0">
              <a:ea typeface="ＭＳ Ｐゴシック" charset="-128"/>
            </a:endParaRPr>
          </a:p>
        </p:txBody>
      </p:sp>
      <p:sp>
        <p:nvSpPr>
          <p:cNvPr id="22532" name="Slide Number Placeholder 3"/>
          <p:cNvSpPr>
            <a:spLocks noGrp="1"/>
          </p:cNvSpPr>
          <p:nvPr>
            <p:ph type="sldNum" sz="quarter" idx="12"/>
          </p:nvPr>
        </p:nvSpPr>
        <p:spPr>
          <a:noFill/>
        </p:spPr>
        <p:txBody>
          <a:bodyPr/>
          <a:lstStyle/>
          <a:p>
            <a:fld id="{9E93D34C-46AF-364C-901E-F323376F570B}" type="slidenum">
              <a:rPr lang="en-US" smtClean="0">
                <a:latin typeface="Arial" charset="0"/>
              </a:rPr>
              <a:pPr/>
              <a:t>4</a:t>
            </a:fld>
            <a:endParaRPr lang="en-US" smtClean="0">
              <a:latin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a:noFill/>
        </p:spPr>
        <p:txBody>
          <a:bodyPr/>
          <a:lstStyle/>
          <a:p>
            <a:fld id="{0E1424BF-E259-5F4A-A6CB-22FCDF209CC3}" type="slidenum">
              <a:rPr lang="en-US" smtClean="0">
                <a:latin typeface="Arial" charset="0"/>
              </a:rPr>
              <a:pPr/>
              <a:t>5</a:t>
            </a:fld>
            <a:endParaRPr lang="en-US" smtClean="0">
              <a:latin typeface="Arial" charset="0"/>
            </a:endParaRPr>
          </a:p>
        </p:txBody>
      </p:sp>
      <p:sp>
        <p:nvSpPr>
          <p:cNvPr id="23555" name="Rectangle 2"/>
          <p:cNvSpPr>
            <a:spLocks noGrp="1" noChangeArrowheads="1"/>
          </p:cNvSpPr>
          <p:nvPr>
            <p:ph type="title"/>
          </p:nvPr>
        </p:nvSpPr>
        <p:spPr/>
        <p:txBody>
          <a:bodyPr/>
          <a:lstStyle/>
          <a:p>
            <a:pPr eaLnBrk="1" hangingPunct="1"/>
            <a:r>
              <a:rPr lang="en-US" dirty="0" smtClean="0">
                <a:ea typeface="ＭＳ Ｐゴシック" charset="-128"/>
                <a:cs typeface="ＭＳ Ｐゴシック" charset="-128"/>
              </a:rPr>
              <a:t>Document Status (3)</a:t>
            </a:r>
          </a:p>
        </p:txBody>
      </p:sp>
      <p:sp>
        <p:nvSpPr>
          <p:cNvPr id="23556" name="Rectangle 3"/>
          <p:cNvSpPr>
            <a:spLocks noGrp="1" noChangeArrowheads="1"/>
          </p:cNvSpPr>
          <p:nvPr>
            <p:ph type="body" idx="1"/>
          </p:nvPr>
        </p:nvSpPr>
        <p:spPr>
          <a:xfrm>
            <a:off x="457200" y="1371600"/>
            <a:ext cx="8229600" cy="5029200"/>
          </a:xfrm>
        </p:spPr>
        <p:txBody>
          <a:bodyPr/>
          <a:lstStyle/>
          <a:p>
            <a:pPr lvl="1" eaLnBrk="1" hangingPunct="1">
              <a:lnSpc>
                <a:spcPct val="80000"/>
              </a:lnSpc>
              <a:buNone/>
            </a:pPr>
            <a:endParaRPr lang="en-US" sz="1600" i="1" dirty="0" smtClean="0">
              <a:solidFill>
                <a:srgbClr val="969696"/>
              </a:solidFill>
              <a:ea typeface="ＭＳ Ｐゴシック" charset="-128"/>
              <a:cs typeface="ＭＳ Ｐゴシック" charset="-128"/>
            </a:endParaRPr>
          </a:p>
          <a:p>
            <a:pPr eaLnBrk="1" hangingPunct="1">
              <a:lnSpc>
                <a:spcPct val="80000"/>
              </a:lnSpc>
            </a:pPr>
            <a:r>
              <a:rPr lang="en-US" dirty="0" smtClean="0">
                <a:ea typeface="ＭＳ Ｐゴシック" charset="-128"/>
                <a:cs typeface="ＭＳ Ｐゴシック" charset="-128"/>
              </a:rPr>
              <a:t>Service Convergence / Multi-homing:</a:t>
            </a:r>
          </a:p>
          <a:p>
            <a:pPr lvl="1" eaLnBrk="1" hangingPunct="1">
              <a:lnSpc>
                <a:spcPct val="80000"/>
              </a:lnSpc>
            </a:pPr>
            <a:r>
              <a:rPr lang="en-US" dirty="0" smtClean="0">
                <a:solidFill>
                  <a:srgbClr val="000000"/>
                </a:solidFill>
              </a:rPr>
              <a:t>draft-ietf-l2vpn-vpls-ldp-mac-opt-04</a:t>
            </a:r>
          </a:p>
          <a:p>
            <a:pPr lvl="2" eaLnBrk="1" hangingPunct="1">
              <a:lnSpc>
                <a:spcPct val="80000"/>
              </a:lnSpc>
            </a:pPr>
            <a:r>
              <a:rPr lang="en-US" dirty="0" smtClean="0">
                <a:solidFill>
                  <a:srgbClr val="000000"/>
                </a:solidFill>
              </a:rPr>
              <a:t>Being presented today</a:t>
            </a:r>
          </a:p>
          <a:p>
            <a:pPr lvl="2" eaLnBrk="1" hangingPunct="1">
              <a:lnSpc>
                <a:spcPct val="80000"/>
              </a:lnSpc>
              <a:buNone/>
            </a:pPr>
            <a:endParaRPr lang="en-US" dirty="0" smtClean="0">
              <a:solidFill>
                <a:srgbClr val="000000"/>
              </a:solidFill>
              <a:ea typeface="ＭＳ Ｐゴシック" charset="-128"/>
            </a:endParaRPr>
          </a:p>
          <a:p>
            <a:pPr lvl="1" eaLnBrk="1" hangingPunct="1">
              <a:lnSpc>
                <a:spcPct val="80000"/>
              </a:lnSpc>
            </a:pPr>
            <a:r>
              <a:rPr lang="en-US" dirty="0" smtClean="0"/>
              <a:t>draft-ietf-l2vpn-vpls-macflush-ld-01</a:t>
            </a:r>
          </a:p>
          <a:p>
            <a:pPr lvl="2" eaLnBrk="1" hangingPunct="1">
              <a:lnSpc>
                <a:spcPct val="80000"/>
              </a:lnSpc>
            </a:pPr>
            <a:r>
              <a:rPr lang="en-US" dirty="0" smtClean="0"/>
              <a:t>WG Last Call completed last week</a:t>
            </a:r>
            <a:r>
              <a:rPr lang="en-US" dirty="0" smtClean="0"/>
              <a:t> (no comments)</a:t>
            </a:r>
          </a:p>
          <a:p>
            <a:pPr lvl="2" eaLnBrk="1" hangingPunct="1">
              <a:lnSpc>
                <a:spcPct val="80000"/>
              </a:lnSpc>
            </a:pPr>
            <a:r>
              <a:rPr lang="en-US" dirty="0" smtClean="0"/>
              <a:t>Will progress after IETF</a:t>
            </a:r>
            <a:endParaRPr lang="en-US" dirty="0" smtClean="0"/>
          </a:p>
          <a:p>
            <a:pPr lvl="2" eaLnBrk="1" hangingPunct="1">
              <a:lnSpc>
                <a:spcPct val="80000"/>
              </a:lnSpc>
            </a:pPr>
            <a:endParaRPr lang="en-US" sz="2000" dirty="0" smtClean="0"/>
          </a:p>
          <a:p>
            <a:pPr lvl="1" eaLnBrk="1" hangingPunct="1">
              <a:lnSpc>
                <a:spcPct val="80000"/>
              </a:lnSpc>
            </a:pPr>
            <a:r>
              <a:rPr lang="en-US" dirty="0" smtClean="0"/>
              <a:t>draft-ietf-l2vpn-vpls-multihoming-03</a:t>
            </a:r>
          </a:p>
          <a:p>
            <a:pPr lvl="2" eaLnBrk="1" hangingPunct="1">
              <a:lnSpc>
                <a:spcPct val="80000"/>
              </a:lnSpc>
            </a:pPr>
            <a:r>
              <a:rPr lang="en-US" dirty="0" smtClean="0"/>
              <a:t>References fixed in new revision</a:t>
            </a:r>
          </a:p>
          <a:p>
            <a:pPr lvl="2" eaLnBrk="1" hangingPunct="1">
              <a:lnSpc>
                <a:spcPct val="80000"/>
              </a:lnSpc>
            </a:pPr>
            <a:r>
              <a:rPr lang="en-US" dirty="0" smtClean="0"/>
              <a:t>Ready </a:t>
            </a:r>
            <a:r>
              <a:rPr lang="en-US" dirty="0" smtClean="0"/>
              <a:t>for WG </a:t>
            </a:r>
            <a:r>
              <a:rPr lang="en-US" dirty="0" smtClean="0"/>
              <a:t>last </a:t>
            </a:r>
            <a:r>
              <a:rPr lang="en-US" dirty="0" smtClean="0"/>
              <a:t>call</a:t>
            </a:r>
          </a:p>
          <a:p>
            <a:pPr lvl="2" eaLnBrk="1" hangingPunct="1">
              <a:lnSpc>
                <a:spcPct val="80000"/>
              </a:lnSpc>
            </a:pPr>
            <a:r>
              <a:rPr lang="en-US" dirty="0" err="1" smtClean="0"/>
              <a:t>Nabil</a:t>
            </a:r>
            <a:r>
              <a:rPr lang="en-US" dirty="0" smtClean="0"/>
              <a:t> to last call and then doc shepherd</a:t>
            </a: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p>
            <a:fld id="{37F8ADE1-4063-784B-A599-980832A58C98}" type="slidenum">
              <a:rPr lang="en-US" smtClean="0">
                <a:latin typeface="Arial" charset="0"/>
              </a:rPr>
              <a:pPr/>
              <a:t>6</a:t>
            </a:fld>
            <a:endParaRPr lang="en-US" smtClean="0">
              <a:latin typeface="Arial" charset="0"/>
            </a:endParaRPr>
          </a:p>
        </p:txBody>
      </p:sp>
      <p:sp>
        <p:nvSpPr>
          <p:cNvPr id="25603" name="Rectangle 2"/>
          <p:cNvSpPr>
            <a:spLocks noGrp="1" noChangeArrowheads="1"/>
          </p:cNvSpPr>
          <p:nvPr>
            <p:ph type="title"/>
          </p:nvPr>
        </p:nvSpPr>
        <p:spPr/>
        <p:txBody>
          <a:bodyPr/>
          <a:lstStyle/>
          <a:p>
            <a:pPr eaLnBrk="1" hangingPunct="1"/>
            <a:r>
              <a:rPr lang="en-US" dirty="0" smtClean="0">
                <a:ea typeface="ＭＳ Ｐゴシック" charset="-128"/>
                <a:cs typeface="ＭＳ Ｐゴシック" charset="-128"/>
              </a:rPr>
              <a:t>Document Status (4)</a:t>
            </a:r>
          </a:p>
        </p:txBody>
      </p:sp>
      <p:sp>
        <p:nvSpPr>
          <p:cNvPr id="23556" name="Rectangle 3"/>
          <p:cNvSpPr>
            <a:spLocks noGrp="1" noChangeArrowheads="1"/>
          </p:cNvSpPr>
          <p:nvPr>
            <p:ph type="body" idx="1"/>
          </p:nvPr>
        </p:nvSpPr>
        <p:spPr>
          <a:xfrm>
            <a:off x="457200" y="1676400"/>
            <a:ext cx="8229600" cy="4800600"/>
          </a:xfrm>
        </p:spPr>
        <p:txBody>
          <a:bodyPr/>
          <a:lstStyle/>
          <a:p>
            <a:pPr eaLnBrk="1" hangingPunct="1">
              <a:lnSpc>
                <a:spcPct val="80000"/>
              </a:lnSpc>
              <a:defRPr/>
            </a:pPr>
            <a:r>
              <a:rPr lang="en-US" dirty="0" smtClean="0">
                <a:ea typeface="ＭＳ Ｐゴシック" charset="-128"/>
                <a:cs typeface="ＭＳ Ｐゴシック" charset="-128"/>
              </a:rPr>
              <a:t>Scalability</a:t>
            </a:r>
          </a:p>
          <a:p>
            <a:pPr lvl="1" eaLnBrk="1" hangingPunct="1">
              <a:lnSpc>
                <a:spcPct val="80000"/>
              </a:lnSpc>
              <a:defRPr/>
            </a:pPr>
            <a:r>
              <a:rPr lang="en-US" sz="2400" dirty="0" smtClean="0"/>
              <a:t>draft-ietf-l2vpn-pbb-vpls-pe-model-03</a:t>
            </a:r>
            <a:endParaRPr lang="en-US" sz="2000" dirty="0" smtClean="0"/>
          </a:p>
          <a:p>
            <a:pPr lvl="1" eaLnBrk="1" hangingPunct="1">
              <a:lnSpc>
                <a:spcPct val="80000"/>
              </a:lnSpc>
              <a:defRPr/>
            </a:pPr>
            <a:r>
              <a:rPr lang="en-US" sz="2400" dirty="0" smtClean="0"/>
              <a:t>draft-ietf-l2vpn-pbb-vpls-interop-01</a:t>
            </a:r>
            <a:endParaRPr lang="en-US" sz="2000" dirty="0" smtClean="0"/>
          </a:p>
          <a:p>
            <a:pPr lvl="2" eaLnBrk="1" hangingPunct="1">
              <a:lnSpc>
                <a:spcPct val="80000"/>
              </a:lnSpc>
              <a:defRPr/>
            </a:pPr>
            <a:r>
              <a:rPr lang="en-US" sz="2000" dirty="0" smtClean="0"/>
              <a:t>Both long-overdue their WG last </a:t>
            </a:r>
            <a:r>
              <a:rPr lang="en-US" sz="2000" dirty="0" smtClean="0"/>
              <a:t>call</a:t>
            </a:r>
          </a:p>
          <a:p>
            <a:pPr lvl="2" eaLnBrk="1" hangingPunct="1">
              <a:lnSpc>
                <a:spcPct val="80000"/>
              </a:lnSpc>
              <a:defRPr/>
            </a:pPr>
            <a:r>
              <a:rPr lang="en-US" sz="2000" dirty="0" smtClean="0"/>
              <a:t>Giles to WG last call and then </a:t>
            </a:r>
            <a:r>
              <a:rPr lang="en-US" sz="2000" dirty="0" smtClean="0"/>
              <a:t>doc </a:t>
            </a:r>
            <a:r>
              <a:rPr lang="en-US" sz="2000" dirty="0" smtClean="0"/>
              <a:t>shepherd</a:t>
            </a:r>
          </a:p>
          <a:p>
            <a:pPr lvl="2" eaLnBrk="1" hangingPunct="1">
              <a:lnSpc>
                <a:spcPct val="80000"/>
              </a:lnSpc>
              <a:defRPr/>
            </a:pPr>
            <a:endParaRPr lang="en-US" sz="2000" dirty="0" smtClean="0"/>
          </a:p>
          <a:p>
            <a:pPr eaLnBrk="1" hangingPunct="1">
              <a:lnSpc>
                <a:spcPct val="80000"/>
              </a:lnSpc>
              <a:defRPr/>
            </a:pPr>
            <a:r>
              <a:rPr lang="en-US" dirty="0" smtClean="0"/>
              <a:t>OAM</a:t>
            </a:r>
          </a:p>
          <a:p>
            <a:pPr lvl="1" eaLnBrk="1" hangingPunct="1">
              <a:lnSpc>
                <a:spcPct val="80000"/>
              </a:lnSpc>
              <a:defRPr/>
            </a:pPr>
            <a:r>
              <a:rPr lang="en-US" sz="2400" dirty="0" smtClean="0"/>
              <a:t>draft-ietf-l2vpn-vpws-iw-oam-02</a:t>
            </a:r>
          </a:p>
          <a:p>
            <a:pPr lvl="2" eaLnBrk="1" hangingPunct="1">
              <a:lnSpc>
                <a:spcPct val="80000"/>
              </a:lnSpc>
              <a:defRPr/>
            </a:pPr>
            <a:r>
              <a:rPr lang="en-US" sz="2000" dirty="0" smtClean="0"/>
              <a:t>Ready for WG last </a:t>
            </a:r>
            <a:r>
              <a:rPr lang="en-US" sz="2000" dirty="0" smtClean="0"/>
              <a:t>call</a:t>
            </a:r>
          </a:p>
          <a:p>
            <a:pPr lvl="2" eaLnBrk="1" hangingPunct="1">
              <a:lnSpc>
                <a:spcPct val="80000"/>
              </a:lnSpc>
              <a:defRPr/>
            </a:pPr>
            <a:r>
              <a:rPr lang="en-US" sz="2000" dirty="0" smtClean="0"/>
              <a:t>Giles to WG last call and then doc shepherd</a:t>
            </a:r>
            <a:endParaRPr lang="en-US" sz="20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Re-charter of L2VPN</a:t>
            </a:r>
            <a:endParaRPr lang="en-US" dirty="0"/>
          </a:p>
        </p:txBody>
      </p:sp>
      <p:sp>
        <p:nvSpPr>
          <p:cNvPr id="3" name="Content Placeholder 2"/>
          <p:cNvSpPr>
            <a:spLocks noGrp="1"/>
          </p:cNvSpPr>
          <p:nvPr>
            <p:ph idx="1"/>
          </p:nvPr>
        </p:nvSpPr>
        <p:spPr>
          <a:xfrm>
            <a:off x="457200" y="1600200"/>
            <a:ext cx="8458200" cy="4525963"/>
          </a:xfrm>
        </p:spPr>
        <p:txBody>
          <a:bodyPr/>
          <a:lstStyle/>
          <a:p>
            <a:r>
              <a:rPr lang="en-US" dirty="0" smtClean="0"/>
              <a:t>All done and published to list</a:t>
            </a:r>
          </a:p>
          <a:p>
            <a:r>
              <a:rPr lang="en-US" dirty="0" smtClean="0"/>
              <a:t>Stewart about to take to IESG</a:t>
            </a:r>
          </a:p>
          <a:p>
            <a:r>
              <a:rPr lang="en-US" dirty="0" smtClean="0"/>
              <a:t>But!</a:t>
            </a:r>
          </a:p>
          <a:p>
            <a:pPr lvl="1"/>
            <a:r>
              <a:rPr lang="en-US" dirty="0" smtClean="0"/>
              <a:t>Should we have removed reference to IP </a:t>
            </a:r>
            <a:r>
              <a:rPr lang="en-US" dirty="0" smtClean="0"/>
              <a:t>PSN?</a:t>
            </a:r>
            <a:endParaRPr lang="en-US" dirty="0" smtClean="0"/>
          </a:p>
          <a:p>
            <a:pPr lvl="1"/>
            <a:r>
              <a:rPr lang="en-US" dirty="0" smtClean="0"/>
              <a:t>Should </a:t>
            </a:r>
            <a:r>
              <a:rPr lang="en-US" dirty="0" smtClean="0"/>
              <a:t>we remove</a:t>
            </a:r>
            <a:r>
              <a:rPr lang="en-US" dirty="0" smtClean="0"/>
              <a:t> reference to “</a:t>
            </a:r>
            <a:r>
              <a:rPr lang="en-US" dirty="0" smtClean="0"/>
              <a:t>provider-provisioned</a:t>
            </a:r>
            <a:r>
              <a:rPr lang="en-US" dirty="0" smtClean="0"/>
              <a:t>” </a:t>
            </a:r>
            <a:r>
              <a:rPr lang="en-US" dirty="0" err="1" smtClean="0"/>
              <a:t>VPNs</a:t>
            </a:r>
            <a:r>
              <a:rPr lang="en-US" dirty="0" smtClean="0"/>
              <a:t>?</a:t>
            </a:r>
            <a:endParaRPr lang="en-US" dirty="0" smtClean="0"/>
          </a:p>
        </p:txBody>
      </p:sp>
      <p:sp>
        <p:nvSpPr>
          <p:cNvPr id="4" name="Slide Number Placeholder 3"/>
          <p:cNvSpPr>
            <a:spLocks noGrp="1"/>
          </p:cNvSpPr>
          <p:nvPr>
            <p:ph type="sldNum" sz="quarter" idx="12"/>
          </p:nvPr>
        </p:nvSpPr>
        <p:spPr/>
        <p:txBody>
          <a:bodyPr/>
          <a:lstStyle/>
          <a:p>
            <a:pPr>
              <a:defRPr/>
            </a:pPr>
            <a:fld id="{BF60C99E-FAC1-3447-AA7C-6A6F8065DE1D}" type="slidenum">
              <a:rPr lang="en-US" smtClean="0"/>
              <a:pPr>
                <a:defRPr/>
              </a:pPr>
              <a:t>7</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86928095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6054</TotalTime>
  <Words>652</Words>
  <Application>Microsoft Macintosh PowerPoint</Application>
  <PresentationFormat>On-screen Show (4:3)</PresentationFormat>
  <Paragraphs>83</Paragraphs>
  <Slides>7</Slides>
  <Notes>4</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Default Design</vt:lpstr>
      <vt:lpstr>L2VPN WG Meeting</vt:lpstr>
      <vt:lpstr>Note Well</vt:lpstr>
      <vt:lpstr>Document Status (1)</vt:lpstr>
      <vt:lpstr>Document Status (2)</vt:lpstr>
      <vt:lpstr>Document Status (3)</vt:lpstr>
      <vt:lpstr>Document Status (4)</vt:lpstr>
      <vt:lpstr>Re-charter of L2VPN</vt:lpstr>
    </vt:vector>
  </TitlesOfParts>
  <Manager/>
  <Company>Cisco Systems</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L2VPN WG Status</dc:title>
  <dc:subject/>
  <dc:creator>Giles Heron</dc:creator>
  <cp:keywords/>
  <dc:description/>
  <cp:lastModifiedBy>Giles Heron</cp:lastModifiedBy>
  <cp:revision>86</cp:revision>
  <dcterms:created xsi:type="dcterms:W3CDTF">2011-07-28T14:23:27Z</dcterms:created>
  <dcterms:modified xsi:type="dcterms:W3CDTF">2011-07-28T15:21:39Z</dcterms:modified>
  <cp:category/>
</cp:coreProperties>
</file>