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05" r:id="rId3"/>
    <p:sldId id="272" r:id="rId4"/>
    <p:sldId id="307" r:id="rId5"/>
    <p:sldId id="287" r:id="rId6"/>
    <p:sldId id="306" r:id="rId7"/>
    <p:sldId id="308" r:id="rId8"/>
    <p:sldId id="309" r:id="rId9"/>
    <p:sldId id="290" r:id="rId10"/>
    <p:sldId id="291" r:id="rId11"/>
    <p:sldId id="292" r:id="rId12"/>
    <p:sldId id="293" r:id="rId13"/>
    <p:sldId id="297" r:id="rId14"/>
    <p:sldId id="298" r:id="rId15"/>
    <p:sldId id="310" r:id="rId16"/>
    <p:sldId id="311" r:id="rId17"/>
    <p:sldId id="312" r:id="rId18"/>
    <p:sldId id="313" r:id="rId19"/>
    <p:sldId id="30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9900"/>
    <a:srgbClr val="FF9933"/>
    <a:srgbClr val="996600"/>
    <a:srgbClr val="99CCFF"/>
    <a:srgbClr val="CCFFFF"/>
    <a:srgbClr val="6699FF"/>
    <a:srgbClr val="FFFFCC"/>
    <a:srgbClr val="FFFF99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4704" autoAdjust="0"/>
  </p:normalViewPr>
  <p:slideViewPr>
    <p:cSldViewPr>
      <p:cViewPr>
        <p:scale>
          <a:sx n="100" d="100"/>
          <a:sy n="100" d="100"/>
        </p:scale>
        <p:origin x="-37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15E27-BF30-4629-B297-B9D147F7D9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00ACA-1B76-4610-84CF-8000D5B4F9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AA3D1-C12F-4C6B-9CCA-CDB6FF4C08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CD0F0-EC48-4F12-8403-C4B6A34D13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66711-742D-4419-9532-800AEC6D29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6230F-B8F9-42B8-8795-8215D565AE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73562-D689-42CE-9329-875FBFECC8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CEC70-1AC9-4EB4-9F3A-2E8F235F83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02D82-7E58-4D87-9C13-17853ED4A6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177F2-AAEE-4F4F-B252-9F29082057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4E771A-D498-4F85-98A0-754EF3274BF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609600"/>
            <a:ext cx="7772400" cy="2286000"/>
          </a:xfrm>
        </p:spPr>
        <p:txBody>
          <a:bodyPr bIns="91440"/>
          <a:lstStyle/>
          <a:p>
            <a:r>
              <a:rPr lang="en-US" sz="4000" b="1">
                <a:solidFill>
                  <a:srgbClr val="FFFFFF"/>
                </a:solidFill>
                <a:latin typeface="Century Gothic" pitchFamily="34" charset="0"/>
              </a:rPr>
              <a:t>Inter-domain AMT Multicast</a:t>
            </a:r>
            <a:br>
              <a:rPr lang="en-US" sz="4000" b="1">
                <a:solidFill>
                  <a:srgbClr val="FFFFFF"/>
                </a:solidFill>
                <a:latin typeface="Century Gothic" pitchFamily="34" charset="0"/>
              </a:rPr>
            </a:br>
            <a:r>
              <a:rPr lang="en-US" sz="4000" b="1">
                <a:solidFill>
                  <a:srgbClr val="FFFFFF"/>
                </a:solidFill>
                <a:latin typeface="Century Gothic" pitchFamily="34" charset="0"/>
              </a:rPr>
              <a:t>Use Case Discussion</a:t>
            </a:r>
          </a:p>
        </p:txBody>
      </p:sp>
      <p:sp>
        <p:nvSpPr>
          <p:cNvPr id="17411" name="Title 1"/>
          <p:cNvSpPr>
            <a:spLocks/>
          </p:cNvSpPr>
          <p:nvPr/>
        </p:nvSpPr>
        <p:spPr bwMode="auto">
          <a:xfrm>
            <a:off x="838200" y="1066800"/>
            <a:ext cx="7772400" cy="152400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bIns="91440" anchor="ctr"/>
          <a:lstStyle/>
          <a:p>
            <a:pPr algn="ctr"/>
            <a:endParaRPr lang="en-US" sz="28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algn="ctr"/>
            <a:endParaRPr lang="en-US" sz="28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 Gothic" pitchFamily="34" charset="0"/>
              </a:rPr>
              <a:t>Proposal for AMT Multicast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 Gothic" pitchFamily="34" charset="0"/>
              </a:rPr>
              <a:t>Source-AMT Connectivity Model For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 Gothic" pitchFamily="34" charset="0"/>
              </a:rPr>
              <a:t>Inter-connected Networks (AS’s)</a:t>
            </a:r>
            <a:r>
              <a:rPr lang="en-US" sz="2800" b="1" dirty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en-US" sz="2800" b="1" dirty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US" sz="4000" b="1" dirty="0">
                <a:latin typeface="Century Gothic" pitchFamily="34" charset="0"/>
              </a:rPr>
              <a:t/>
            </a:r>
            <a:br>
              <a:rPr lang="en-US" sz="4000" b="1" dirty="0">
                <a:latin typeface="Century Gothic" pitchFamily="34" charset="0"/>
              </a:rPr>
            </a:br>
            <a:endParaRPr lang="en-US" sz="2000" b="1" dirty="0"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4008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10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3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7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10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11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7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9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22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4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2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8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66" name="Straight Arrow Connector 165"/>
          <p:cNvCxnSpPr>
            <a:stCxn id="165" idx="3"/>
          </p:cNvCxnSpPr>
          <p:nvPr/>
        </p:nvCxnSpPr>
        <p:spPr>
          <a:xfrm flipV="1">
            <a:off x="5257800" y="5604877"/>
            <a:ext cx="960166" cy="262523"/>
          </a:xfrm>
          <a:prstGeom prst="straightConnector1">
            <a:avLst/>
          </a:prstGeom>
          <a:ln w="38100">
            <a:solidFill>
              <a:srgbClr val="A5002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val 166"/>
          <p:cNvSpPr/>
          <p:nvPr/>
        </p:nvSpPr>
        <p:spPr>
          <a:xfrm>
            <a:off x="3810000" y="5181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6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71" name="Straight Connector 17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4114800" y="5181600"/>
            <a:ext cx="1936299" cy="276999"/>
          </a:xfrm>
          <a:prstGeom prst="rect">
            <a:avLst/>
          </a:prstGeom>
          <a:noFill/>
          <a:ln w="38100" cmpd="tri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AMT Relay 3 IP Address</a:t>
            </a:r>
            <a:endParaRPr lang="en-US" sz="1200" b="1" dirty="0"/>
          </a:p>
        </p:txBody>
      </p:sp>
      <p:sp>
        <p:nvSpPr>
          <p:cNvPr id="177" name="TextBox 176"/>
          <p:cNvSpPr txBox="1"/>
          <p:nvPr/>
        </p:nvSpPr>
        <p:spPr>
          <a:xfrm>
            <a:off x="2095227" y="164068"/>
            <a:ext cx="651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End-user receives IP address of optimal AMT Relay for S1</a:t>
            </a:r>
          </a:p>
        </p:txBody>
      </p:sp>
      <p:grpSp>
        <p:nvGrpSpPr>
          <p:cNvPr id="181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8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88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09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1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78" name="TextBox 177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151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54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57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5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60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1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6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7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85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8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11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3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7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10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11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7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9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22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4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2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8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71" name="Straight Connector 17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2268915" y="304800"/>
            <a:ext cx="649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End-user GW establishes optimal tunnel for content at S1</a:t>
            </a:r>
          </a:p>
        </p:txBody>
      </p:sp>
      <p:cxnSp>
        <p:nvCxnSpPr>
          <p:cNvPr id="179" name="Straight Connector 178"/>
          <p:cNvCxnSpPr>
            <a:stCxn id="21562" idx="0"/>
          </p:cNvCxnSpPr>
          <p:nvPr/>
        </p:nvCxnSpPr>
        <p:spPr>
          <a:xfrm rot="16200000" flipH="1">
            <a:off x="2719536" y="2336651"/>
            <a:ext cx="1548705" cy="2177653"/>
          </a:xfrm>
          <a:prstGeom prst="line">
            <a:avLst/>
          </a:prstGeom>
          <a:ln w="57150" cmpd="sng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hape 183"/>
          <p:cNvCxnSpPr>
            <a:endCxn id="165" idx="3"/>
          </p:cNvCxnSpPr>
          <p:nvPr/>
        </p:nvCxnSpPr>
        <p:spPr>
          <a:xfrm rot="16200000" flipH="1">
            <a:off x="4071929" y="4681529"/>
            <a:ext cx="1828799" cy="542942"/>
          </a:xfrm>
          <a:prstGeom prst="curvedConnector4">
            <a:avLst>
              <a:gd name="adj1" fmla="val -54733"/>
              <a:gd name="adj2" fmla="val 483841"/>
            </a:avLst>
          </a:prstGeom>
          <a:ln w="63500" cmpd="tri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3886200" y="2819400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A50021"/>
                </a:solidFill>
              </a:rPr>
              <a:t>Multicast</a:t>
            </a:r>
            <a:endParaRPr lang="en-US" sz="1400" b="1" dirty="0">
              <a:solidFill>
                <a:srgbClr val="A50021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5562600" y="4191000"/>
            <a:ext cx="1194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A50021"/>
                </a:solidFill>
              </a:rPr>
              <a:t>AMT Tunnel</a:t>
            </a:r>
            <a:endParaRPr lang="en-US" sz="1400" b="1" dirty="0">
              <a:solidFill>
                <a:srgbClr val="A50021"/>
              </a:solidFill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 rot="10800000" flipV="1">
            <a:off x="3581402" y="3048000"/>
            <a:ext cx="533398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 rot="5400000">
            <a:off x="6172200" y="3581400"/>
            <a:ext cx="7620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3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8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90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9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17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2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67" name="TextBox 166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154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57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60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1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68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7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8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87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8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12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6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7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8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9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1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2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15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6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19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0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6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6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7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8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18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79" name="Group 238"/>
          <p:cNvGrpSpPr/>
          <p:nvPr/>
        </p:nvGrpSpPr>
        <p:grpSpPr>
          <a:xfrm>
            <a:off x="6515100" y="1371600"/>
            <a:ext cx="487634" cy="474663"/>
            <a:chOff x="2059015" y="3200400"/>
            <a:chExt cx="487634" cy="474663"/>
          </a:xfrm>
        </p:grpSpPr>
        <p:sp>
          <p:nvSpPr>
            <p:cNvPr id="181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11" name="Group 238"/>
          <p:cNvGrpSpPr/>
          <p:nvPr/>
        </p:nvGrpSpPr>
        <p:grpSpPr>
          <a:xfrm>
            <a:off x="5372100" y="2573337"/>
            <a:ext cx="487634" cy="474663"/>
            <a:chOff x="2059015" y="3200400"/>
            <a:chExt cx="487634" cy="474663"/>
          </a:xfrm>
        </p:grpSpPr>
        <p:sp>
          <p:nvSpPr>
            <p:cNvPr id="21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26" name="Group 238"/>
          <p:cNvGrpSpPr/>
          <p:nvPr/>
        </p:nvGrpSpPr>
        <p:grpSpPr>
          <a:xfrm>
            <a:off x="6941867" y="3563937"/>
            <a:ext cx="487634" cy="474663"/>
            <a:chOff x="2059015" y="3200400"/>
            <a:chExt cx="487634" cy="474663"/>
          </a:xfrm>
        </p:grpSpPr>
        <p:sp>
          <p:nvSpPr>
            <p:cNvPr id="22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234" name="TextBox 185"/>
          <p:cNvSpPr txBox="1">
            <a:spLocks noChangeArrowheads="1"/>
          </p:cNvSpPr>
          <p:nvPr/>
        </p:nvSpPr>
        <p:spPr bwMode="auto">
          <a:xfrm>
            <a:off x="7696200" y="1981200"/>
            <a:ext cx="1295401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</a:t>
            </a:r>
            <a:r>
              <a:rPr lang="en-US" sz="1000" b="1" dirty="0" smtClean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5</a:t>
            </a:r>
            <a:endParaRPr lang="en-US" sz="1000" b="1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39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7675" y="1804283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0" name="TextBox 239"/>
          <p:cNvSpPr txBox="1"/>
          <p:nvPr/>
        </p:nvSpPr>
        <p:spPr>
          <a:xfrm>
            <a:off x="228600" y="76200"/>
            <a:ext cx="7162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Network Architecture and Connectivity – </a:t>
            </a:r>
          </a:p>
          <a:p>
            <a:pPr algn="r"/>
            <a:r>
              <a:rPr lang="en-US" b="1" i="1" dirty="0" smtClean="0"/>
              <a:t>End-user Wants Content at Multicast Source 5</a:t>
            </a:r>
            <a:endParaRPr lang="en-US" b="1" i="1" dirty="0"/>
          </a:p>
        </p:txBody>
      </p:sp>
      <p:sp>
        <p:nvSpPr>
          <p:cNvPr id="24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65" name="TextBox 164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sp>
        <p:nvSpPr>
          <p:cNvPr id="166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146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4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49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52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5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55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5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5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5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61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6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13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3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7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10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11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7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22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2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66" name="Straight Arrow Connector 165"/>
          <p:cNvCxnSpPr>
            <a:stCxn id="165" idx="3"/>
          </p:cNvCxnSpPr>
          <p:nvPr/>
        </p:nvCxnSpPr>
        <p:spPr>
          <a:xfrm flipV="1">
            <a:off x="5257800" y="5604877"/>
            <a:ext cx="960166" cy="262523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val 166"/>
          <p:cNvSpPr/>
          <p:nvPr/>
        </p:nvSpPr>
        <p:spPr>
          <a:xfrm>
            <a:off x="3962400" y="5147846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1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4191000" y="5147846"/>
            <a:ext cx="1718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“</a:t>
            </a:r>
            <a:r>
              <a:rPr lang="en-US" sz="1200" b="1" i="1" dirty="0" smtClean="0"/>
              <a:t>z.y.x.5.in-addr.arpa</a:t>
            </a:r>
            <a:r>
              <a:rPr lang="en-US" sz="1200" b="1" dirty="0" smtClean="0"/>
              <a:t>”</a:t>
            </a:r>
            <a:endParaRPr lang="en-US" sz="1200" b="1" dirty="0"/>
          </a:p>
        </p:txBody>
      </p:sp>
      <p:cxnSp>
        <p:nvCxnSpPr>
          <p:cNvPr id="171" name="Straight Connector 17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2057400" y="0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End-user Gateway determines no native multicast access</a:t>
            </a:r>
          </a:p>
          <a:p>
            <a:r>
              <a:rPr lang="en-US" b="1" i="1" dirty="0" smtClean="0"/>
              <a:t>to S5 (IP address = “5.x.y.z”), seeks to connect via AMT Relay,</a:t>
            </a:r>
          </a:p>
          <a:p>
            <a:r>
              <a:rPr lang="en-US" b="1" i="1" dirty="0" smtClean="0"/>
              <a:t>queries DNS to resolve “z.y.x.5.in-addr.arpa”</a:t>
            </a:r>
          </a:p>
        </p:txBody>
      </p:sp>
      <p:sp>
        <p:nvSpPr>
          <p:cNvPr id="178" name="TextBox 185"/>
          <p:cNvSpPr txBox="1">
            <a:spLocks noChangeArrowheads="1"/>
          </p:cNvSpPr>
          <p:nvPr/>
        </p:nvSpPr>
        <p:spPr bwMode="auto">
          <a:xfrm>
            <a:off x="7696200" y="1981200"/>
            <a:ext cx="1295401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</a:t>
            </a:r>
            <a:r>
              <a:rPr lang="en-US" sz="1000" b="1" dirty="0" smtClean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5</a:t>
            </a:r>
            <a:endParaRPr lang="en-US" sz="1000" b="1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179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7675" y="1804283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grpSp>
        <p:nvGrpSpPr>
          <p:cNvPr id="184" name="Group 238"/>
          <p:cNvGrpSpPr/>
          <p:nvPr/>
        </p:nvGrpSpPr>
        <p:grpSpPr>
          <a:xfrm>
            <a:off x="6515100" y="1371600"/>
            <a:ext cx="487634" cy="474663"/>
            <a:chOff x="2059015" y="3200400"/>
            <a:chExt cx="487634" cy="474663"/>
          </a:xfrm>
        </p:grpSpPr>
        <p:sp>
          <p:nvSpPr>
            <p:cNvPr id="18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08" name="Group 238"/>
          <p:cNvGrpSpPr/>
          <p:nvPr/>
        </p:nvGrpSpPr>
        <p:grpSpPr>
          <a:xfrm>
            <a:off x="5372100" y="2573337"/>
            <a:ext cx="487634" cy="474663"/>
            <a:chOff x="2059015" y="3200400"/>
            <a:chExt cx="487634" cy="474663"/>
          </a:xfrm>
        </p:grpSpPr>
        <p:sp>
          <p:nvSpPr>
            <p:cNvPr id="20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27" name="Group 238"/>
          <p:cNvGrpSpPr/>
          <p:nvPr/>
        </p:nvGrpSpPr>
        <p:grpSpPr>
          <a:xfrm>
            <a:off x="6941867" y="3563937"/>
            <a:ext cx="487634" cy="474663"/>
            <a:chOff x="2059015" y="3200400"/>
            <a:chExt cx="487634" cy="474663"/>
          </a:xfrm>
        </p:grpSpPr>
        <p:sp>
          <p:nvSpPr>
            <p:cNvPr id="22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grpSp>
        <p:nvGrpSpPr>
          <p:cNvPr id="246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24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52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25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58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5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83" name="TextBox 182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153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56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59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62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80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81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88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14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3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7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10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11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7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22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2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66" name="Straight Arrow Connector 165"/>
          <p:cNvCxnSpPr/>
          <p:nvPr/>
        </p:nvCxnSpPr>
        <p:spPr>
          <a:xfrm rot="5400000" flipH="1" flipV="1">
            <a:off x="6422874" y="3984477"/>
            <a:ext cx="1371602" cy="1327449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val 166"/>
          <p:cNvSpPr/>
          <p:nvPr/>
        </p:nvSpPr>
        <p:spPr>
          <a:xfrm>
            <a:off x="4800600" y="4724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2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5087787" y="4724400"/>
            <a:ext cx="1718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“</a:t>
            </a:r>
            <a:r>
              <a:rPr lang="en-US" sz="1200" b="1" i="1" dirty="0" smtClean="0"/>
              <a:t>z.y.x.5.in-addr.arpa</a:t>
            </a:r>
            <a:r>
              <a:rPr lang="en-US" sz="1200" b="1" dirty="0" smtClean="0"/>
              <a:t>”</a:t>
            </a:r>
            <a:endParaRPr lang="en-US" sz="1200" b="1" dirty="0"/>
          </a:p>
        </p:txBody>
      </p:sp>
      <p:cxnSp>
        <p:nvCxnSpPr>
          <p:cNvPr id="171" name="Straight Connector 17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2468716" y="76200"/>
            <a:ext cx="5532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Network 8 local DNS performs recursive queries,</a:t>
            </a:r>
          </a:p>
          <a:p>
            <a:r>
              <a:rPr lang="en-US" b="1" i="1" dirty="0" smtClean="0"/>
              <a:t>finds Authoritative DNS 5</a:t>
            </a:r>
          </a:p>
        </p:txBody>
      </p:sp>
      <p:sp>
        <p:nvSpPr>
          <p:cNvPr id="178" name="TextBox 185"/>
          <p:cNvSpPr txBox="1">
            <a:spLocks noChangeArrowheads="1"/>
          </p:cNvSpPr>
          <p:nvPr/>
        </p:nvSpPr>
        <p:spPr bwMode="auto">
          <a:xfrm>
            <a:off x="7696200" y="1981200"/>
            <a:ext cx="1295401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</a:t>
            </a:r>
            <a:r>
              <a:rPr lang="en-US" sz="1000" b="1" dirty="0" smtClean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5</a:t>
            </a:r>
            <a:endParaRPr lang="en-US" sz="1000" b="1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179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7675" y="1804283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grpSp>
        <p:nvGrpSpPr>
          <p:cNvPr id="184" name="Group 238"/>
          <p:cNvGrpSpPr/>
          <p:nvPr/>
        </p:nvGrpSpPr>
        <p:grpSpPr>
          <a:xfrm>
            <a:off x="6515100" y="1371600"/>
            <a:ext cx="487634" cy="474663"/>
            <a:chOff x="2059015" y="3200400"/>
            <a:chExt cx="487634" cy="474663"/>
          </a:xfrm>
        </p:grpSpPr>
        <p:sp>
          <p:nvSpPr>
            <p:cNvPr id="18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08" name="Group 238"/>
          <p:cNvGrpSpPr/>
          <p:nvPr/>
        </p:nvGrpSpPr>
        <p:grpSpPr>
          <a:xfrm>
            <a:off x="5372100" y="2573337"/>
            <a:ext cx="487634" cy="474663"/>
            <a:chOff x="2059015" y="3200400"/>
            <a:chExt cx="487634" cy="474663"/>
          </a:xfrm>
        </p:grpSpPr>
        <p:sp>
          <p:nvSpPr>
            <p:cNvPr id="20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27" name="Group 238"/>
          <p:cNvGrpSpPr/>
          <p:nvPr/>
        </p:nvGrpSpPr>
        <p:grpSpPr>
          <a:xfrm>
            <a:off x="6941867" y="3563937"/>
            <a:ext cx="487634" cy="474663"/>
            <a:chOff x="2059015" y="3200400"/>
            <a:chExt cx="487634" cy="474663"/>
          </a:xfrm>
        </p:grpSpPr>
        <p:sp>
          <p:nvSpPr>
            <p:cNvPr id="22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grpSp>
        <p:nvGrpSpPr>
          <p:cNvPr id="246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24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52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25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58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5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83" name="TextBox 182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153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56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59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62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80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81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88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cxnSp>
        <p:nvCxnSpPr>
          <p:cNvPr id="205" name="Straight Arrow Connector 204"/>
          <p:cNvCxnSpPr/>
          <p:nvPr/>
        </p:nvCxnSpPr>
        <p:spPr>
          <a:xfrm rot="10800000">
            <a:off x="6248404" y="2971802"/>
            <a:ext cx="1523997" cy="990599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187" idx="1"/>
          </p:cNvCxnSpPr>
          <p:nvPr/>
        </p:nvCxnSpPr>
        <p:spPr>
          <a:xfrm rot="5400000" flipH="1" flipV="1">
            <a:off x="6002839" y="1507039"/>
            <a:ext cx="1710323" cy="12192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15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6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7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8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9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0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1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12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14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66" name="Straight Arrow Connector 165"/>
          <p:cNvCxnSpPr/>
          <p:nvPr/>
        </p:nvCxnSpPr>
        <p:spPr>
          <a:xfrm rot="5400000" flipH="1" flipV="1">
            <a:off x="6422874" y="3984477"/>
            <a:ext cx="1371602" cy="1327449"/>
          </a:xfrm>
          <a:prstGeom prst="straightConnector1">
            <a:avLst/>
          </a:prstGeom>
          <a:ln w="38100">
            <a:solidFill>
              <a:srgbClr val="A5002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val 166"/>
          <p:cNvSpPr/>
          <p:nvPr/>
        </p:nvSpPr>
        <p:spPr>
          <a:xfrm>
            <a:off x="5143114" y="4724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3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5430301" y="4724400"/>
            <a:ext cx="14276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“</a:t>
            </a:r>
            <a:r>
              <a:rPr lang="en-US" sz="1200" b="1" i="1" dirty="0" err="1" smtClean="0"/>
              <a:t>e.f.g.h</a:t>
            </a:r>
            <a:r>
              <a:rPr lang="en-US" sz="1200" b="1" dirty="0" smtClean="0"/>
              <a:t>” Anycast</a:t>
            </a:r>
            <a:endParaRPr lang="en-US" sz="1200" b="1" dirty="0"/>
          </a:p>
        </p:txBody>
      </p:sp>
      <p:cxnSp>
        <p:nvCxnSpPr>
          <p:cNvPr id="171" name="Straight Connector 17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2468716" y="76200"/>
            <a:ext cx="5404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Authoritative DNS 5 redirects query to “</a:t>
            </a:r>
            <a:r>
              <a:rPr lang="en-US" b="1" i="1" dirty="0" err="1" smtClean="0"/>
              <a:t>e.f.g.h</a:t>
            </a:r>
            <a:r>
              <a:rPr lang="en-US" b="1" i="1" dirty="0" smtClean="0"/>
              <a:t>”,</a:t>
            </a:r>
          </a:p>
          <a:p>
            <a:r>
              <a:rPr lang="en-US" b="1" i="1" dirty="0" smtClean="0"/>
              <a:t>the Anycast address for all Federation B</a:t>
            </a:r>
          </a:p>
          <a:p>
            <a:r>
              <a:rPr lang="en-US" b="1" i="1" dirty="0" smtClean="0"/>
              <a:t>“AMT DNS” servers (AMT DNS 4, 5, &amp; 6)</a:t>
            </a:r>
          </a:p>
        </p:txBody>
      </p:sp>
      <p:sp>
        <p:nvSpPr>
          <p:cNvPr id="178" name="TextBox 185"/>
          <p:cNvSpPr txBox="1">
            <a:spLocks noChangeArrowheads="1"/>
          </p:cNvSpPr>
          <p:nvPr/>
        </p:nvSpPr>
        <p:spPr bwMode="auto">
          <a:xfrm>
            <a:off x="7696200" y="1981200"/>
            <a:ext cx="1295401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</a:t>
            </a:r>
            <a:r>
              <a:rPr lang="en-US" sz="1000" b="1" dirty="0" smtClean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5</a:t>
            </a:r>
            <a:endParaRPr lang="en-US" sz="1000" b="1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179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7675" y="1804283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grpSp>
        <p:nvGrpSpPr>
          <p:cNvPr id="17" name="Group 238"/>
          <p:cNvGrpSpPr/>
          <p:nvPr/>
        </p:nvGrpSpPr>
        <p:grpSpPr>
          <a:xfrm>
            <a:off x="6515100" y="1371600"/>
            <a:ext cx="487634" cy="474663"/>
            <a:chOff x="2059015" y="3200400"/>
            <a:chExt cx="487634" cy="474663"/>
          </a:xfrm>
        </p:grpSpPr>
        <p:sp>
          <p:nvSpPr>
            <p:cNvPr id="18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8" name="Group 238"/>
          <p:cNvGrpSpPr/>
          <p:nvPr/>
        </p:nvGrpSpPr>
        <p:grpSpPr>
          <a:xfrm>
            <a:off x="5372100" y="2573337"/>
            <a:ext cx="487634" cy="474663"/>
            <a:chOff x="2059015" y="3200400"/>
            <a:chExt cx="487634" cy="474663"/>
          </a:xfrm>
        </p:grpSpPr>
        <p:sp>
          <p:nvSpPr>
            <p:cNvPr id="20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9" name="Group 238"/>
          <p:cNvGrpSpPr/>
          <p:nvPr/>
        </p:nvGrpSpPr>
        <p:grpSpPr>
          <a:xfrm>
            <a:off x="6941867" y="3563937"/>
            <a:ext cx="487634" cy="474663"/>
            <a:chOff x="2059015" y="3200400"/>
            <a:chExt cx="487634" cy="474663"/>
          </a:xfrm>
        </p:grpSpPr>
        <p:sp>
          <p:nvSpPr>
            <p:cNvPr id="22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grpSp>
        <p:nvGrpSpPr>
          <p:cNvPr id="20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24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2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25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3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5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83" name="TextBox 182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24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5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6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27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81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9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cxnSp>
        <p:nvCxnSpPr>
          <p:cNvPr id="205" name="Straight Arrow Connector 204"/>
          <p:cNvCxnSpPr/>
          <p:nvPr/>
        </p:nvCxnSpPr>
        <p:spPr>
          <a:xfrm rot="10800000">
            <a:off x="6248404" y="2971802"/>
            <a:ext cx="1523997" cy="990599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187" idx="1"/>
          </p:cNvCxnSpPr>
          <p:nvPr/>
        </p:nvCxnSpPr>
        <p:spPr>
          <a:xfrm rot="5400000" flipH="1" flipV="1">
            <a:off x="6002839" y="1507039"/>
            <a:ext cx="1710323" cy="12192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16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6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7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8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9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0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1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2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5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1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8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78" name="Straight Arrow Connector 177"/>
          <p:cNvCxnSpPr>
            <a:stCxn id="288" idx="0"/>
            <a:endCxn id="342" idx="3"/>
          </p:cNvCxnSpPr>
          <p:nvPr/>
        </p:nvCxnSpPr>
        <p:spPr>
          <a:xfrm rot="5400000" flipH="1" flipV="1">
            <a:off x="6327433" y="4190414"/>
            <a:ext cx="1379537" cy="1110836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Oval 183"/>
          <p:cNvSpPr/>
          <p:nvPr/>
        </p:nvSpPr>
        <p:spPr>
          <a:xfrm>
            <a:off x="3429000" y="4948535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4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716187" y="4872335"/>
            <a:ext cx="2888035" cy="461665"/>
          </a:xfrm>
          <a:prstGeom prst="rect">
            <a:avLst/>
          </a:prstGeom>
          <a:noFill/>
          <a:ln w="38100" cmpd="tri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Send query for “z.y.x.5.in-addr.arpa”</a:t>
            </a:r>
          </a:p>
          <a:p>
            <a:r>
              <a:rPr lang="en-US" sz="1200" b="1" dirty="0" smtClean="0"/>
              <a:t>to DNS server at “</a:t>
            </a:r>
            <a:r>
              <a:rPr lang="en-US" sz="1200" b="1" dirty="0" err="1" smtClean="0"/>
              <a:t>e.f.g.h</a:t>
            </a:r>
            <a:r>
              <a:rPr lang="en-US" sz="1200" b="1" dirty="0" smtClean="0"/>
              <a:t>” Anycast IP</a:t>
            </a:r>
            <a:endParaRPr lang="en-US" sz="1200" b="1" dirty="0"/>
          </a:p>
        </p:txBody>
      </p:sp>
      <p:cxnSp>
        <p:nvCxnSpPr>
          <p:cNvPr id="203" name="Straight Connector 202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2286000" y="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Network 8 Local DNS sends a query for “z.y.x.5.in-addr.arpa” to “</a:t>
            </a:r>
            <a:r>
              <a:rPr lang="en-US" b="1" i="1" dirty="0" err="1" smtClean="0"/>
              <a:t>e.f.g.h</a:t>
            </a:r>
            <a:r>
              <a:rPr lang="en-US" b="1" i="1" dirty="0" smtClean="0"/>
              <a:t>”, the anycast address for Federation B “AMT DNS” servers, which is naturally routed to AMT DNS 6,</a:t>
            </a:r>
          </a:p>
          <a:p>
            <a:r>
              <a:rPr lang="en-US" b="1" i="1" dirty="0" smtClean="0"/>
              <a:t>the closest AMT DNS server in Federation B</a:t>
            </a:r>
          </a:p>
        </p:txBody>
      </p:sp>
      <p:grpSp>
        <p:nvGrpSpPr>
          <p:cNvPr id="20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8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2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3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1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70" name="TextBox 169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24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5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6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27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7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9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7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17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6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7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8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9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0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1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2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5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1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8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sp>
        <p:nvSpPr>
          <p:cNvPr id="184" name="Oval 183"/>
          <p:cNvSpPr/>
          <p:nvPr/>
        </p:nvSpPr>
        <p:spPr>
          <a:xfrm>
            <a:off x="4533873" y="4800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5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4845501" y="4828401"/>
            <a:ext cx="1936299" cy="276999"/>
          </a:xfrm>
          <a:prstGeom prst="rect">
            <a:avLst/>
          </a:prstGeom>
          <a:noFill/>
          <a:ln w="38100" cmpd="tri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AMT Relay 6 IP Address</a:t>
            </a:r>
            <a:endParaRPr lang="en-US" sz="1200" b="1" dirty="0"/>
          </a:p>
        </p:txBody>
      </p:sp>
      <p:cxnSp>
        <p:nvCxnSpPr>
          <p:cNvPr id="203" name="Straight Connector 202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2326422" y="76200"/>
            <a:ext cx="666517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Entries in Network 6 AMT DNS map to Network 6’s own AMT Relays because Network 6 has multicast</a:t>
            </a:r>
          </a:p>
          <a:p>
            <a:r>
              <a:rPr lang="en-US" b="1" i="1" dirty="0" smtClean="0"/>
              <a:t>connectivity to S5, thus AMT DNS 6 returns</a:t>
            </a:r>
          </a:p>
          <a:p>
            <a:r>
              <a:rPr lang="en-US" b="1" i="1" dirty="0" smtClean="0"/>
              <a:t>IP address of AMT Relay 6</a:t>
            </a:r>
          </a:p>
        </p:txBody>
      </p:sp>
      <p:grpSp>
        <p:nvGrpSpPr>
          <p:cNvPr id="20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7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2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3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0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17</a:t>
            </a:fld>
            <a:endParaRPr lang="en-US" dirty="0"/>
          </a:p>
        </p:txBody>
      </p:sp>
      <p:cxnSp>
        <p:nvCxnSpPr>
          <p:cNvPr id="214" name="Straight Arrow Connector 213"/>
          <p:cNvCxnSpPr>
            <a:stCxn id="342" idx="3"/>
          </p:cNvCxnSpPr>
          <p:nvPr/>
        </p:nvCxnSpPr>
        <p:spPr>
          <a:xfrm rot="5400000">
            <a:off x="6369819" y="4131199"/>
            <a:ext cx="1277936" cy="1127664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69" name="TextBox 168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24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5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6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27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7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9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7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18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6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7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8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9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0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1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2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5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1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8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66" name="Straight Arrow Connector 165"/>
          <p:cNvCxnSpPr>
            <a:stCxn id="165" idx="3"/>
          </p:cNvCxnSpPr>
          <p:nvPr/>
        </p:nvCxnSpPr>
        <p:spPr>
          <a:xfrm flipV="1">
            <a:off x="5257800" y="5604877"/>
            <a:ext cx="960166" cy="262523"/>
          </a:xfrm>
          <a:prstGeom prst="straightConnector1">
            <a:avLst/>
          </a:prstGeom>
          <a:ln w="38100">
            <a:solidFill>
              <a:srgbClr val="A5002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val 166"/>
          <p:cNvSpPr/>
          <p:nvPr/>
        </p:nvSpPr>
        <p:spPr>
          <a:xfrm>
            <a:off x="3810000" y="5181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6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71" name="Straight Connector 17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4114800" y="5181600"/>
            <a:ext cx="1936299" cy="276999"/>
          </a:xfrm>
          <a:prstGeom prst="rect">
            <a:avLst/>
          </a:prstGeom>
          <a:noFill/>
          <a:ln w="38100" cmpd="tri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AMT Relay 6 IP Address</a:t>
            </a:r>
            <a:endParaRPr lang="en-US" sz="1200" b="1" dirty="0"/>
          </a:p>
        </p:txBody>
      </p:sp>
      <p:sp>
        <p:nvSpPr>
          <p:cNvPr id="177" name="TextBox 176"/>
          <p:cNvSpPr txBox="1"/>
          <p:nvPr/>
        </p:nvSpPr>
        <p:spPr>
          <a:xfrm>
            <a:off x="2095227" y="164068"/>
            <a:ext cx="651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End-user receives IP address of optimal AMT Relay for S5</a:t>
            </a:r>
          </a:p>
        </p:txBody>
      </p:sp>
      <p:grpSp>
        <p:nvGrpSpPr>
          <p:cNvPr id="20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8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2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3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1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78" name="TextBox 177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24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5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6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5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27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1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7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9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8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19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368" name="TextBox 7"/>
          <p:cNvSpPr txBox="1"/>
          <p:nvPr/>
        </p:nvSpPr>
        <p:spPr>
          <a:xfrm>
            <a:off x="2168525" y="6627912"/>
            <a:ext cx="461327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Verdana" pitchFamily="-111" charset="0"/>
                <a:ea typeface="Arial" pitchFamily="-111" charset="-52"/>
                <a:cs typeface="Arial" pitchFamily="-111" charset="-52"/>
              </a:rPr>
              <a:t>©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Verdana" pitchFamily="-111" charset="0"/>
                <a:ea typeface="Arial" pitchFamily="-111" charset="-52"/>
                <a:cs typeface="Arial" pitchFamily="-111" charset="-52"/>
              </a:rPr>
              <a:t>2011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Verdana" pitchFamily="-111" charset="0"/>
                <a:ea typeface="Arial" pitchFamily="-111" charset="-52"/>
                <a:cs typeface="Arial" pitchFamily="-111" charset="-52"/>
              </a:rPr>
              <a:t>AT&amp;T Intellectual Property. All rights reserved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Verdana" pitchFamily="-111" charset="0"/>
                <a:ea typeface="Arial" pitchFamily="-111" charset="-52"/>
                <a:cs typeface="Arial" pitchFamily="-111" charset="-52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Verdana" pitchFamily="-111" charset="0"/>
              <a:ea typeface="Arial" pitchFamily="-111" charset="-52"/>
              <a:cs typeface="Arial" pitchFamily="-111" charset="-52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3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7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10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11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7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22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2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71" name="Straight Connector 17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2192715" y="240268"/>
            <a:ext cx="649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End-user GW establishes optimal tunnel for content at S5</a:t>
            </a:r>
          </a:p>
        </p:txBody>
      </p:sp>
      <p:cxnSp>
        <p:nvCxnSpPr>
          <p:cNvPr id="179" name="Straight Connector 178"/>
          <p:cNvCxnSpPr>
            <a:stCxn id="252" idx="0"/>
          </p:cNvCxnSpPr>
          <p:nvPr/>
        </p:nvCxnSpPr>
        <p:spPr>
          <a:xfrm rot="16200000" flipH="1" flipV="1">
            <a:off x="7372350" y="2914650"/>
            <a:ext cx="1905002" cy="38101"/>
          </a:xfrm>
          <a:prstGeom prst="line">
            <a:avLst/>
          </a:prstGeom>
          <a:ln w="57150" cmpd="sng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hape 183"/>
          <p:cNvCxnSpPr>
            <a:endCxn id="165" idx="3"/>
          </p:cNvCxnSpPr>
          <p:nvPr/>
        </p:nvCxnSpPr>
        <p:spPr>
          <a:xfrm rot="10800000" flipV="1">
            <a:off x="5257800" y="4076700"/>
            <a:ext cx="2936750" cy="1790699"/>
          </a:xfrm>
          <a:prstGeom prst="curvedConnector3">
            <a:avLst>
              <a:gd name="adj1" fmla="val 50000"/>
            </a:avLst>
          </a:prstGeom>
          <a:ln w="63500" cmpd="tri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5486400" y="3581400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A50021"/>
                </a:solidFill>
              </a:rPr>
              <a:t>Multicast</a:t>
            </a:r>
            <a:endParaRPr lang="en-US" sz="1400" b="1" dirty="0">
              <a:solidFill>
                <a:srgbClr val="A50021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5562600" y="4191000"/>
            <a:ext cx="1194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A50021"/>
                </a:solidFill>
              </a:rPr>
              <a:t>AMT Tunnel</a:t>
            </a:r>
            <a:endParaRPr lang="en-US" sz="1400" b="1" dirty="0">
              <a:solidFill>
                <a:srgbClr val="A50021"/>
              </a:solidFill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 rot="10800000" flipV="1">
            <a:off x="6400800" y="2514600"/>
            <a:ext cx="1905000" cy="1143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 rot="10800000">
            <a:off x="6477000" y="4419600"/>
            <a:ext cx="3048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9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9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10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21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32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3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52" name="TextBox 251"/>
          <p:cNvSpPr txBox="1">
            <a:spLocks noChangeArrowheads="1"/>
          </p:cNvSpPr>
          <p:nvPr/>
        </p:nvSpPr>
        <p:spPr bwMode="auto">
          <a:xfrm>
            <a:off x="7696200" y="1981200"/>
            <a:ext cx="1295401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</a:t>
            </a:r>
            <a:r>
              <a:rPr lang="en-US" sz="1000" b="1" dirty="0" smtClean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5</a:t>
            </a:r>
            <a:endParaRPr lang="en-US" sz="1000" b="1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5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7675" y="1804283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grpSp>
        <p:nvGrpSpPr>
          <p:cNvPr id="257" name="Group 238"/>
          <p:cNvGrpSpPr/>
          <p:nvPr/>
        </p:nvGrpSpPr>
        <p:grpSpPr>
          <a:xfrm>
            <a:off x="6515100" y="1371600"/>
            <a:ext cx="487634" cy="474663"/>
            <a:chOff x="2059015" y="3200400"/>
            <a:chExt cx="487634" cy="474663"/>
          </a:xfrm>
        </p:grpSpPr>
        <p:sp>
          <p:nvSpPr>
            <p:cNvPr id="25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70" name="Group 238"/>
          <p:cNvGrpSpPr/>
          <p:nvPr/>
        </p:nvGrpSpPr>
        <p:grpSpPr>
          <a:xfrm>
            <a:off x="5372100" y="2573337"/>
            <a:ext cx="487634" cy="474663"/>
            <a:chOff x="2059015" y="3200400"/>
            <a:chExt cx="487634" cy="474663"/>
          </a:xfrm>
        </p:grpSpPr>
        <p:sp>
          <p:nvSpPr>
            <p:cNvPr id="271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79" name="Group 238"/>
          <p:cNvGrpSpPr/>
          <p:nvPr/>
        </p:nvGrpSpPr>
        <p:grpSpPr>
          <a:xfrm>
            <a:off x="6941867" y="3563937"/>
            <a:ext cx="487634" cy="474663"/>
            <a:chOff x="2059015" y="3200400"/>
            <a:chExt cx="487634" cy="474663"/>
          </a:xfrm>
        </p:grpSpPr>
        <p:sp>
          <p:nvSpPr>
            <p:cNvPr id="28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178" name="TextBox 177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80" name="TextBox 179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156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59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62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68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81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8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86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81000" y="152400"/>
            <a:ext cx="8229600" cy="2286000"/>
          </a:xfrm>
        </p:spPr>
        <p:txBody>
          <a:bodyPr>
            <a:normAutofit/>
          </a:bodyPr>
          <a:lstStyle/>
          <a:p>
            <a:pPr marL="273050" indent="-273050">
              <a:buFont typeface="Wingdings" pitchFamily="2" charset="2"/>
              <a:buChar char="§"/>
            </a:pPr>
            <a:endParaRPr lang="en-US" sz="1200" dirty="0">
              <a:latin typeface="Book Antiqua" pitchFamily="18" charset="0"/>
            </a:endParaRPr>
          </a:p>
          <a:p>
            <a:pPr marL="273050" indent="-273050">
              <a:buFont typeface="Wingdings" pitchFamily="2" charset="2"/>
              <a:buNone/>
            </a:pPr>
            <a:r>
              <a:rPr lang="en-US" sz="1200" b="1" dirty="0">
                <a:latin typeface="Book Antiqua" pitchFamily="18" charset="0"/>
              </a:rPr>
              <a:t>Problem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dirty="0"/>
              <a:t>With the existing </a:t>
            </a:r>
            <a:r>
              <a:rPr lang="en-US" sz="1200" dirty="0" smtClean="0"/>
              <a:t>model for </a:t>
            </a:r>
            <a:r>
              <a:rPr lang="en-US" sz="1200" dirty="0"/>
              <a:t>AMT anycast addressing, </a:t>
            </a:r>
            <a:r>
              <a:rPr lang="en-US" sz="1200" dirty="0" smtClean="0"/>
              <a:t>when an end-user requests multicast content via AMT, the request will be routed to the nearest AMT Relay, which could be in the requestor’s local network or any other network.</a:t>
            </a:r>
            <a:endParaRPr lang="en-US" sz="1200" dirty="0" smtClean="0">
              <a:latin typeface="Book Antiqua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200" dirty="0" smtClean="0"/>
              <a:t>For the connection to be successful, the end-user must reach an </a:t>
            </a:r>
            <a:r>
              <a:rPr lang="en-US" sz="1200" dirty="0"/>
              <a:t>AMT </a:t>
            </a:r>
            <a:r>
              <a:rPr lang="en-US" sz="1200" dirty="0" smtClean="0"/>
              <a:t>Relay that has multicast connectivity to the Multicast Source that originates the content.</a:t>
            </a:r>
            <a:endParaRPr lang="en-US" sz="1200" dirty="0"/>
          </a:p>
          <a:p>
            <a:pPr lvl="1">
              <a:buFont typeface="Wingdings" pitchFamily="2" charset="2"/>
              <a:buChar char="§"/>
            </a:pPr>
            <a:r>
              <a:rPr lang="en-US" sz="1200" dirty="0" smtClean="0"/>
              <a:t>If the AMT Relay reached by the end-user does not have multicast connectivity to the source, the result will be a failure to obtain the content via multicast.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dirty="0" smtClean="0"/>
              <a:t>If the AMT Relay reached does have multicast connectivity with the source,  but is located in a distant network, in many cases the following highly inefficient AMT tunnel will result.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152400" y="152401"/>
            <a:ext cx="8839200" cy="457199"/>
          </a:xfrm>
        </p:spPr>
        <p:txBody>
          <a:bodyPr bIns="91440" anchor="b">
            <a:normAutofit fontScale="90000"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Century Gothic" pitchFamily="34" charset="0"/>
              </a:rPr>
              <a:t>Anycast Addressing Issue</a:t>
            </a:r>
          </a:p>
        </p:txBody>
      </p:sp>
      <p:sp>
        <p:nvSpPr>
          <p:cNvPr id="9" name="Cloud"/>
          <p:cNvSpPr>
            <a:spLocks noChangeAspect="1" noEditPoints="1" noChangeArrowheads="1"/>
          </p:cNvSpPr>
          <p:nvPr/>
        </p:nvSpPr>
        <p:spPr bwMode="auto">
          <a:xfrm>
            <a:off x="3200400" y="2895600"/>
            <a:ext cx="2574925" cy="13716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" name="Cloud"/>
          <p:cNvSpPr>
            <a:spLocks noChangeAspect="1" noEditPoints="1" noChangeArrowheads="1"/>
          </p:cNvSpPr>
          <p:nvPr/>
        </p:nvSpPr>
        <p:spPr bwMode="auto">
          <a:xfrm>
            <a:off x="857250" y="2822575"/>
            <a:ext cx="2574925" cy="24384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0">
            <a:gsLst>
              <a:gs pos="0">
                <a:srgbClr val="99CCFF"/>
              </a:gs>
              <a:gs pos="50000">
                <a:schemeClr val="bg1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2351180" y="3627559"/>
            <a:ext cx="228600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12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12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1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1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1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1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1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1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1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1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1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grpSp>
        <p:nvGrpSpPr>
          <p:cNvPr id="8" name="Group 171"/>
          <p:cNvGrpSpPr>
            <a:grpSpLocks/>
          </p:cNvGrpSpPr>
          <p:nvPr/>
        </p:nvGrpSpPr>
        <p:grpSpPr bwMode="auto">
          <a:xfrm>
            <a:off x="454025" y="3127375"/>
            <a:ext cx="612775" cy="911225"/>
            <a:chOff x="3086101" y="315811"/>
            <a:chExt cx="1737174" cy="2455825"/>
          </a:xfrm>
        </p:grpSpPr>
        <p:pic>
          <p:nvPicPr>
            <p:cNvPr id="20575" name="Picture 28" descr="dell-mini-netbooks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76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20577" name="TextBox 185"/>
          <p:cNvSpPr txBox="1">
            <a:spLocks noChangeArrowheads="1"/>
          </p:cNvSpPr>
          <p:nvPr/>
        </p:nvSpPr>
        <p:spPr bwMode="auto">
          <a:xfrm>
            <a:off x="1981200" y="3352800"/>
            <a:ext cx="1000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>
                <a:solidFill>
                  <a:schemeClr val="tx2"/>
                </a:solidFill>
                <a:latin typeface="Verdana" pitchFamily="34" charset="0"/>
                <a:cs typeface="Arial" charset="0"/>
              </a:rPr>
              <a:t>AMT Relay</a:t>
            </a:r>
          </a:p>
        </p:txBody>
      </p:sp>
      <p:cxnSp>
        <p:nvCxnSpPr>
          <p:cNvPr id="20578" name="Straight Connector 230"/>
          <p:cNvCxnSpPr>
            <a:cxnSpLocks noChangeShapeType="1"/>
          </p:cNvCxnSpPr>
          <p:nvPr/>
        </p:nvCxnSpPr>
        <p:spPr bwMode="auto">
          <a:xfrm rot="5400000" flipH="1" flipV="1">
            <a:off x="1914525" y="3971926"/>
            <a:ext cx="300037" cy="303212"/>
          </a:xfrm>
          <a:prstGeom prst="line">
            <a:avLst/>
          </a:prstGeom>
          <a:noFill/>
          <a:ln w="12700" algn="ctr">
            <a:solidFill>
              <a:schemeClr val="folHlink"/>
            </a:solidFill>
            <a:prstDash val="dash"/>
            <a:round/>
            <a:headEnd/>
            <a:tailEnd/>
          </a:ln>
        </p:spPr>
      </p:cxnSp>
      <p:pic>
        <p:nvPicPr>
          <p:cNvPr id="20579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9588" y="4260850"/>
            <a:ext cx="2905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0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2425" y="4851400"/>
            <a:ext cx="29051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1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2350" y="3660775"/>
            <a:ext cx="29051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582" name="Straight Connector 213"/>
          <p:cNvCxnSpPr>
            <a:cxnSpLocks noChangeShapeType="1"/>
          </p:cNvCxnSpPr>
          <p:nvPr/>
        </p:nvCxnSpPr>
        <p:spPr bwMode="auto">
          <a:xfrm rot="5400000" flipH="1" flipV="1">
            <a:off x="1271587" y="3333751"/>
            <a:ext cx="212725" cy="488950"/>
          </a:xfrm>
          <a:prstGeom prst="line">
            <a:avLst/>
          </a:prstGeom>
          <a:noFill/>
          <a:ln w="12700" algn="ctr">
            <a:solidFill>
              <a:schemeClr val="folHlink"/>
            </a:solidFill>
            <a:prstDash val="dash"/>
            <a:round/>
            <a:headEnd/>
            <a:tailEnd/>
          </a:ln>
        </p:spPr>
      </p:cxnSp>
      <p:cxnSp>
        <p:nvCxnSpPr>
          <p:cNvPr id="20583" name="Straight Connector 230"/>
          <p:cNvCxnSpPr>
            <a:cxnSpLocks noChangeShapeType="1"/>
          </p:cNvCxnSpPr>
          <p:nvPr/>
        </p:nvCxnSpPr>
        <p:spPr bwMode="auto">
          <a:xfrm rot="5400000" flipH="1" flipV="1">
            <a:off x="1639888" y="4594225"/>
            <a:ext cx="412750" cy="133350"/>
          </a:xfrm>
          <a:prstGeom prst="line">
            <a:avLst/>
          </a:prstGeom>
          <a:noFill/>
          <a:ln w="12700" algn="ctr">
            <a:solidFill>
              <a:schemeClr val="folHlink"/>
            </a:solidFill>
            <a:prstDash val="dash"/>
            <a:round/>
            <a:headEnd/>
            <a:tailEnd/>
          </a:ln>
        </p:spPr>
      </p:cxnSp>
      <p:sp>
        <p:nvSpPr>
          <p:cNvPr id="20584" name="Line 93"/>
          <p:cNvSpPr>
            <a:spLocks noChangeShapeType="1"/>
          </p:cNvSpPr>
          <p:nvPr/>
        </p:nvSpPr>
        <p:spPr bwMode="auto">
          <a:xfrm>
            <a:off x="1727200" y="3471863"/>
            <a:ext cx="419100" cy="363537"/>
          </a:xfrm>
          <a:prstGeom prst="line">
            <a:avLst/>
          </a:prstGeom>
          <a:noFill/>
          <a:ln w="12700">
            <a:solidFill>
              <a:schemeClr val="folHlink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585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3779838"/>
            <a:ext cx="29051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6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6863" y="3303588"/>
            <a:ext cx="2905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71"/>
          <p:cNvGrpSpPr>
            <a:grpSpLocks/>
          </p:cNvGrpSpPr>
          <p:nvPr/>
        </p:nvGrpSpPr>
        <p:grpSpPr bwMode="auto">
          <a:xfrm>
            <a:off x="301625" y="3657601"/>
            <a:ext cx="612775" cy="758825"/>
            <a:chOff x="3086101" y="315811"/>
            <a:chExt cx="1737174" cy="2455825"/>
          </a:xfrm>
        </p:grpSpPr>
        <p:pic>
          <p:nvPicPr>
            <p:cNvPr id="20588" name="Picture 28" descr="dell-mini-netbooks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89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1" name="Group 179"/>
          <p:cNvGrpSpPr>
            <a:grpSpLocks/>
          </p:cNvGrpSpPr>
          <p:nvPr/>
        </p:nvGrpSpPr>
        <p:grpSpPr bwMode="auto">
          <a:xfrm>
            <a:off x="1066800" y="5184775"/>
            <a:ext cx="612775" cy="758825"/>
            <a:chOff x="3086101" y="315811"/>
            <a:chExt cx="1737174" cy="2455825"/>
          </a:xfrm>
        </p:grpSpPr>
        <p:pic>
          <p:nvPicPr>
            <p:cNvPr id="20591" name="Picture 28" descr="dell-mini-netbooks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92" name="Rectangle 181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pic>
        <p:nvPicPr>
          <p:cNvPr id="20593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2150" y="3640138"/>
            <a:ext cx="29051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94" name="Line 194"/>
          <p:cNvSpPr>
            <a:spLocks noChangeShapeType="1"/>
          </p:cNvSpPr>
          <p:nvPr/>
        </p:nvSpPr>
        <p:spPr bwMode="auto">
          <a:xfrm flipV="1">
            <a:off x="2590800" y="3736975"/>
            <a:ext cx="641350" cy="0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5" name="Line 195"/>
          <p:cNvSpPr>
            <a:spLocks noChangeShapeType="1"/>
          </p:cNvSpPr>
          <p:nvPr/>
        </p:nvSpPr>
        <p:spPr bwMode="auto">
          <a:xfrm>
            <a:off x="3505200" y="3716338"/>
            <a:ext cx="1878013" cy="20637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6" name="Line 116"/>
          <p:cNvSpPr>
            <a:spLocks noChangeShapeType="1"/>
          </p:cNvSpPr>
          <p:nvPr/>
        </p:nvSpPr>
        <p:spPr bwMode="auto">
          <a:xfrm flipH="1" flipV="1">
            <a:off x="914400" y="3584575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97" name="Line 117"/>
          <p:cNvSpPr>
            <a:spLocks noChangeShapeType="1"/>
          </p:cNvSpPr>
          <p:nvPr/>
        </p:nvSpPr>
        <p:spPr bwMode="auto">
          <a:xfrm flipH="1">
            <a:off x="762000" y="3736975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" name="Cloud"/>
          <p:cNvSpPr>
            <a:spLocks noChangeAspect="1" noEditPoints="1" noChangeArrowheads="1"/>
          </p:cNvSpPr>
          <p:nvPr/>
        </p:nvSpPr>
        <p:spPr bwMode="auto">
          <a:xfrm>
            <a:off x="5334000" y="2743200"/>
            <a:ext cx="2574925" cy="24384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grpSp>
        <p:nvGrpSpPr>
          <p:cNvPr id="12" name="Group 171"/>
          <p:cNvGrpSpPr>
            <a:grpSpLocks/>
          </p:cNvGrpSpPr>
          <p:nvPr/>
        </p:nvGrpSpPr>
        <p:grpSpPr bwMode="auto">
          <a:xfrm>
            <a:off x="1524000" y="5184775"/>
            <a:ext cx="612775" cy="758825"/>
            <a:chOff x="3086101" y="315811"/>
            <a:chExt cx="1737174" cy="2455825"/>
          </a:xfrm>
        </p:grpSpPr>
        <p:pic>
          <p:nvPicPr>
            <p:cNvPr id="20600" name="Picture 28" descr="dell-mini-netbooks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01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20602" name="Line 122"/>
          <p:cNvSpPr>
            <a:spLocks noChangeShapeType="1"/>
          </p:cNvSpPr>
          <p:nvPr/>
        </p:nvSpPr>
        <p:spPr bwMode="auto">
          <a:xfrm flipH="1">
            <a:off x="1447800" y="4956175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03" name="Line 123"/>
          <p:cNvSpPr>
            <a:spLocks noChangeShapeType="1"/>
          </p:cNvSpPr>
          <p:nvPr/>
        </p:nvSpPr>
        <p:spPr bwMode="auto">
          <a:xfrm>
            <a:off x="1828800" y="5032375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04" name="Text Box 124"/>
          <p:cNvSpPr txBox="1">
            <a:spLocks noChangeArrowheads="1"/>
          </p:cNvSpPr>
          <p:nvPr/>
        </p:nvSpPr>
        <p:spPr bwMode="auto">
          <a:xfrm>
            <a:off x="4191000" y="3200400"/>
            <a:ext cx="684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/>
              <a:t>Internet </a:t>
            </a:r>
          </a:p>
        </p:txBody>
      </p:sp>
      <p:sp>
        <p:nvSpPr>
          <p:cNvPr id="20605" name="TextBox 185"/>
          <p:cNvSpPr txBox="1">
            <a:spLocks noChangeArrowheads="1"/>
          </p:cNvSpPr>
          <p:nvPr/>
        </p:nvSpPr>
        <p:spPr bwMode="auto">
          <a:xfrm>
            <a:off x="990600" y="4267200"/>
            <a:ext cx="1000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</a:t>
            </a:r>
          </a:p>
        </p:txBody>
      </p:sp>
      <p:pic>
        <p:nvPicPr>
          <p:cNvPr id="20606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03860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0607" name="Line 127"/>
          <p:cNvSpPr>
            <a:spLocks noChangeShapeType="1"/>
          </p:cNvSpPr>
          <p:nvPr/>
        </p:nvSpPr>
        <p:spPr bwMode="auto">
          <a:xfrm>
            <a:off x="1676400" y="4114800"/>
            <a:ext cx="152400" cy="152400"/>
          </a:xfrm>
          <a:prstGeom prst="line">
            <a:avLst/>
          </a:prstGeom>
          <a:noFill/>
          <a:ln w="9525">
            <a:solidFill>
              <a:schemeClr val="fol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08" name="Text Box 128"/>
          <p:cNvSpPr txBox="1">
            <a:spLocks noChangeArrowheads="1"/>
          </p:cNvSpPr>
          <p:nvPr/>
        </p:nvSpPr>
        <p:spPr bwMode="auto">
          <a:xfrm>
            <a:off x="1981200" y="3048000"/>
            <a:ext cx="10445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 b="1"/>
              <a:t>Multicast-enabled</a:t>
            </a:r>
          </a:p>
        </p:txBody>
      </p:sp>
      <p:sp>
        <p:nvSpPr>
          <p:cNvPr id="20609" name="Can 84"/>
          <p:cNvSpPr>
            <a:spLocks noChangeArrowheads="1"/>
          </p:cNvSpPr>
          <p:nvPr/>
        </p:nvSpPr>
        <p:spPr bwMode="auto">
          <a:xfrm rot="-5400000">
            <a:off x="5349875" y="1355725"/>
            <a:ext cx="349250" cy="4648200"/>
          </a:xfrm>
          <a:prstGeom prst="can">
            <a:avLst>
              <a:gd name="adj" fmla="val 55831"/>
            </a:avLst>
          </a:prstGeom>
          <a:solidFill>
            <a:srgbClr val="FCFEA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rot="10800000" anchor="ctr"/>
          <a:lstStyle/>
          <a:p>
            <a:pPr algn="ctr" eaLnBrk="0" hangingPunct="0">
              <a:spcBef>
                <a:spcPct val="50000"/>
              </a:spcBef>
            </a:pPr>
            <a:endParaRPr lang="en-US" sz="1400">
              <a:latin typeface="Times New Roman" pitchFamily="18" charset="0"/>
              <a:cs typeface="Arial" charset="0"/>
            </a:endParaRPr>
          </a:p>
        </p:txBody>
      </p:sp>
      <p:sp>
        <p:nvSpPr>
          <p:cNvPr id="20610" name="TextBox 191"/>
          <p:cNvSpPr txBox="1">
            <a:spLocks noChangeArrowheads="1"/>
          </p:cNvSpPr>
          <p:nvPr/>
        </p:nvSpPr>
        <p:spPr bwMode="auto">
          <a:xfrm>
            <a:off x="833437" y="2513012"/>
            <a:ext cx="25955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 b="1" dirty="0" smtClean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Source </a:t>
            </a:r>
            <a:r>
              <a:rPr lang="en-US" sz="14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Network</a:t>
            </a:r>
          </a:p>
        </p:txBody>
      </p:sp>
      <p:sp>
        <p:nvSpPr>
          <p:cNvPr id="20611" name="TextBox 191"/>
          <p:cNvSpPr txBox="1">
            <a:spLocks noChangeArrowheads="1"/>
          </p:cNvSpPr>
          <p:nvPr/>
        </p:nvSpPr>
        <p:spPr bwMode="auto">
          <a:xfrm>
            <a:off x="5486400" y="2454275"/>
            <a:ext cx="25955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 b="1" dirty="0" smtClean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End-User’s Network</a:t>
            </a:r>
            <a:endParaRPr lang="en-US" sz="1400" b="1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12" name="Line 132"/>
          <p:cNvSpPr>
            <a:spLocks noChangeShapeType="1"/>
          </p:cNvSpPr>
          <p:nvPr/>
        </p:nvSpPr>
        <p:spPr bwMode="auto">
          <a:xfrm>
            <a:off x="3276600" y="3733800"/>
            <a:ext cx="4876800" cy="0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" name="Group 171"/>
          <p:cNvGrpSpPr>
            <a:grpSpLocks/>
          </p:cNvGrpSpPr>
          <p:nvPr/>
        </p:nvGrpSpPr>
        <p:grpSpPr bwMode="auto">
          <a:xfrm>
            <a:off x="8001000" y="3352800"/>
            <a:ext cx="612775" cy="758825"/>
            <a:chOff x="3086101" y="315811"/>
            <a:chExt cx="1737174" cy="2455825"/>
          </a:xfrm>
        </p:grpSpPr>
        <p:pic>
          <p:nvPicPr>
            <p:cNvPr id="20614" name="Picture 28" descr="dell-mini-netbooks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15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20616" name="Rectangle 136"/>
          <p:cNvSpPr>
            <a:spLocks noChangeArrowheads="1"/>
          </p:cNvSpPr>
          <p:nvPr/>
        </p:nvSpPr>
        <p:spPr bwMode="auto">
          <a:xfrm>
            <a:off x="8305800" y="3733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sp>
        <p:nvSpPr>
          <p:cNvPr id="20617" name="Oval 137"/>
          <p:cNvSpPr>
            <a:spLocks noChangeArrowheads="1"/>
          </p:cNvSpPr>
          <p:nvPr/>
        </p:nvSpPr>
        <p:spPr bwMode="auto">
          <a:xfrm>
            <a:off x="7696200" y="3505200"/>
            <a:ext cx="152400" cy="381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18" name="Oval 138"/>
          <p:cNvSpPr>
            <a:spLocks noChangeArrowheads="1"/>
          </p:cNvSpPr>
          <p:nvPr/>
        </p:nvSpPr>
        <p:spPr bwMode="auto">
          <a:xfrm>
            <a:off x="7696200" y="3505200"/>
            <a:ext cx="152400" cy="381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Content Placeholder 5"/>
          <p:cNvSpPr txBox="1">
            <a:spLocks/>
          </p:cNvSpPr>
          <p:nvPr/>
        </p:nvSpPr>
        <p:spPr bwMode="auto">
          <a:xfrm>
            <a:off x="381000" y="5486400"/>
            <a:ext cx="8077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 way is needed to route an anycast AMT request to the closest AMT Relay that has multicast connectivity to the requested Source.  This could be a local (to the end-user) AMT Relay on another provider’s network, or an AMT Relay in the Multicast Source’s network, or an AMT Relay in an intermediate network.  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8600" y="64008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3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368" name="TextBox 7"/>
          <p:cNvSpPr txBox="1"/>
          <p:nvPr/>
        </p:nvSpPr>
        <p:spPr>
          <a:xfrm>
            <a:off x="2168525" y="6627912"/>
            <a:ext cx="461327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Verdana" pitchFamily="-111" charset="0"/>
                <a:ea typeface="Arial" pitchFamily="-111" charset="-52"/>
                <a:cs typeface="Arial" pitchFamily="-111" charset="-52"/>
              </a:rPr>
              <a:t>©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Verdana" pitchFamily="-111" charset="0"/>
                <a:ea typeface="Arial" pitchFamily="-111" charset="-52"/>
                <a:cs typeface="Arial" pitchFamily="-111" charset="-52"/>
              </a:rPr>
              <a:t>2011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Verdana" pitchFamily="-111" charset="0"/>
                <a:ea typeface="Arial" pitchFamily="-111" charset="-52"/>
                <a:cs typeface="Arial" pitchFamily="-111" charset="-52"/>
              </a:rPr>
              <a:t>AT&amp;T Intellectual Property. All rights reserved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Verdana" pitchFamily="-111" charset="0"/>
                <a:ea typeface="Arial" pitchFamily="-111" charset="-52"/>
                <a:cs typeface="Arial" pitchFamily="-111" charset="-52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Verdana" pitchFamily="-111" charset="0"/>
              <a:ea typeface="Arial" pitchFamily="-111" charset="-52"/>
              <a:cs typeface="Arial" pitchFamily="-111" charset="-52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3962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432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178" name="Group 149"/>
          <p:cNvGrpSpPr>
            <a:grpSpLocks/>
          </p:cNvGrpSpPr>
          <p:nvPr/>
        </p:nvGrpSpPr>
        <p:grpSpPr bwMode="auto">
          <a:xfrm>
            <a:off x="1935434" y="4267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79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038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057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371600" y="2438400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217" name="Group 149"/>
          <p:cNvGrpSpPr>
            <a:grpSpLocks/>
          </p:cNvGrpSpPr>
          <p:nvPr/>
        </p:nvGrpSpPr>
        <p:grpSpPr bwMode="auto">
          <a:xfrm>
            <a:off x="3124200" y="2362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1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133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270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114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609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079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246" name="Group 212"/>
          <p:cNvGrpSpPr/>
          <p:nvPr/>
        </p:nvGrpSpPr>
        <p:grpSpPr>
          <a:xfrm>
            <a:off x="1600200" y="609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4953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423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269" name="Group 212"/>
          <p:cNvGrpSpPr/>
          <p:nvPr/>
        </p:nvGrpSpPr>
        <p:grpSpPr>
          <a:xfrm>
            <a:off x="6217966" y="4953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352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3823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293" name="Group 149"/>
          <p:cNvGrpSpPr>
            <a:grpSpLocks/>
          </p:cNvGrpSpPr>
          <p:nvPr/>
        </p:nvGrpSpPr>
        <p:grpSpPr bwMode="auto">
          <a:xfrm>
            <a:off x="4572000" y="3657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9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429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209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2680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316" name="Group 149"/>
          <p:cNvGrpSpPr>
            <a:grpSpLocks/>
          </p:cNvGrpSpPr>
          <p:nvPr/>
        </p:nvGrpSpPr>
        <p:grpSpPr bwMode="auto">
          <a:xfrm>
            <a:off x="6583634" y="2514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21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286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318" name="Group 202"/>
          <p:cNvGrpSpPr/>
          <p:nvPr/>
        </p:nvGrpSpPr>
        <p:grpSpPr>
          <a:xfrm>
            <a:off x="5745434" y="2209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200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3670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339" name="Group 149"/>
          <p:cNvGrpSpPr>
            <a:grpSpLocks/>
          </p:cNvGrpSpPr>
          <p:nvPr/>
        </p:nvGrpSpPr>
        <p:grpSpPr bwMode="auto">
          <a:xfrm>
            <a:off x="8183834" y="3505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4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276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341" name="Group 202"/>
          <p:cNvGrpSpPr/>
          <p:nvPr/>
        </p:nvGrpSpPr>
        <p:grpSpPr>
          <a:xfrm>
            <a:off x="7345634" y="3200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362" name="Group 149"/>
          <p:cNvGrpSpPr>
            <a:grpSpLocks/>
          </p:cNvGrpSpPr>
          <p:nvPr/>
        </p:nvGrpSpPr>
        <p:grpSpPr bwMode="auto">
          <a:xfrm>
            <a:off x="7726634" y="1295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70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066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365" name="Group 202"/>
          <p:cNvGrpSpPr/>
          <p:nvPr/>
        </p:nvGrpSpPr>
        <p:grpSpPr>
          <a:xfrm>
            <a:off x="6888434" y="990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1714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2971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076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" name="TextBox 408"/>
          <p:cNvSpPr txBox="1"/>
          <p:nvPr/>
        </p:nvSpPr>
        <p:spPr>
          <a:xfrm>
            <a:off x="2590800" y="1600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410" name="TextBox 409"/>
          <p:cNvSpPr txBox="1"/>
          <p:nvPr/>
        </p:nvSpPr>
        <p:spPr>
          <a:xfrm>
            <a:off x="5257800" y="1642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cxnSp>
        <p:nvCxnSpPr>
          <p:cNvPr id="416" name="Straight Connector 415"/>
          <p:cNvCxnSpPr/>
          <p:nvPr/>
        </p:nvCxnSpPr>
        <p:spPr>
          <a:xfrm rot="5400000">
            <a:off x="1562100" y="3543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 rot="10800000" flipV="1">
            <a:off x="2286000" y="3962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/>
          <p:cNvCxnSpPr/>
          <p:nvPr/>
        </p:nvCxnSpPr>
        <p:spPr>
          <a:xfrm rot="10800000">
            <a:off x="7086600" y="2667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/>
          <p:nvPr/>
        </p:nvCxnSpPr>
        <p:spPr>
          <a:xfrm rot="5400000">
            <a:off x="6858000" y="1828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/>
          <p:cNvCxnSpPr/>
          <p:nvPr/>
        </p:nvCxnSpPr>
        <p:spPr>
          <a:xfrm rot="16200000" flipV="1">
            <a:off x="7315200" y="2209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/>
          <p:cNvCxnSpPr/>
          <p:nvPr/>
        </p:nvCxnSpPr>
        <p:spPr>
          <a:xfrm rot="16200000" flipV="1">
            <a:off x="3314700" y="2933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TextBox 421"/>
          <p:cNvSpPr txBox="1"/>
          <p:nvPr/>
        </p:nvSpPr>
        <p:spPr>
          <a:xfrm>
            <a:off x="2411165" y="76200"/>
            <a:ext cx="4904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Network Architecture and Connectivity</a:t>
            </a:r>
            <a:endParaRPr lang="en-US" sz="2000" b="1" i="1" dirty="0"/>
          </a:p>
        </p:txBody>
      </p:sp>
      <p:grpSp>
        <p:nvGrpSpPr>
          <p:cNvPr id="167" name="Group 202"/>
          <p:cNvGrpSpPr/>
          <p:nvPr/>
        </p:nvGrpSpPr>
        <p:grpSpPr>
          <a:xfrm>
            <a:off x="876300" y="3962400"/>
            <a:ext cx="487634" cy="474663"/>
            <a:chOff x="2059015" y="3200400"/>
            <a:chExt cx="487634" cy="474663"/>
          </a:xfrm>
        </p:grpSpPr>
        <p:sp>
          <p:nvSpPr>
            <p:cNvPr id="16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73" name="Group 238"/>
          <p:cNvGrpSpPr/>
          <p:nvPr/>
        </p:nvGrpSpPr>
        <p:grpSpPr>
          <a:xfrm>
            <a:off x="2247900" y="2667000"/>
            <a:ext cx="487634" cy="474663"/>
            <a:chOff x="2059015" y="3200400"/>
            <a:chExt cx="487634" cy="474663"/>
          </a:xfrm>
        </p:grpSpPr>
        <p:sp>
          <p:nvSpPr>
            <p:cNvPr id="17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81" name="Group 202"/>
          <p:cNvGrpSpPr/>
          <p:nvPr/>
        </p:nvGrpSpPr>
        <p:grpSpPr>
          <a:xfrm>
            <a:off x="3390900" y="3352800"/>
            <a:ext cx="487634" cy="474663"/>
            <a:chOff x="2059015" y="3200400"/>
            <a:chExt cx="487634" cy="474663"/>
          </a:xfrm>
          <a:noFill/>
        </p:grpSpPr>
        <p:sp>
          <p:nvSpPr>
            <p:cNvPr id="18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3</a:t>
            </a:fld>
            <a:endParaRPr lang="en-US" dirty="0"/>
          </a:p>
        </p:txBody>
      </p:sp>
      <p:cxnSp>
        <p:nvCxnSpPr>
          <p:cNvPr id="153" name="Straight Connector 152"/>
          <p:cNvCxnSpPr/>
          <p:nvPr/>
        </p:nvCxnSpPr>
        <p:spPr>
          <a:xfrm rot="10800000">
            <a:off x="838200" y="5257800"/>
            <a:ext cx="1371600" cy="1588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10800000">
            <a:off x="838200" y="5641777"/>
            <a:ext cx="1371600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2209800" y="5105400"/>
            <a:ext cx="3082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Multicast-enabled interconnection</a:t>
            </a:r>
            <a:endParaRPr lang="en-US" sz="1400" b="1" dirty="0"/>
          </a:p>
        </p:txBody>
      </p:sp>
      <p:sp>
        <p:nvSpPr>
          <p:cNvPr id="156" name="TextBox 155"/>
          <p:cNvSpPr txBox="1"/>
          <p:nvPr/>
        </p:nvSpPr>
        <p:spPr>
          <a:xfrm>
            <a:off x="2209800" y="5486400"/>
            <a:ext cx="2646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Unicast-only interconnection</a:t>
            </a:r>
            <a:endParaRPr lang="en-US" sz="1400" b="1" dirty="0"/>
          </a:p>
        </p:txBody>
      </p:sp>
      <p:sp>
        <p:nvSpPr>
          <p:cNvPr id="157" name="TextBox 156"/>
          <p:cNvSpPr txBox="1"/>
          <p:nvPr/>
        </p:nvSpPr>
        <p:spPr>
          <a:xfrm>
            <a:off x="838200" y="5864423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58" name="TextBox 157"/>
          <p:cNvSpPr txBox="1"/>
          <p:nvPr/>
        </p:nvSpPr>
        <p:spPr>
          <a:xfrm>
            <a:off x="2676704" y="5864423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sp>
        <p:nvSpPr>
          <p:cNvPr id="159" name="TextBox 158"/>
          <p:cNvSpPr txBox="1"/>
          <p:nvPr/>
        </p:nvSpPr>
        <p:spPr>
          <a:xfrm>
            <a:off x="2164939" y="5879812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and</a:t>
            </a:r>
            <a:endParaRPr lang="en-US" sz="1400" b="1" dirty="0"/>
          </a:p>
        </p:txBody>
      </p:sp>
      <p:sp>
        <p:nvSpPr>
          <p:cNvPr id="160" name="TextBox 159"/>
          <p:cNvSpPr txBox="1"/>
          <p:nvPr/>
        </p:nvSpPr>
        <p:spPr>
          <a:xfrm>
            <a:off x="4048304" y="5879812"/>
            <a:ext cx="3724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networks are internally multicast-enabled</a:t>
            </a:r>
            <a:endParaRPr lang="en-US" sz="1400" b="1" dirty="0"/>
          </a:p>
        </p:txBody>
      </p:sp>
      <p:sp>
        <p:nvSpPr>
          <p:cNvPr id="161" name="TextBox 160"/>
          <p:cNvSpPr txBox="1"/>
          <p:nvPr/>
        </p:nvSpPr>
        <p:spPr>
          <a:xfrm>
            <a:off x="762000" y="6245423"/>
            <a:ext cx="3871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Networks 7 and 8 are not multicast-enabled</a:t>
            </a:r>
            <a:endParaRPr lang="en-US" sz="1400" b="1" dirty="0"/>
          </a:p>
        </p:txBody>
      </p:sp>
      <p:grpSp>
        <p:nvGrpSpPr>
          <p:cNvPr id="162" name="Group 238"/>
          <p:cNvGrpSpPr/>
          <p:nvPr/>
        </p:nvGrpSpPr>
        <p:grpSpPr>
          <a:xfrm>
            <a:off x="1371600" y="2801937"/>
            <a:ext cx="609600" cy="474663"/>
            <a:chOff x="2059014" y="3200400"/>
            <a:chExt cx="438838" cy="474663"/>
          </a:xfrm>
        </p:grpSpPr>
        <p:sp>
          <p:nvSpPr>
            <p:cNvPr id="16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65" name="Group 238"/>
          <p:cNvGrpSpPr/>
          <p:nvPr/>
        </p:nvGrpSpPr>
        <p:grpSpPr>
          <a:xfrm>
            <a:off x="1295400" y="3657600"/>
            <a:ext cx="609600" cy="474663"/>
            <a:chOff x="2059014" y="3200400"/>
            <a:chExt cx="438838" cy="474663"/>
          </a:xfrm>
        </p:grpSpPr>
        <p:sp>
          <p:nvSpPr>
            <p:cNvPr id="1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71" name="Group 238"/>
          <p:cNvGrpSpPr/>
          <p:nvPr/>
        </p:nvGrpSpPr>
        <p:grpSpPr>
          <a:xfrm>
            <a:off x="4114800" y="3048000"/>
            <a:ext cx="609600" cy="474663"/>
            <a:chOff x="2059014" y="3200400"/>
            <a:chExt cx="438838" cy="474663"/>
          </a:xfrm>
        </p:grpSpPr>
        <p:sp>
          <p:nvSpPr>
            <p:cNvPr id="17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77" name="Group 238"/>
          <p:cNvGrpSpPr/>
          <p:nvPr/>
        </p:nvGrpSpPr>
        <p:grpSpPr>
          <a:xfrm>
            <a:off x="5943600" y="2895600"/>
            <a:ext cx="609600" cy="474663"/>
            <a:chOff x="2059014" y="3200400"/>
            <a:chExt cx="438838" cy="474663"/>
          </a:xfrm>
        </p:grpSpPr>
        <p:sp>
          <p:nvSpPr>
            <p:cNvPr id="18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86" name="Group 238"/>
          <p:cNvGrpSpPr/>
          <p:nvPr/>
        </p:nvGrpSpPr>
        <p:grpSpPr>
          <a:xfrm>
            <a:off x="7467600" y="609600"/>
            <a:ext cx="609600" cy="474663"/>
            <a:chOff x="2059014" y="3200400"/>
            <a:chExt cx="438838" cy="474663"/>
          </a:xfrm>
        </p:grpSpPr>
        <p:sp>
          <p:nvSpPr>
            <p:cNvPr id="1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89" name="Group 238"/>
          <p:cNvGrpSpPr/>
          <p:nvPr/>
        </p:nvGrpSpPr>
        <p:grpSpPr>
          <a:xfrm>
            <a:off x="7696200" y="3886200"/>
            <a:ext cx="609600" cy="474663"/>
            <a:chOff x="2059014" y="3200400"/>
            <a:chExt cx="438838" cy="474663"/>
          </a:xfrm>
        </p:grpSpPr>
        <p:sp>
          <p:nvSpPr>
            <p:cNvPr id="19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152400" y="152401"/>
            <a:ext cx="8839200" cy="457199"/>
          </a:xfrm>
        </p:spPr>
        <p:txBody>
          <a:bodyPr bIns="91440" anchor="b">
            <a:normAutofit fontScale="90000"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Requirements for Solution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5" name="Content Placeholder 5"/>
          <p:cNvSpPr txBox="1">
            <a:spLocks/>
          </p:cNvSpPr>
          <p:nvPr/>
        </p:nvSpPr>
        <p:spPr bwMode="auto">
          <a:xfrm>
            <a:off x="457200" y="1219200"/>
            <a:ext cx="784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Only three requirements: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600" kern="0" dirty="0" smtClean="0">
              <a:latin typeface="+mn-lt"/>
            </a:endParaRPr>
          </a:p>
          <a:p>
            <a:pPr marL="742950" lvl="1" indent="-2857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600" b="1" kern="0" dirty="0" smtClean="0">
                <a:latin typeface="+mj-lt"/>
              </a:rPr>
              <a:t>I</a:t>
            </a:r>
            <a:r>
              <a:rPr kumimoji="0" lang="en-US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n a network</a:t>
            </a:r>
            <a:r>
              <a:rPr kumimoji="0" lang="en-US" sz="2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that hosts a Multicast Source, the </a:t>
            </a:r>
            <a:r>
              <a:rPr lang="en-US" sz="2600" b="1" kern="0" dirty="0" smtClean="0">
                <a:latin typeface="+mj-lt"/>
              </a:rPr>
              <a:t>Authoritative DNS server </a:t>
            </a:r>
            <a:r>
              <a:rPr kumimoji="0" lang="en-US" sz="2600" b="1" i="0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has an “in-</a:t>
            </a:r>
            <a:r>
              <a:rPr kumimoji="0" lang="en-US" sz="2600" b="1" i="0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addr.arpa</a:t>
            </a:r>
            <a:r>
              <a:rPr kumimoji="0" lang="en-US" sz="2600" b="1" i="0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” address entry for the Source IP</a:t>
            </a:r>
            <a:r>
              <a:rPr kumimoji="0" lang="en-US" sz="2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.</a:t>
            </a:r>
          </a:p>
          <a:p>
            <a:pPr marL="1200150" lvl="2" indent="-28575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300" b="1" kern="0" dirty="0" smtClean="0">
                <a:latin typeface="+mj-lt"/>
              </a:rPr>
              <a:t>E.g.,  for S1 of (S1,G1)  = 1.x.y.z, there is an entry in Authoritative DNS 1 for “z.y.x.1.in-addr.arpa” that maps to the anycast address described in #2 below.</a:t>
            </a:r>
            <a:endParaRPr kumimoji="0" lang="en-US" sz="23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742950" lvl="1" indent="-285750"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sz="2600" b="1" kern="0" baseline="0" dirty="0" smtClean="0">
                <a:latin typeface="+mj-lt"/>
              </a:rPr>
              <a:t>All</a:t>
            </a:r>
            <a:r>
              <a:rPr lang="en-US" sz="2600" b="1" kern="0" dirty="0" smtClean="0">
                <a:latin typeface="+mj-lt"/>
              </a:rPr>
              <a:t> networks (members of the same “Federation”) that have multicast connectivity to S1 and wish to server content from that Source, must have “AMT DNS” servers </a:t>
            </a:r>
            <a:r>
              <a:rPr lang="en-US" sz="2600" b="1" u="sng" kern="0" dirty="0" smtClean="0">
                <a:latin typeface="+mj-lt"/>
              </a:rPr>
              <a:t>reachable by the same anycast address</a:t>
            </a:r>
            <a:r>
              <a:rPr lang="en-US" sz="2600" b="1" kern="0" dirty="0" smtClean="0">
                <a:latin typeface="+mj-lt"/>
              </a:rPr>
              <a:t>, and the entries in those AMT DNS servers map to the AMT Relays in their own networks.</a:t>
            </a:r>
            <a:endParaRPr kumimoji="0" lang="en-US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1200150" lvl="2" indent="-28575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2300" b="1" kern="0" dirty="0" smtClean="0">
                <a:latin typeface="+mj-lt"/>
              </a:rPr>
              <a:t>E.g., AMT DNS 1, AMT DNS 2, and AMT DNS 3 in the diagrams are reachable by </a:t>
            </a:r>
            <a:r>
              <a:rPr lang="en-US" sz="2300" b="1" u="sng" kern="0" dirty="0" smtClean="0">
                <a:latin typeface="+mj-lt"/>
              </a:rPr>
              <a:t>the same</a:t>
            </a:r>
            <a:r>
              <a:rPr lang="en-US" sz="2300" b="1" kern="0" dirty="0" smtClean="0">
                <a:latin typeface="+mj-lt"/>
              </a:rPr>
              <a:t> anycast address, and they have entries that map to the address of </a:t>
            </a:r>
            <a:r>
              <a:rPr lang="en-US" sz="2300" b="1" u="sng" kern="0" dirty="0" smtClean="0">
                <a:latin typeface="+mj-lt"/>
              </a:rPr>
              <a:t>their own network’s</a:t>
            </a:r>
            <a:r>
              <a:rPr lang="en-US" sz="2300" b="1" kern="0" dirty="0" smtClean="0">
                <a:latin typeface="+mj-lt"/>
              </a:rPr>
              <a:t> AMT Relays. So, AMT DNS 1 maps queries to AMT Relay(s) 1, AMT DNS 2 maps to AMT Relay(s) 2, AMT DNS 3 maps to AMT Relay(s) 3.</a:t>
            </a:r>
            <a:endParaRPr kumimoji="0" lang="en-US" sz="23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742950" lvl="1" indent="-285750">
              <a:spcBef>
                <a:spcPts val="1800"/>
              </a:spcBef>
              <a:buFont typeface="+mj-lt"/>
              <a:buAutoNum type="arabicPeriod"/>
              <a:defRPr/>
            </a:pPr>
            <a:r>
              <a:rPr lang="en-US" sz="2600" b="1" kern="0" dirty="0" smtClean="0">
                <a:latin typeface="+mj-lt"/>
              </a:rPr>
              <a:t>AMT Gateways seek to find an AMT Relay by the deterministic construction of an “in-</a:t>
            </a:r>
            <a:r>
              <a:rPr lang="en-US" sz="2600" b="1" kern="0" dirty="0" err="1" smtClean="0">
                <a:latin typeface="+mj-lt"/>
              </a:rPr>
              <a:t>addr.arpa</a:t>
            </a:r>
            <a:r>
              <a:rPr lang="en-US" sz="2600" b="1" kern="0" dirty="0" smtClean="0">
                <a:latin typeface="+mj-lt"/>
              </a:rPr>
              <a:t>” DNS query* of the form</a:t>
            </a:r>
          </a:p>
          <a:p>
            <a:pPr marL="742950" lvl="1" indent="-285750" algn="ctr">
              <a:spcBef>
                <a:spcPts val="1200"/>
              </a:spcBef>
              <a:defRPr/>
            </a:pPr>
            <a:r>
              <a:rPr lang="en-US" sz="2600" b="1" kern="0" dirty="0" smtClean="0">
                <a:latin typeface="+mj-lt"/>
              </a:rPr>
              <a:t>		“z.y.x.A.in-</a:t>
            </a:r>
            <a:r>
              <a:rPr lang="en-US" sz="2600" b="1" kern="0" dirty="0" err="1" smtClean="0">
                <a:latin typeface="+mj-lt"/>
              </a:rPr>
              <a:t>addr.arpa</a:t>
            </a:r>
            <a:r>
              <a:rPr lang="en-US" sz="2600" b="1" kern="0" dirty="0" smtClean="0">
                <a:latin typeface="+mj-lt"/>
              </a:rPr>
              <a:t>”</a:t>
            </a:r>
          </a:p>
          <a:p>
            <a:pPr marL="2114550" lvl="4" indent="-285750">
              <a:defRPr/>
            </a:pPr>
            <a:endParaRPr lang="en-US" sz="2600" b="1" kern="0" dirty="0" smtClean="0">
              <a:latin typeface="+mj-lt"/>
            </a:endParaRPr>
          </a:p>
          <a:p>
            <a:pPr marL="1200150" lvl="2" indent="-285750">
              <a:defRPr/>
            </a:pPr>
            <a:r>
              <a:rPr lang="en-US" sz="2600" b="1" kern="0" dirty="0" smtClean="0">
                <a:latin typeface="+mj-lt"/>
              </a:rPr>
              <a:t>Where “A” is (e.g.) the class A address allocated to the Source’s host network, and </a:t>
            </a:r>
            <a:r>
              <a:rPr lang="en-US" sz="2600" b="1" i="1" kern="0" dirty="0" smtClean="0">
                <a:latin typeface="+mj-lt"/>
              </a:rPr>
              <a:t>“</a:t>
            </a:r>
            <a:r>
              <a:rPr lang="en-US" sz="2600" b="1" i="1" kern="0" dirty="0" err="1" smtClean="0">
                <a:latin typeface="+mj-lt"/>
              </a:rPr>
              <a:t>A.x.y.z</a:t>
            </a:r>
            <a:r>
              <a:rPr lang="en-US" sz="2600" b="1" i="1" kern="0" dirty="0" smtClean="0">
                <a:latin typeface="+mj-lt"/>
              </a:rPr>
              <a:t>”</a:t>
            </a:r>
            <a:r>
              <a:rPr lang="en-US" sz="2600" b="1" kern="0" dirty="0" smtClean="0">
                <a:latin typeface="+mj-lt"/>
              </a:rPr>
              <a:t> is the IP address of the Source specified in the (S,G).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28600" y="64008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6019800"/>
            <a:ext cx="3595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Instead of using the global AMT anycast address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5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3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7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10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11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7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9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22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4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2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8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66" name="Straight Arrow Connector 165"/>
          <p:cNvCxnSpPr>
            <a:stCxn id="165" idx="3"/>
          </p:cNvCxnSpPr>
          <p:nvPr/>
        </p:nvCxnSpPr>
        <p:spPr>
          <a:xfrm flipV="1">
            <a:off x="5257800" y="5604877"/>
            <a:ext cx="960166" cy="262523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val 166"/>
          <p:cNvSpPr/>
          <p:nvPr/>
        </p:nvSpPr>
        <p:spPr>
          <a:xfrm>
            <a:off x="4419600" y="5147846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1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4648200" y="5147846"/>
            <a:ext cx="1713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“z.y.x.1.in-addr.arpa”</a:t>
            </a:r>
            <a:endParaRPr lang="en-US" sz="1200" b="1" dirty="0"/>
          </a:p>
        </p:txBody>
      </p:sp>
      <p:cxnSp>
        <p:nvCxnSpPr>
          <p:cNvPr id="171" name="Straight Connector 17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1981200" y="0"/>
            <a:ext cx="7319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End-user application on Network 8 wants content on S1 (1.x.y.z), </a:t>
            </a:r>
          </a:p>
          <a:p>
            <a:r>
              <a:rPr lang="en-US" b="1" i="1" dirty="0" smtClean="0"/>
              <a:t>the AMT Gateway determines it does not have native multicast</a:t>
            </a:r>
          </a:p>
          <a:p>
            <a:r>
              <a:rPr lang="en-US" b="1" i="1" dirty="0" smtClean="0"/>
              <a:t>access to S1, seeks to connect via AMT Relay, </a:t>
            </a:r>
          </a:p>
          <a:p>
            <a:r>
              <a:rPr lang="en-US" b="1" i="1" dirty="0" smtClean="0"/>
              <a:t>constructs DNS query for “z.y.x.1.in-addr.arpa”</a:t>
            </a:r>
            <a:endParaRPr lang="en-US" b="1" i="1" dirty="0"/>
          </a:p>
        </p:txBody>
      </p:sp>
      <p:grpSp>
        <p:nvGrpSpPr>
          <p:cNvPr id="181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83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88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09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1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69" name="TextBox 168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151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54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57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5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60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1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7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7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85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8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6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6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7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8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9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1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2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3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15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6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7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19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0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2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66" name="Straight Arrow Connector 165"/>
          <p:cNvCxnSpPr/>
          <p:nvPr/>
        </p:nvCxnSpPr>
        <p:spPr>
          <a:xfrm rot="10800000">
            <a:off x="6324602" y="3048000"/>
            <a:ext cx="1523999" cy="9906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/>
          <p:nvPr/>
        </p:nvCxnSpPr>
        <p:spPr>
          <a:xfrm rot="10800000" flipV="1">
            <a:off x="3634718" y="3048000"/>
            <a:ext cx="2689883" cy="7874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Oval 183"/>
          <p:cNvSpPr/>
          <p:nvPr/>
        </p:nvSpPr>
        <p:spPr>
          <a:xfrm>
            <a:off x="5334000" y="4419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2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621187" y="4419600"/>
            <a:ext cx="1713290" cy="276999"/>
          </a:xfrm>
          <a:prstGeom prst="rect">
            <a:avLst/>
          </a:prstGeom>
          <a:noFill/>
          <a:ln w="38100" cmpd="tri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“z.y.x.1.in-addr.arpa”</a:t>
            </a:r>
            <a:endParaRPr lang="en-US" sz="1200" b="1" dirty="0"/>
          </a:p>
        </p:txBody>
      </p:sp>
      <p:cxnSp>
        <p:nvCxnSpPr>
          <p:cNvPr id="203" name="Straight Connector 202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2362200" y="76201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Network 8 Local DNS performs recursive queries,</a:t>
            </a:r>
          </a:p>
          <a:p>
            <a:r>
              <a:rPr lang="en-US" b="1" i="1" dirty="0" smtClean="0"/>
              <a:t>eventually finds Authoritative DNS 1</a:t>
            </a:r>
          </a:p>
        </p:txBody>
      </p:sp>
      <p:grpSp>
        <p:nvGrpSpPr>
          <p:cNvPr id="25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8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7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9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1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6</a:t>
            </a:fld>
            <a:endParaRPr lang="en-US" dirty="0"/>
          </a:p>
        </p:txBody>
      </p:sp>
      <p:cxnSp>
        <p:nvCxnSpPr>
          <p:cNvPr id="188" name="Straight Arrow Connector 187"/>
          <p:cNvCxnSpPr/>
          <p:nvPr/>
        </p:nvCxnSpPr>
        <p:spPr>
          <a:xfrm rot="10800000" flipV="1">
            <a:off x="6444952" y="4038600"/>
            <a:ext cx="1403649" cy="12954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70" name="TextBox 169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153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56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59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62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71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7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74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7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cxnSp>
        <p:nvCxnSpPr>
          <p:cNvPr id="177" name="Straight Arrow Connector 176"/>
          <p:cNvCxnSpPr/>
          <p:nvPr/>
        </p:nvCxnSpPr>
        <p:spPr>
          <a:xfrm rot="16200000" flipV="1">
            <a:off x="2617166" y="2817848"/>
            <a:ext cx="381586" cy="1653517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7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6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7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8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9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0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1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2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5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1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8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66" name="Straight Arrow Connector 165"/>
          <p:cNvCxnSpPr/>
          <p:nvPr/>
        </p:nvCxnSpPr>
        <p:spPr>
          <a:xfrm rot="10800000">
            <a:off x="6324602" y="3048000"/>
            <a:ext cx="1523999" cy="9906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/>
          <p:nvPr/>
        </p:nvCxnSpPr>
        <p:spPr>
          <a:xfrm rot="10800000" flipV="1">
            <a:off x="3634718" y="3048000"/>
            <a:ext cx="2689883" cy="7874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Oval 183"/>
          <p:cNvSpPr/>
          <p:nvPr/>
        </p:nvSpPr>
        <p:spPr>
          <a:xfrm>
            <a:off x="5447170" y="4495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3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734357" y="4495800"/>
            <a:ext cx="1504643" cy="276999"/>
          </a:xfrm>
          <a:prstGeom prst="rect">
            <a:avLst/>
          </a:prstGeom>
          <a:noFill/>
          <a:ln w="38100" cmpd="tri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“</a:t>
            </a:r>
            <a:r>
              <a:rPr lang="en-US" sz="1200" b="1" dirty="0" err="1" smtClean="0"/>
              <a:t>a.b.c.d</a:t>
            </a:r>
            <a:r>
              <a:rPr lang="en-US" sz="1200" b="1" dirty="0" smtClean="0"/>
              <a:t>” Anycast</a:t>
            </a:r>
            <a:endParaRPr lang="en-US" sz="1200" b="1" dirty="0"/>
          </a:p>
        </p:txBody>
      </p:sp>
      <p:cxnSp>
        <p:nvCxnSpPr>
          <p:cNvPr id="203" name="Straight Connector 202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2362200" y="76201"/>
            <a:ext cx="670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Network 1 Authoritative DNS redirects query to “</a:t>
            </a:r>
            <a:r>
              <a:rPr lang="en-US" b="1" i="1" dirty="0" err="1" smtClean="0"/>
              <a:t>a.b.c.d</a:t>
            </a:r>
            <a:r>
              <a:rPr lang="en-US" b="1" i="1" dirty="0" smtClean="0"/>
              <a:t>”,</a:t>
            </a:r>
          </a:p>
          <a:p>
            <a:r>
              <a:rPr lang="en-US" b="1" i="1" dirty="0" smtClean="0"/>
              <a:t>the anycast address for all Federation A</a:t>
            </a:r>
          </a:p>
          <a:p>
            <a:r>
              <a:rPr lang="en-US" b="1" i="1" dirty="0" smtClean="0"/>
              <a:t>“AMT DNS” servers (AMT DNS 1, 2, &amp; 3)</a:t>
            </a:r>
          </a:p>
        </p:txBody>
      </p:sp>
      <p:grpSp>
        <p:nvGrpSpPr>
          <p:cNvPr id="20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8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2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3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1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7</a:t>
            </a:fld>
            <a:endParaRPr lang="en-US" dirty="0"/>
          </a:p>
        </p:txBody>
      </p:sp>
      <p:cxnSp>
        <p:nvCxnSpPr>
          <p:cNvPr id="188" name="Straight Arrow Connector 187"/>
          <p:cNvCxnSpPr/>
          <p:nvPr/>
        </p:nvCxnSpPr>
        <p:spPr>
          <a:xfrm rot="10800000" flipV="1">
            <a:off x="6444952" y="4038600"/>
            <a:ext cx="1403649" cy="12954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70" name="TextBox 169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24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5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6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27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7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9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7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cxnSp>
        <p:nvCxnSpPr>
          <p:cNvPr id="177" name="Straight Arrow Connector 176"/>
          <p:cNvCxnSpPr/>
          <p:nvPr/>
        </p:nvCxnSpPr>
        <p:spPr>
          <a:xfrm rot="16200000" flipV="1">
            <a:off x="2617166" y="2817848"/>
            <a:ext cx="381586" cy="1653517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8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5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6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7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8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9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0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1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2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5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1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8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cxnSp>
        <p:nvCxnSpPr>
          <p:cNvPr id="166" name="Straight Arrow Connector 165"/>
          <p:cNvCxnSpPr/>
          <p:nvPr/>
        </p:nvCxnSpPr>
        <p:spPr>
          <a:xfrm rot="10800000">
            <a:off x="6324602" y="3048000"/>
            <a:ext cx="1523999" cy="9906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/>
          <p:nvPr/>
        </p:nvCxnSpPr>
        <p:spPr>
          <a:xfrm rot="10800000" flipV="1">
            <a:off x="3878534" y="3047999"/>
            <a:ext cx="2446068" cy="956677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Oval 183"/>
          <p:cNvSpPr/>
          <p:nvPr/>
        </p:nvSpPr>
        <p:spPr>
          <a:xfrm>
            <a:off x="3429000" y="4948535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4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716187" y="4872335"/>
            <a:ext cx="2888035" cy="461665"/>
          </a:xfrm>
          <a:prstGeom prst="rect">
            <a:avLst/>
          </a:prstGeom>
          <a:noFill/>
          <a:ln w="38100" cmpd="tri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Send query for “z.y.x.1.in-addr.arpa”</a:t>
            </a:r>
          </a:p>
          <a:p>
            <a:r>
              <a:rPr lang="en-US" sz="1200" b="1" dirty="0" smtClean="0"/>
              <a:t>to DNS server at “</a:t>
            </a:r>
            <a:r>
              <a:rPr lang="en-US" sz="1200" b="1" dirty="0" err="1" smtClean="0"/>
              <a:t>a.b.c.d</a:t>
            </a:r>
            <a:r>
              <a:rPr lang="en-US" sz="1200" b="1" dirty="0" smtClean="0"/>
              <a:t>” Anycast IP</a:t>
            </a:r>
            <a:endParaRPr lang="en-US" sz="1200" b="1" dirty="0"/>
          </a:p>
        </p:txBody>
      </p:sp>
      <p:cxnSp>
        <p:nvCxnSpPr>
          <p:cNvPr id="203" name="Straight Connector 202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2286000" y="0"/>
            <a:ext cx="685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Network 8 Local DNS sends a query for “z.y.x.1.in-addr.arpa” to “</a:t>
            </a:r>
            <a:r>
              <a:rPr lang="en-US" b="1" i="1" dirty="0" err="1" smtClean="0"/>
              <a:t>a.b.c.d</a:t>
            </a:r>
            <a:r>
              <a:rPr lang="en-US" b="1" i="1" dirty="0" smtClean="0"/>
              <a:t>”, the anycast address for all Federation A</a:t>
            </a:r>
          </a:p>
          <a:p>
            <a:r>
              <a:rPr lang="en-US" b="1" i="1" dirty="0" smtClean="0"/>
              <a:t>“AMT DNS” servers, which is naturally routed to</a:t>
            </a:r>
          </a:p>
          <a:p>
            <a:r>
              <a:rPr lang="en-US" b="1" i="1" dirty="0" smtClean="0"/>
              <a:t>AMT DNS 3, the closest AMT DNS server</a:t>
            </a:r>
          </a:p>
          <a:p>
            <a:r>
              <a:rPr lang="en-US" b="1" i="1" dirty="0" smtClean="0"/>
              <a:t>in Federation A</a:t>
            </a:r>
          </a:p>
        </p:txBody>
      </p:sp>
      <p:grpSp>
        <p:nvGrpSpPr>
          <p:cNvPr id="20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8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2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8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3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18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8</a:t>
            </a:fld>
            <a:endParaRPr lang="en-US" dirty="0"/>
          </a:p>
        </p:txBody>
      </p:sp>
      <p:cxnSp>
        <p:nvCxnSpPr>
          <p:cNvPr id="188" name="Straight Arrow Connector 187"/>
          <p:cNvCxnSpPr/>
          <p:nvPr/>
        </p:nvCxnSpPr>
        <p:spPr>
          <a:xfrm rot="10800000" flipV="1">
            <a:off x="6444952" y="4038600"/>
            <a:ext cx="1403649" cy="12954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70" name="TextBox 169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24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5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26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27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28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7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29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7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Date Placeholder 3"/>
          <p:cNvSpPr txBox="1">
            <a:spLocks noGrp="1"/>
          </p:cNvSpPr>
          <p:nvPr/>
        </p:nvSpPr>
        <p:spPr bwMode="auto">
          <a:xfrm>
            <a:off x="1171575" y="90678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11/29/2010</a:t>
            </a:r>
          </a:p>
        </p:txBody>
      </p:sp>
      <p:sp>
        <p:nvSpPr>
          <p:cNvPr id="21509" name="Slide Number Placeholder 4"/>
          <p:cNvSpPr txBox="1">
            <a:spLocks noGrp="1"/>
          </p:cNvSpPr>
          <p:nvPr/>
        </p:nvSpPr>
        <p:spPr bwMode="auto">
          <a:xfrm>
            <a:off x="381000" y="9066213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900">
                <a:solidFill>
                  <a:srgbClr val="4D4D4D"/>
                </a:solidFill>
                <a:cs typeface="Arial" charset="0"/>
              </a:rPr>
              <a:t>Page </a:t>
            </a:r>
            <a:fld id="{F44D08E7-2251-4A61-8F4D-8FE3D55A6C68}" type="slidenum">
              <a:rPr lang="en-US" sz="900">
                <a:solidFill>
                  <a:srgbClr val="4D4D4D"/>
                </a:solidFill>
                <a:cs typeface="Arial" charset="0"/>
              </a:rPr>
              <a:pPr/>
              <a:t>9</a:t>
            </a:fld>
            <a:endParaRPr lang="en-US" sz="900">
              <a:solidFill>
                <a:srgbClr val="4D4D4D"/>
              </a:solidFill>
              <a:cs typeface="Arial" charset="0"/>
            </a:endParaRPr>
          </a:p>
        </p:txBody>
      </p:sp>
      <p:sp>
        <p:nvSpPr>
          <p:cNvPr id="21" name="Cloud"/>
          <p:cNvSpPr>
            <a:spLocks noChangeAspect="1" noEditPoints="1" noChangeArrowheads="1"/>
          </p:cNvSpPr>
          <p:nvPr/>
        </p:nvSpPr>
        <p:spPr bwMode="auto">
          <a:xfrm>
            <a:off x="944834" y="4343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1590" name="Text Box 86"/>
          <p:cNvSpPr txBox="1">
            <a:spLocks noChangeArrowheads="1"/>
          </p:cNvSpPr>
          <p:nvPr/>
        </p:nvSpPr>
        <p:spPr bwMode="auto">
          <a:xfrm>
            <a:off x="1106246" y="4813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2</a:t>
            </a:r>
            <a:endParaRPr lang="en-US" sz="1000" b="1" dirty="0"/>
          </a:p>
        </p:txBody>
      </p:sp>
      <p:grpSp>
        <p:nvGrpSpPr>
          <p:cNvPr id="3" name="Group 149"/>
          <p:cNvGrpSpPr>
            <a:grpSpLocks/>
          </p:cNvGrpSpPr>
          <p:nvPr/>
        </p:nvGrpSpPr>
        <p:grpSpPr bwMode="auto">
          <a:xfrm>
            <a:off x="1935434" y="4648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0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0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18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1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2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19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02" name="TextBox 185"/>
          <p:cNvSpPr txBox="1">
            <a:spLocks noChangeArrowheads="1"/>
          </p:cNvSpPr>
          <p:nvPr/>
        </p:nvSpPr>
        <p:spPr bwMode="auto">
          <a:xfrm>
            <a:off x="1478234" y="4419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2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06" name="Cloud"/>
          <p:cNvSpPr>
            <a:spLocks noChangeAspect="1" noEditPoints="1" noChangeArrowheads="1"/>
          </p:cNvSpPr>
          <p:nvPr/>
        </p:nvSpPr>
        <p:spPr bwMode="auto">
          <a:xfrm>
            <a:off x="1371600" y="2438400"/>
            <a:ext cx="2227943" cy="1219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07" name="Text Box 86"/>
          <p:cNvSpPr txBox="1">
            <a:spLocks noChangeArrowheads="1"/>
          </p:cNvSpPr>
          <p:nvPr/>
        </p:nvSpPr>
        <p:spPr bwMode="auto">
          <a:xfrm>
            <a:off x="1447800" y="2954179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1</a:t>
            </a:r>
            <a:endParaRPr lang="en-US" sz="1000" b="1" dirty="0"/>
          </a:p>
        </p:txBody>
      </p:sp>
      <p:grpSp>
        <p:nvGrpSpPr>
          <p:cNvPr id="7" name="Group 149"/>
          <p:cNvGrpSpPr>
            <a:grpSpLocks/>
          </p:cNvGrpSpPr>
          <p:nvPr/>
        </p:nvGrpSpPr>
        <p:grpSpPr bwMode="auto">
          <a:xfrm>
            <a:off x="3124200" y="2743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236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237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1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2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0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1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235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38" name="TextBox 185"/>
          <p:cNvSpPr txBox="1">
            <a:spLocks noChangeArrowheads="1"/>
          </p:cNvSpPr>
          <p:nvPr/>
        </p:nvSpPr>
        <p:spPr bwMode="auto">
          <a:xfrm>
            <a:off x="2667000" y="2514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1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1562" name="TextBox 185"/>
          <p:cNvSpPr txBox="1">
            <a:spLocks noChangeArrowheads="1"/>
          </p:cNvSpPr>
          <p:nvPr/>
        </p:nvSpPr>
        <p:spPr bwMode="auto">
          <a:xfrm>
            <a:off x="1905000" y="2651125"/>
            <a:ext cx="10001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chemeClr val="tx2"/>
                </a:solidFill>
                <a:latin typeface="Verdana" pitchFamily="34" charset="0"/>
                <a:cs typeface="Arial" charset="0"/>
              </a:rPr>
              <a:t>Multicast Source 1</a:t>
            </a:r>
          </a:p>
          <a:p>
            <a:pPr algn="ctr" eaLnBrk="0" hangingPunct="0">
              <a:spcBef>
                <a:spcPct val="50000"/>
              </a:spcBef>
            </a:pPr>
            <a:endParaRPr lang="en-US" sz="10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21563" name="Picture 68" descr="Convedia's carrier class CMS-6000 Media 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95550"/>
            <a:ext cx="533400" cy="220663"/>
          </a:xfrm>
          <a:prstGeom prst="rect">
            <a:avLst/>
          </a:prstGeom>
          <a:solidFill>
            <a:srgbClr val="3617A9"/>
          </a:solidFill>
          <a:ln w="9525">
            <a:noFill/>
            <a:miter lim="800000"/>
            <a:headEnd/>
            <a:tailEnd/>
          </a:ln>
        </p:spPr>
      </p:pic>
      <p:sp>
        <p:nvSpPr>
          <p:cNvPr id="244" name="Cloud"/>
          <p:cNvSpPr>
            <a:spLocks noChangeAspect="1" noEditPoints="1" noChangeArrowheads="1"/>
          </p:cNvSpPr>
          <p:nvPr/>
        </p:nvSpPr>
        <p:spPr bwMode="auto">
          <a:xfrm>
            <a:off x="716234" y="990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45" name="Text Box 86"/>
          <p:cNvSpPr txBox="1">
            <a:spLocks noChangeArrowheads="1"/>
          </p:cNvSpPr>
          <p:nvPr/>
        </p:nvSpPr>
        <p:spPr bwMode="auto">
          <a:xfrm>
            <a:off x="877646" y="1460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7</a:t>
            </a:r>
            <a:endParaRPr lang="en-US" sz="1000" b="1" dirty="0"/>
          </a:p>
        </p:txBody>
      </p:sp>
      <p:grpSp>
        <p:nvGrpSpPr>
          <p:cNvPr id="10" name="Group 212"/>
          <p:cNvGrpSpPr/>
          <p:nvPr/>
        </p:nvGrpSpPr>
        <p:grpSpPr>
          <a:xfrm>
            <a:off x="1600200" y="990600"/>
            <a:ext cx="487634" cy="474663"/>
            <a:chOff x="2059015" y="3200400"/>
            <a:chExt cx="487634" cy="474663"/>
          </a:xfrm>
        </p:grpSpPr>
        <p:sp>
          <p:nvSpPr>
            <p:cNvPr id="26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7</a:t>
              </a:r>
              <a:endParaRPr lang="en-US" sz="800" b="1" dirty="0"/>
            </a:p>
          </p:txBody>
        </p:sp>
      </p:grpSp>
      <p:sp>
        <p:nvSpPr>
          <p:cNvPr id="267" name="Cloud"/>
          <p:cNvSpPr>
            <a:spLocks noChangeAspect="1" noEditPoints="1" noChangeArrowheads="1"/>
          </p:cNvSpPr>
          <p:nvPr/>
        </p:nvSpPr>
        <p:spPr bwMode="auto">
          <a:xfrm>
            <a:off x="5364434" y="53340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68" name="Text Box 86"/>
          <p:cNvSpPr txBox="1">
            <a:spLocks noChangeArrowheads="1"/>
          </p:cNvSpPr>
          <p:nvPr/>
        </p:nvSpPr>
        <p:spPr bwMode="auto">
          <a:xfrm>
            <a:off x="5525846" y="58043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8</a:t>
            </a:r>
            <a:endParaRPr lang="en-US" sz="1000" b="1" dirty="0"/>
          </a:p>
        </p:txBody>
      </p:sp>
      <p:grpSp>
        <p:nvGrpSpPr>
          <p:cNvPr id="11" name="Group 212"/>
          <p:cNvGrpSpPr/>
          <p:nvPr/>
        </p:nvGrpSpPr>
        <p:grpSpPr>
          <a:xfrm>
            <a:off x="6217966" y="5334000"/>
            <a:ext cx="487634" cy="474663"/>
            <a:chOff x="2059015" y="3200400"/>
            <a:chExt cx="487634" cy="474663"/>
          </a:xfrm>
        </p:grpSpPr>
        <p:sp>
          <p:nvSpPr>
            <p:cNvPr id="2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/>
                <a:t>Local</a:t>
              </a:r>
            </a:p>
            <a:p>
              <a:pPr algn="ctr"/>
              <a:r>
                <a:rPr lang="en-US" sz="800" b="1" dirty="0" smtClean="0"/>
                <a:t>DNS 8</a:t>
              </a:r>
              <a:endParaRPr lang="en-US" sz="800" b="1" dirty="0"/>
            </a:p>
          </p:txBody>
        </p:sp>
      </p:grpSp>
      <p:sp>
        <p:nvSpPr>
          <p:cNvPr id="290" name="Cloud"/>
          <p:cNvSpPr>
            <a:spLocks noChangeAspect="1" noEditPoints="1" noChangeArrowheads="1"/>
          </p:cNvSpPr>
          <p:nvPr/>
        </p:nvSpPr>
        <p:spPr bwMode="auto">
          <a:xfrm>
            <a:off x="3581400" y="3733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291" name="Text Box 86"/>
          <p:cNvSpPr txBox="1">
            <a:spLocks noChangeArrowheads="1"/>
          </p:cNvSpPr>
          <p:nvPr/>
        </p:nvSpPr>
        <p:spPr bwMode="auto">
          <a:xfrm>
            <a:off x="3742812" y="4204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3</a:t>
            </a:r>
            <a:endParaRPr lang="en-US" sz="1000" b="1" dirty="0"/>
          </a:p>
        </p:txBody>
      </p:sp>
      <p:grpSp>
        <p:nvGrpSpPr>
          <p:cNvPr id="13" name="Group 149"/>
          <p:cNvGrpSpPr>
            <a:grpSpLocks/>
          </p:cNvGrpSpPr>
          <p:nvPr/>
        </p:nvGrpSpPr>
        <p:grpSpPr bwMode="auto">
          <a:xfrm>
            <a:off x="4572000" y="4038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4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08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09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299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0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1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2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3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4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5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6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07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294" name="TextBox 185"/>
          <p:cNvSpPr txBox="1">
            <a:spLocks noChangeArrowheads="1"/>
          </p:cNvSpPr>
          <p:nvPr/>
        </p:nvSpPr>
        <p:spPr bwMode="auto">
          <a:xfrm>
            <a:off x="4114800" y="3810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3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13" name="Cloud"/>
          <p:cNvSpPr>
            <a:spLocks noChangeAspect="1" noEditPoints="1" noChangeArrowheads="1"/>
          </p:cNvSpPr>
          <p:nvPr/>
        </p:nvSpPr>
        <p:spPr bwMode="auto">
          <a:xfrm>
            <a:off x="5593034" y="25908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5754446" y="30611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4</a:t>
            </a:r>
            <a:endParaRPr lang="en-US" sz="1000" b="1" dirty="0"/>
          </a:p>
        </p:txBody>
      </p:sp>
      <p:grpSp>
        <p:nvGrpSpPr>
          <p:cNvPr id="17" name="Group 149"/>
          <p:cNvGrpSpPr>
            <a:grpSpLocks/>
          </p:cNvGrpSpPr>
          <p:nvPr/>
        </p:nvGrpSpPr>
        <p:grpSpPr bwMode="auto">
          <a:xfrm>
            <a:off x="6583634" y="28956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18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31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32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22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3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4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5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6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7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8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29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30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17" name="TextBox 185"/>
          <p:cNvSpPr txBox="1">
            <a:spLocks noChangeArrowheads="1"/>
          </p:cNvSpPr>
          <p:nvPr/>
        </p:nvSpPr>
        <p:spPr bwMode="auto">
          <a:xfrm>
            <a:off x="6126434" y="26670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4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19" name="Group 202"/>
          <p:cNvGrpSpPr/>
          <p:nvPr/>
        </p:nvGrpSpPr>
        <p:grpSpPr>
          <a:xfrm>
            <a:off x="5745434" y="2590800"/>
            <a:ext cx="487634" cy="474663"/>
            <a:chOff x="2059015" y="3200400"/>
            <a:chExt cx="487634" cy="474663"/>
          </a:xfrm>
        </p:grpSpPr>
        <p:sp>
          <p:nvSpPr>
            <p:cNvPr id="31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sp>
        <p:nvSpPr>
          <p:cNvPr id="336" name="Cloud"/>
          <p:cNvSpPr>
            <a:spLocks noChangeAspect="1" noEditPoints="1" noChangeArrowheads="1"/>
          </p:cNvSpPr>
          <p:nvPr/>
        </p:nvSpPr>
        <p:spPr bwMode="auto">
          <a:xfrm>
            <a:off x="7193234" y="35814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37" name="Text Box 86"/>
          <p:cNvSpPr txBox="1">
            <a:spLocks noChangeArrowheads="1"/>
          </p:cNvSpPr>
          <p:nvPr/>
        </p:nvSpPr>
        <p:spPr bwMode="auto">
          <a:xfrm>
            <a:off x="7354646" y="40517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6</a:t>
            </a:r>
            <a:endParaRPr lang="en-US" sz="1000" b="1" dirty="0"/>
          </a:p>
        </p:txBody>
      </p:sp>
      <p:grpSp>
        <p:nvGrpSpPr>
          <p:cNvPr id="22" name="Group 149"/>
          <p:cNvGrpSpPr>
            <a:grpSpLocks/>
          </p:cNvGrpSpPr>
          <p:nvPr/>
        </p:nvGrpSpPr>
        <p:grpSpPr bwMode="auto">
          <a:xfrm>
            <a:off x="8183834" y="38862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3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54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55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45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6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7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8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49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0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1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2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53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40" name="TextBox 185"/>
          <p:cNvSpPr txBox="1">
            <a:spLocks noChangeArrowheads="1"/>
          </p:cNvSpPr>
          <p:nvPr/>
        </p:nvSpPr>
        <p:spPr bwMode="auto">
          <a:xfrm>
            <a:off x="7726634" y="36576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6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4" name="Group 202"/>
          <p:cNvGrpSpPr/>
          <p:nvPr/>
        </p:nvGrpSpPr>
        <p:grpSpPr>
          <a:xfrm>
            <a:off x="7345634" y="3581400"/>
            <a:ext cx="487634" cy="474663"/>
            <a:chOff x="2059015" y="3200400"/>
            <a:chExt cx="487634" cy="474663"/>
          </a:xfrm>
        </p:grpSpPr>
        <p:sp>
          <p:nvSpPr>
            <p:cNvPr id="34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  <p:sp>
        <p:nvSpPr>
          <p:cNvPr id="359" name="Cloud"/>
          <p:cNvSpPr>
            <a:spLocks noChangeAspect="1" noEditPoints="1" noChangeArrowheads="1"/>
          </p:cNvSpPr>
          <p:nvPr/>
        </p:nvSpPr>
        <p:spPr bwMode="auto">
          <a:xfrm>
            <a:off x="6736034" y="1371600"/>
            <a:ext cx="1531711" cy="838200"/>
          </a:xfrm>
          <a:custGeom>
            <a:avLst/>
            <a:gdLst>
              <a:gd name="T0" fmla="*/ 7987 w 21600"/>
              <a:gd name="T1" fmla="*/ 1828800 h 21600"/>
              <a:gd name="T2" fmla="*/ 1287463 w 21600"/>
              <a:gd name="T3" fmla="*/ 3653705 h 21600"/>
              <a:gd name="T4" fmla="*/ 2572779 w 21600"/>
              <a:gd name="T5" fmla="*/ 1828800 h 21600"/>
              <a:gd name="T6" fmla="*/ 1287463 w 21600"/>
              <a:gd name="T7" fmla="*/ 20912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US" sz="24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ea typeface="Arial" pitchFamily="-111" charset="-52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400">
                <a:latin typeface="Arial" pitchFamily="34" charset="0"/>
                <a:ea typeface="Arial" pitchFamily="-111" charset="-52"/>
                <a:cs typeface="Arial" pitchFamily="34" charset="0"/>
              </a:rPr>
              <a:t>  </a:t>
            </a:r>
            <a:endParaRPr lang="en-US" sz="1600">
              <a:latin typeface="Arial" pitchFamily="34" charset="0"/>
              <a:ea typeface="Arial" pitchFamily="-111" charset="-52"/>
              <a:cs typeface="Arial" pitchFamily="34" charset="0"/>
            </a:endParaRPr>
          </a:p>
        </p:txBody>
      </p:sp>
      <p:sp>
        <p:nvSpPr>
          <p:cNvPr id="360" name="Text Box 86"/>
          <p:cNvSpPr txBox="1">
            <a:spLocks noChangeArrowheads="1"/>
          </p:cNvSpPr>
          <p:nvPr/>
        </p:nvSpPr>
        <p:spPr bwMode="auto">
          <a:xfrm>
            <a:off x="6897446" y="1841956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Network 5</a:t>
            </a:r>
            <a:endParaRPr lang="en-US" sz="1000" b="1" dirty="0"/>
          </a:p>
        </p:txBody>
      </p:sp>
      <p:grpSp>
        <p:nvGrpSpPr>
          <p:cNvPr id="26" name="Group 149"/>
          <p:cNvGrpSpPr>
            <a:grpSpLocks/>
          </p:cNvGrpSpPr>
          <p:nvPr/>
        </p:nvGrpSpPr>
        <p:grpSpPr bwMode="auto">
          <a:xfrm>
            <a:off x="7726634" y="1676401"/>
            <a:ext cx="228599" cy="380999"/>
            <a:chOff x="3868" y="2719"/>
            <a:chExt cx="256" cy="397"/>
          </a:xfrm>
          <a:solidFill>
            <a:srgbClr val="0070C0"/>
          </a:solidFill>
        </p:grpSpPr>
        <p:grpSp>
          <p:nvGrpSpPr>
            <p:cNvPr id="27" name="Group 150"/>
            <p:cNvGrpSpPr>
              <a:grpSpLocks/>
            </p:cNvGrpSpPr>
            <p:nvPr/>
          </p:nvGrpSpPr>
          <p:grpSpPr bwMode="auto">
            <a:xfrm>
              <a:off x="3868" y="2719"/>
              <a:ext cx="256" cy="397"/>
              <a:chOff x="3868" y="2719"/>
              <a:chExt cx="256" cy="397"/>
            </a:xfrm>
            <a:grpFill/>
          </p:grpSpPr>
          <p:sp>
            <p:nvSpPr>
              <p:cNvPr id="380" name="AutoShape 151"/>
              <p:cNvSpPr>
                <a:spLocks noChangeArrowheads="1"/>
              </p:cNvSpPr>
              <p:nvPr/>
            </p:nvSpPr>
            <p:spPr bwMode="auto">
              <a:xfrm>
                <a:off x="3868" y="2719"/>
                <a:ext cx="256" cy="397"/>
              </a:xfrm>
              <a:prstGeom prst="cube">
                <a:avLst>
                  <a:gd name="adj" fmla="val 24986"/>
                </a:avLst>
              </a:prstGeom>
              <a:grp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  <p:sp>
            <p:nvSpPr>
              <p:cNvPr id="381" name="Line 152"/>
              <p:cNvSpPr>
                <a:spLocks noChangeShapeType="1"/>
              </p:cNvSpPr>
              <p:nvPr/>
            </p:nvSpPr>
            <p:spPr bwMode="auto">
              <a:xfrm>
                <a:off x="3869" y="2814"/>
                <a:ext cx="0" cy="301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n-US" sz="2400" dirty="0">
                  <a:solidFill>
                    <a:srgbClr val="CCCCCC"/>
                  </a:solidFill>
                  <a:latin typeface="Verdana" pitchFamily="-111" charset="0"/>
                  <a:ea typeface="Arial" pitchFamily="-111" charset="-52"/>
                  <a:cs typeface="Arial" pitchFamily="-111" charset="-52"/>
                </a:endParaRPr>
              </a:p>
            </p:txBody>
          </p:sp>
        </p:grpSp>
        <p:sp>
          <p:nvSpPr>
            <p:cNvPr id="371" name="Line 153"/>
            <p:cNvSpPr>
              <a:spLocks noChangeShapeType="1"/>
            </p:cNvSpPr>
            <p:nvPr/>
          </p:nvSpPr>
          <p:spPr bwMode="auto">
            <a:xfrm>
              <a:off x="3873" y="309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2" name="Line 154"/>
            <p:cNvSpPr>
              <a:spLocks noChangeShapeType="1"/>
            </p:cNvSpPr>
            <p:nvPr/>
          </p:nvSpPr>
          <p:spPr bwMode="auto">
            <a:xfrm>
              <a:off x="3873" y="3079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3" name="Line 155"/>
            <p:cNvSpPr>
              <a:spLocks noChangeShapeType="1"/>
            </p:cNvSpPr>
            <p:nvPr/>
          </p:nvSpPr>
          <p:spPr bwMode="auto">
            <a:xfrm>
              <a:off x="3873" y="3061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4" name="Line 156"/>
            <p:cNvSpPr>
              <a:spLocks noChangeShapeType="1"/>
            </p:cNvSpPr>
            <p:nvPr/>
          </p:nvSpPr>
          <p:spPr bwMode="auto">
            <a:xfrm>
              <a:off x="3873" y="3040"/>
              <a:ext cx="183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5" name="Rectangle 157"/>
            <p:cNvSpPr>
              <a:spLocks noChangeArrowheads="1"/>
            </p:cNvSpPr>
            <p:nvPr/>
          </p:nvSpPr>
          <p:spPr bwMode="auto">
            <a:xfrm>
              <a:off x="3878" y="2821"/>
              <a:ext cx="180" cy="2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6" name="Rectangle 158"/>
            <p:cNvSpPr>
              <a:spLocks noChangeArrowheads="1"/>
            </p:cNvSpPr>
            <p:nvPr/>
          </p:nvSpPr>
          <p:spPr bwMode="auto">
            <a:xfrm>
              <a:off x="3934" y="2831"/>
              <a:ext cx="74" cy="11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7" name="Oval 159"/>
            <p:cNvSpPr>
              <a:spLocks noChangeArrowheads="1"/>
            </p:cNvSpPr>
            <p:nvPr/>
          </p:nvSpPr>
          <p:spPr bwMode="auto">
            <a:xfrm>
              <a:off x="3880" y="2881"/>
              <a:ext cx="20" cy="1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8" name="Oval 160"/>
            <p:cNvSpPr>
              <a:spLocks noChangeArrowheads="1"/>
            </p:cNvSpPr>
            <p:nvPr/>
          </p:nvSpPr>
          <p:spPr bwMode="auto">
            <a:xfrm>
              <a:off x="3880" y="2912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  <p:sp>
          <p:nvSpPr>
            <p:cNvPr id="379" name="Oval 161"/>
            <p:cNvSpPr>
              <a:spLocks noChangeArrowheads="1"/>
            </p:cNvSpPr>
            <p:nvPr/>
          </p:nvSpPr>
          <p:spPr bwMode="auto">
            <a:xfrm>
              <a:off x="3880" y="2939"/>
              <a:ext cx="20" cy="11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en-US" sz="2400" dirty="0">
                <a:solidFill>
                  <a:srgbClr val="CCCCCC"/>
                </a:solidFill>
                <a:latin typeface="Verdana" pitchFamily="-111" charset="0"/>
                <a:ea typeface="Arial" pitchFamily="-111" charset="-52"/>
                <a:cs typeface="Arial" pitchFamily="-111" charset="-52"/>
              </a:endParaRPr>
            </a:p>
          </p:txBody>
        </p:sp>
      </p:grpSp>
      <p:sp>
        <p:nvSpPr>
          <p:cNvPr id="363" name="TextBox 185"/>
          <p:cNvSpPr txBox="1">
            <a:spLocks noChangeArrowheads="1"/>
          </p:cNvSpPr>
          <p:nvPr/>
        </p:nvSpPr>
        <p:spPr bwMode="auto">
          <a:xfrm>
            <a:off x="7269434" y="1447800"/>
            <a:ext cx="1066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00" b="1" dirty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AMT </a:t>
            </a:r>
            <a:r>
              <a:rPr lang="en-US" sz="900" b="1" dirty="0" smtClean="0">
                <a:solidFill>
                  <a:srgbClr val="C00000"/>
                </a:solidFill>
                <a:latin typeface="Verdana" pitchFamily="34" charset="0"/>
                <a:cs typeface="Arial" charset="0"/>
              </a:rPr>
              <a:t>Relay 5</a:t>
            </a:r>
            <a:endParaRPr lang="en-US" sz="900" b="1" dirty="0">
              <a:solidFill>
                <a:srgbClr val="C00000"/>
              </a:solidFill>
              <a:latin typeface="Verdana" pitchFamily="34" charset="0"/>
              <a:cs typeface="Arial" charset="0"/>
            </a:endParaRPr>
          </a:p>
        </p:txBody>
      </p:sp>
      <p:grpSp>
        <p:nvGrpSpPr>
          <p:cNvPr id="28" name="Group 202"/>
          <p:cNvGrpSpPr/>
          <p:nvPr/>
        </p:nvGrpSpPr>
        <p:grpSpPr>
          <a:xfrm>
            <a:off x="6888434" y="1371600"/>
            <a:ext cx="487634" cy="474663"/>
            <a:chOff x="2059015" y="3200400"/>
            <a:chExt cx="487634" cy="474663"/>
          </a:xfrm>
        </p:grpSpPr>
        <p:sp>
          <p:nvSpPr>
            <p:cNvPr id="3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cxnSp>
        <p:nvCxnSpPr>
          <p:cNvPr id="386" name="Straight Connector 385"/>
          <p:cNvCxnSpPr/>
          <p:nvPr/>
        </p:nvCxnSpPr>
        <p:spPr>
          <a:xfrm rot="16200000" flipH="1">
            <a:off x="1257300" y="2095500"/>
            <a:ext cx="762000" cy="228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rot="10800000" flipV="1">
            <a:off x="5105400" y="3352800"/>
            <a:ext cx="762000" cy="6096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/>
        </p:nvCxnSpPr>
        <p:spPr>
          <a:xfrm rot="5400000">
            <a:off x="1562100" y="3924300"/>
            <a:ext cx="7620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6591300" y="4457700"/>
            <a:ext cx="1066800" cy="83820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71"/>
          <p:cNvGrpSpPr>
            <a:grpSpLocks/>
          </p:cNvGrpSpPr>
          <p:nvPr/>
        </p:nvGrpSpPr>
        <p:grpSpPr bwMode="auto">
          <a:xfrm>
            <a:off x="4267200" y="5565775"/>
            <a:ext cx="612775" cy="758825"/>
            <a:chOff x="3086101" y="315811"/>
            <a:chExt cx="1737174" cy="2455825"/>
          </a:xfrm>
        </p:grpSpPr>
        <p:pic>
          <p:nvPicPr>
            <p:cNvPr id="163" name="Picture 28" descr="dell-mini-netbooks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6101" y="315811"/>
              <a:ext cx="1737174" cy="24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 rot="720000">
              <a:off x="3825874" y="943253"/>
              <a:ext cx="731520" cy="455606"/>
            </a:xfrm>
            <a:prstGeom prst="rect">
              <a:avLst/>
            </a:prstGeom>
            <a:solidFill>
              <a:srgbClr val="00B0F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1400"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165" name="Rectangle 83"/>
          <p:cNvSpPr>
            <a:spLocks noChangeArrowheads="1"/>
          </p:cNvSpPr>
          <p:nvPr/>
        </p:nvSpPr>
        <p:spPr bwMode="auto">
          <a:xfrm>
            <a:off x="4800600" y="5715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/>
              <a:t>AMT</a:t>
            </a:r>
          </a:p>
          <a:p>
            <a:pPr algn="ctr"/>
            <a:r>
              <a:rPr lang="en-US" sz="800"/>
              <a:t>Gateway</a:t>
            </a:r>
          </a:p>
        </p:txBody>
      </p:sp>
      <p:sp>
        <p:nvSpPr>
          <p:cNvPr id="184" name="Oval 183"/>
          <p:cNvSpPr/>
          <p:nvPr/>
        </p:nvSpPr>
        <p:spPr>
          <a:xfrm>
            <a:off x="4953000" y="4495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5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264628" y="4523601"/>
            <a:ext cx="1936299" cy="276999"/>
          </a:xfrm>
          <a:prstGeom prst="rect">
            <a:avLst/>
          </a:prstGeom>
          <a:noFill/>
          <a:ln w="38100" cmpd="tri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AMT Relay 3 IP Address</a:t>
            </a:r>
            <a:endParaRPr lang="en-US" sz="1200" b="1" dirty="0"/>
          </a:p>
        </p:txBody>
      </p:sp>
      <p:cxnSp>
        <p:nvCxnSpPr>
          <p:cNvPr id="203" name="Straight Connector 202"/>
          <p:cNvCxnSpPr/>
          <p:nvPr/>
        </p:nvCxnSpPr>
        <p:spPr>
          <a:xfrm rot="10800000" flipV="1">
            <a:off x="2286000" y="4343400"/>
            <a:ext cx="1371600" cy="76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rot="10800000">
            <a:off x="7086600" y="3048000"/>
            <a:ext cx="990600" cy="5334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rot="5400000">
            <a:off x="6858000" y="2209800"/>
            <a:ext cx="533400" cy="3810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rot="16200000" flipV="1">
            <a:off x="7315200" y="2590800"/>
            <a:ext cx="1371600" cy="6096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rot="16200000" flipV="1">
            <a:off x="3314700" y="3314700"/>
            <a:ext cx="533400" cy="457200"/>
          </a:xfrm>
          <a:prstGeom prst="line">
            <a:avLst/>
          </a:prstGeom>
          <a:ln w="635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2326422" y="76200"/>
            <a:ext cx="666517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Entries in Network 3 AMT DNS map to Network 3’s own AMT Relays because Network 3 has multicast</a:t>
            </a:r>
          </a:p>
          <a:p>
            <a:r>
              <a:rPr lang="en-US" b="1" i="1" dirty="0" smtClean="0"/>
              <a:t>connectivity to S1, thus AMT DNS 3 returns</a:t>
            </a:r>
          </a:p>
          <a:p>
            <a:r>
              <a:rPr lang="en-US" b="1" i="1" dirty="0" smtClean="0"/>
              <a:t>IP address of AMT Relay 3</a:t>
            </a:r>
          </a:p>
        </p:txBody>
      </p:sp>
      <p:grpSp>
        <p:nvGrpSpPr>
          <p:cNvPr id="176" name="Group 202"/>
          <p:cNvGrpSpPr/>
          <p:nvPr/>
        </p:nvGrpSpPr>
        <p:grpSpPr>
          <a:xfrm>
            <a:off x="876300" y="4343400"/>
            <a:ext cx="487634" cy="474663"/>
            <a:chOff x="2059015" y="3200400"/>
            <a:chExt cx="487634" cy="474663"/>
          </a:xfrm>
        </p:grpSpPr>
        <p:sp>
          <p:nvSpPr>
            <p:cNvPr id="17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86" name="Group 238"/>
          <p:cNvGrpSpPr/>
          <p:nvPr/>
        </p:nvGrpSpPr>
        <p:grpSpPr>
          <a:xfrm>
            <a:off x="2247900" y="3048000"/>
            <a:ext cx="487634" cy="474663"/>
            <a:chOff x="2059015" y="3200400"/>
            <a:chExt cx="487634" cy="474663"/>
          </a:xfrm>
        </p:grpSpPr>
        <p:sp>
          <p:nvSpPr>
            <p:cNvPr id="18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208" name="Group 202"/>
          <p:cNvGrpSpPr/>
          <p:nvPr/>
        </p:nvGrpSpPr>
        <p:grpSpPr>
          <a:xfrm>
            <a:off x="3390900" y="3733800"/>
            <a:ext cx="487634" cy="474663"/>
            <a:chOff x="2059015" y="3200400"/>
            <a:chExt cx="487634" cy="474663"/>
          </a:xfrm>
          <a:noFill/>
        </p:grpSpPr>
        <p:sp>
          <p:nvSpPr>
            <p:cNvPr id="209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grp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" name="Text Box 97"/>
            <p:cNvSpPr txBox="1">
              <a:spLocks noChangeArrowheads="1"/>
            </p:cNvSpPr>
            <p:nvPr/>
          </p:nvSpPr>
          <p:spPr bwMode="auto">
            <a:xfrm>
              <a:off x="2059015" y="3302000"/>
              <a:ext cx="487634" cy="3385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AMT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sp>
        <p:nvSpPr>
          <p:cNvPr id="20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fld id="{9E3B41D2-21A0-4B67-9B91-4C22361BE7AD}" type="slidenum">
              <a:rPr lang="en-US"/>
              <a:pPr/>
              <a:t>9</a:t>
            </a:fld>
            <a:endParaRPr lang="en-US" dirty="0"/>
          </a:p>
        </p:txBody>
      </p:sp>
      <p:cxnSp>
        <p:nvCxnSpPr>
          <p:cNvPr id="205" name="Straight Arrow Connector 204"/>
          <p:cNvCxnSpPr/>
          <p:nvPr/>
        </p:nvCxnSpPr>
        <p:spPr>
          <a:xfrm rot="10800000">
            <a:off x="6324602" y="3048000"/>
            <a:ext cx="1523999" cy="9906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/>
          <p:nvPr/>
        </p:nvCxnSpPr>
        <p:spPr>
          <a:xfrm rot="10800000" flipV="1">
            <a:off x="3634718" y="3048000"/>
            <a:ext cx="2689883" cy="7874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/>
          <p:nvPr/>
        </p:nvCxnSpPr>
        <p:spPr>
          <a:xfrm rot="10800000" flipV="1">
            <a:off x="6444952" y="4038600"/>
            <a:ext cx="1403649" cy="1295400"/>
          </a:xfrm>
          <a:prstGeom prst="straightConnector1">
            <a:avLst/>
          </a:prstGeom>
          <a:ln w="38100">
            <a:solidFill>
              <a:srgbClr val="A5002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2590800" y="1981200"/>
            <a:ext cx="1346715" cy="338554"/>
          </a:xfrm>
          <a:prstGeom prst="rect">
            <a:avLst/>
          </a:prstGeom>
          <a:solidFill>
            <a:srgbClr val="FF99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A</a:t>
            </a:r>
            <a:endParaRPr lang="en-US" sz="1600" dirty="0"/>
          </a:p>
        </p:txBody>
      </p:sp>
      <p:sp>
        <p:nvSpPr>
          <p:cNvPr id="169" name="TextBox 168"/>
          <p:cNvSpPr txBox="1"/>
          <p:nvPr/>
        </p:nvSpPr>
        <p:spPr>
          <a:xfrm>
            <a:off x="5257800" y="2023646"/>
            <a:ext cx="1358064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Federation B</a:t>
            </a:r>
            <a:endParaRPr lang="en-US" sz="1600" dirty="0"/>
          </a:p>
        </p:txBody>
      </p:sp>
      <p:grpSp>
        <p:nvGrpSpPr>
          <p:cNvPr id="153" name="Group 238"/>
          <p:cNvGrpSpPr/>
          <p:nvPr/>
        </p:nvGrpSpPr>
        <p:grpSpPr>
          <a:xfrm>
            <a:off x="1371600" y="3182937"/>
            <a:ext cx="609600" cy="474663"/>
            <a:chOff x="2059014" y="3200400"/>
            <a:chExt cx="438838" cy="474663"/>
          </a:xfrm>
        </p:grpSpPr>
        <p:sp>
          <p:nvSpPr>
            <p:cNvPr id="154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1</a:t>
              </a:r>
              <a:endParaRPr lang="en-US" sz="800" b="1" dirty="0"/>
            </a:p>
          </p:txBody>
        </p:sp>
      </p:grpSp>
      <p:grpSp>
        <p:nvGrpSpPr>
          <p:cNvPr id="156" name="Group 238"/>
          <p:cNvGrpSpPr/>
          <p:nvPr/>
        </p:nvGrpSpPr>
        <p:grpSpPr>
          <a:xfrm>
            <a:off x="1295400" y="4038600"/>
            <a:ext cx="609600" cy="474663"/>
            <a:chOff x="2059014" y="3200400"/>
            <a:chExt cx="438838" cy="474663"/>
          </a:xfrm>
        </p:grpSpPr>
        <p:sp>
          <p:nvSpPr>
            <p:cNvPr id="157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2</a:t>
              </a:r>
              <a:endParaRPr lang="en-US" sz="800" b="1" dirty="0"/>
            </a:p>
          </p:txBody>
        </p:sp>
      </p:grpSp>
      <p:grpSp>
        <p:nvGrpSpPr>
          <p:cNvPr id="159" name="Group 238"/>
          <p:cNvGrpSpPr/>
          <p:nvPr/>
        </p:nvGrpSpPr>
        <p:grpSpPr>
          <a:xfrm>
            <a:off x="4114800" y="3429000"/>
            <a:ext cx="609600" cy="474663"/>
            <a:chOff x="2059014" y="3200400"/>
            <a:chExt cx="438838" cy="474663"/>
          </a:xfrm>
        </p:grpSpPr>
        <p:sp>
          <p:nvSpPr>
            <p:cNvPr id="160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3</a:t>
              </a:r>
              <a:endParaRPr lang="en-US" sz="800" b="1" dirty="0"/>
            </a:p>
          </p:txBody>
        </p:sp>
      </p:grpSp>
      <p:grpSp>
        <p:nvGrpSpPr>
          <p:cNvPr id="162" name="Group 238"/>
          <p:cNvGrpSpPr/>
          <p:nvPr/>
        </p:nvGrpSpPr>
        <p:grpSpPr>
          <a:xfrm>
            <a:off x="5943600" y="3276600"/>
            <a:ext cx="609600" cy="474663"/>
            <a:chOff x="2059014" y="3200400"/>
            <a:chExt cx="438838" cy="474663"/>
          </a:xfrm>
        </p:grpSpPr>
        <p:sp>
          <p:nvSpPr>
            <p:cNvPr id="166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4</a:t>
              </a:r>
              <a:endParaRPr lang="en-US" sz="800" b="1" dirty="0"/>
            </a:p>
          </p:txBody>
        </p:sp>
      </p:grpSp>
      <p:grpSp>
        <p:nvGrpSpPr>
          <p:cNvPr id="170" name="Group 238"/>
          <p:cNvGrpSpPr/>
          <p:nvPr/>
        </p:nvGrpSpPr>
        <p:grpSpPr>
          <a:xfrm>
            <a:off x="7467600" y="990600"/>
            <a:ext cx="609600" cy="474663"/>
            <a:chOff x="2059014" y="3200400"/>
            <a:chExt cx="438838" cy="474663"/>
          </a:xfrm>
        </p:grpSpPr>
        <p:sp>
          <p:nvSpPr>
            <p:cNvPr id="172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5</a:t>
              </a:r>
              <a:endParaRPr lang="en-US" sz="800" b="1" dirty="0"/>
            </a:p>
          </p:txBody>
        </p:sp>
      </p:grpSp>
      <p:grpSp>
        <p:nvGrpSpPr>
          <p:cNvPr id="174" name="Group 238"/>
          <p:cNvGrpSpPr/>
          <p:nvPr/>
        </p:nvGrpSpPr>
        <p:grpSpPr>
          <a:xfrm>
            <a:off x="7696200" y="4267200"/>
            <a:ext cx="609600" cy="474663"/>
            <a:chOff x="2059014" y="3200400"/>
            <a:chExt cx="438838" cy="474663"/>
          </a:xfrm>
        </p:grpSpPr>
        <p:sp>
          <p:nvSpPr>
            <p:cNvPr id="175" name="AutoShape 96"/>
            <p:cNvSpPr>
              <a:spLocks noChangeArrowheads="1"/>
            </p:cNvSpPr>
            <p:nvPr/>
          </p:nvSpPr>
          <p:spPr bwMode="auto">
            <a:xfrm>
              <a:off x="2095500" y="3200400"/>
              <a:ext cx="381000" cy="474663"/>
            </a:xfrm>
            <a:prstGeom prst="can">
              <a:avLst>
                <a:gd name="adj" fmla="val 31146"/>
              </a:avLst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Text Box 97"/>
            <p:cNvSpPr txBox="1">
              <a:spLocks noChangeArrowheads="1"/>
            </p:cNvSpPr>
            <p:nvPr/>
          </p:nvSpPr>
          <p:spPr bwMode="auto">
            <a:xfrm>
              <a:off x="2059014" y="3302000"/>
              <a:ext cx="4388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800" b="1" dirty="0" smtClean="0"/>
                <a:t>Author.</a:t>
              </a:r>
              <a:endParaRPr lang="en-US" sz="800" b="1" dirty="0"/>
            </a:p>
            <a:p>
              <a:pPr algn="ctr"/>
              <a:r>
                <a:rPr lang="en-US" sz="800" b="1" dirty="0" smtClean="0"/>
                <a:t>DNS 6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3599</TotalTime>
  <Words>2614</Words>
  <Application>Microsoft Office PowerPoint</Application>
  <PresentationFormat>On-screen Show (4:3)</PresentationFormat>
  <Paragraphs>1308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Inter-domain AMT Multicast Use Case Discussion</vt:lpstr>
      <vt:lpstr>Anycast Addressing Issue</vt:lpstr>
      <vt:lpstr>Slide 3</vt:lpstr>
      <vt:lpstr>Requirements for Solution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AT&amp;T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 Feit</dc:creator>
  <cp:lastModifiedBy>CDT User</cp:lastModifiedBy>
  <cp:revision>173</cp:revision>
  <dcterms:created xsi:type="dcterms:W3CDTF">2010-12-07T21:03:21Z</dcterms:created>
  <dcterms:modified xsi:type="dcterms:W3CDTF">2011-07-26T19:24:31Z</dcterms:modified>
</cp:coreProperties>
</file>