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12" r:id="rId3"/>
    <p:sldId id="311" r:id="rId4"/>
    <p:sldId id="288" r:id="rId5"/>
    <p:sldId id="323" r:id="rId6"/>
    <p:sldId id="324" r:id="rId7"/>
    <p:sldId id="29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CC99"/>
    <a:srgbClr val="99FF33"/>
    <a:srgbClr val="4F81BD"/>
    <a:srgbClr val="9966FF"/>
    <a:srgbClr val="FF7C80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36" autoAdjust="0"/>
    <p:restoredTop sz="90924" autoAdjust="0"/>
  </p:normalViewPr>
  <p:slideViewPr>
    <p:cSldViewPr>
      <p:cViewPr>
        <p:scale>
          <a:sx n="70" d="100"/>
          <a:sy n="70" d="100"/>
        </p:scale>
        <p:origin x="-49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13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83D3CEC-995F-4456-859E-9D460FD60031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C50D4C-F522-4BDC-BBAB-8CB511B81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3FFB-CACC-4552-B65B-6368ABB93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48836-FE2C-4B06-A989-82DF3F532E77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0D70C-C1E9-4413-9912-0C83A8842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1A930-6B18-4946-9803-E688C5F6628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C659-0F41-47E2-A868-FC459D3CF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8576-3554-4D3B-86C9-15BC985AE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D3B2C-A5A2-4FCD-90DB-11D21546A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6A43F-FDE1-4294-A061-DFEE933EEF6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E6C6-7820-405F-A272-7C9554FCC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6C2F1-D10F-4369-8CE4-75D622BC1B8B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563D4-D930-496C-A752-EAAF6F6F2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AC5B6-E594-470E-8F46-44D43B749D1F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F895C-954B-4683-96E8-7054EE075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839F-0EE6-431E-A433-CDABCADDEDC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174BD-16A6-4957-8B46-1AB50C702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E9987-2651-4AAD-815B-FC6F5DA42966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C3A1-AC40-43F3-B686-7ABEAFE5C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FBC03-E540-4E61-A79B-034651A68787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5FD5B-DD20-40BF-B5EE-1699AC9A4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EAF55-23D3-48C5-A1B2-6719499D563B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8F730-62D6-4CA5-B68F-030F3A660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EEBC69-00D2-4C58-A11C-0F011B985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矩形 6"/>
          <p:cNvSpPr/>
          <p:nvPr userDrawn="1"/>
        </p:nvSpPr>
        <p:spPr>
          <a:xfrm>
            <a:off x="7848600" y="225425"/>
            <a:ext cx="849313" cy="304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latin typeface="Calibri" pitchFamily="34" charset="0"/>
              </a:rPr>
              <a:t>IETF 81</a:t>
            </a:r>
            <a:r>
              <a:rPr lang="en-US" sz="1400" b="1" baseline="30000">
                <a:latin typeface="Calibri" pitchFamily="34" charset="0"/>
              </a:rPr>
              <a:t>th</a:t>
            </a:r>
            <a:r>
              <a:rPr lang="en-US" sz="1400" b="1">
                <a:latin typeface="Calibri" pitchFamily="34" charset="0"/>
              </a:rPr>
              <a:t> </a:t>
            </a:r>
            <a:endParaRPr lang="zh-CN" altLang="en-US" sz="1400" b="1">
              <a:latin typeface="Calibri" pitchFamily="34" charset="0"/>
              <a:cs typeface="宋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</a:pPr>
            <a:r>
              <a:rPr lang="en-US" altLang="zh-CN" sz="3600" smtClean="0">
                <a:ea typeface="微软雅黑"/>
                <a:cs typeface="微软雅黑"/>
              </a:rPr>
              <a:t>Multicast Extensions to DS-Lite Technique in Broadband Deployments </a:t>
            </a:r>
            <a:br>
              <a:rPr lang="en-US" altLang="zh-CN" sz="3600" smtClean="0">
                <a:ea typeface="微软雅黑"/>
                <a:cs typeface="微软雅黑"/>
              </a:rPr>
            </a:br>
            <a:r>
              <a:rPr lang="en-US" altLang="zh-CN" sz="2200" i="1" smtClean="0">
                <a:solidFill>
                  <a:srgbClr val="558ED5"/>
                </a:solidFill>
                <a:ea typeface="微软雅黑"/>
                <a:cs typeface="微软雅黑"/>
              </a:rPr>
              <a:t/>
            </a:r>
            <a:br>
              <a:rPr lang="en-US" altLang="zh-CN" sz="2200" i="1" smtClean="0">
                <a:solidFill>
                  <a:srgbClr val="558ED5"/>
                </a:solidFill>
                <a:ea typeface="微软雅黑"/>
                <a:cs typeface="微软雅黑"/>
              </a:rPr>
            </a:br>
            <a:r>
              <a:rPr lang="en-US" altLang="zh-CN" sz="2200" i="1" smtClean="0">
                <a:ea typeface="微软雅黑"/>
                <a:cs typeface="微软雅黑"/>
              </a:rPr>
              <a:t> draft-qin-softwire-dslite-multicast-</a:t>
            </a:r>
            <a:r>
              <a:rPr lang="en-US" altLang="zh-CN" sz="2200" i="1" smtClean="0">
                <a:solidFill>
                  <a:srgbClr val="558ED5"/>
                </a:solidFill>
                <a:ea typeface="微软雅黑"/>
                <a:cs typeface="微软雅黑"/>
              </a:rPr>
              <a:t>04</a:t>
            </a:r>
            <a:endParaRPr lang="zh-CN" altLang="en-US" sz="2200" smtClean="0">
              <a:ea typeface="微软雅黑"/>
              <a:cs typeface="微软雅黑"/>
            </a:endParaRPr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776288" y="3886200"/>
            <a:ext cx="6996112" cy="1752600"/>
          </a:xfrm>
        </p:spPr>
        <p:txBody>
          <a:bodyPr/>
          <a:lstStyle/>
          <a:p>
            <a:pPr algn="l" eaLnBrk="1" hangingPunct="1"/>
            <a:r>
              <a:rPr lang="en-US" altLang="zh-CN" sz="2000" smtClean="0">
                <a:solidFill>
                  <a:schemeClr val="tx1"/>
                </a:solidFill>
                <a:ea typeface="微软雅黑"/>
                <a:cs typeface="微软雅黑"/>
              </a:rPr>
              <a:t>Xiaohong Deng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4000" smtClean="0">
                <a:ea typeface="微软雅黑"/>
                <a:cs typeface="微软雅黑"/>
              </a:rPr>
              <a:t>Context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smtClean="0">
                <a:solidFill>
                  <a:srgbClr val="FF0000"/>
                </a:solidFill>
                <a:ea typeface="微软雅黑"/>
                <a:cs typeface="微软雅黑"/>
              </a:rPr>
              <a:t>Deliver</a:t>
            </a:r>
            <a:r>
              <a:rPr lang="en-US" altLang="zh-CN" sz="3200" smtClean="0">
                <a:solidFill>
                  <a:srgbClr val="FF0000"/>
                </a:solidFill>
                <a:ea typeface="微软雅黑"/>
                <a:cs typeface="微软雅黑"/>
              </a:rPr>
              <a:t> </a:t>
            </a:r>
            <a:r>
              <a:rPr lang="en-US" sz="3200" smtClean="0">
                <a:solidFill>
                  <a:srgbClr val="FF0000"/>
                </a:solidFill>
                <a:ea typeface="微软雅黑"/>
                <a:cs typeface="微软雅黑"/>
              </a:rPr>
              <a:t>multicast</a:t>
            </a:r>
            <a:r>
              <a:rPr lang="en-US" altLang="zh-CN" sz="3200" smtClean="0">
                <a:solidFill>
                  <a:srgbClr val="FF0000"/>
                </a:solidFill>
                <a:ea typeface="微软雅黑"/>
                <a:cs typeface="微软雅黑"/>
              </a:rPr>
              <a:t> </a:t>
            </a:r>
            <a:r>
              <a:rPr lang="en-US" sz="3200" smtClean="0">
                <a:solidFill>
                  <a:srgbClr val="FF0000"/>
                </a:solidFill>
                <a:ea typeface="微软雅黑"/>
                <a:cs typeface="微软雅黑"/>
              </a:rPr>
              <a:t>service </a:t>
            </a:r>
            <a:r>
              <a:rPr lang="en-US" altLang="zh-CN" sz="3200" smtClean="0">
                <a:solidFill>
                  <a:srgbClr val="FF0000"/>
                </a:solidFill>
                <a:ea typeface="微软雅黑"/>
                <a:cs typeface="微软雅黑"/>
              </a:rPr>
              <a:t>from IPv4 source </a:t>
            </a:r>
            <a:r>
              <a:rPr lang="en-US" sz="3200" smtClean="0">
                <a:solidFill>
                  <a:srgbClr val="FF0000"/>
                </a:solidFill>
                <a:ea typeface="微软雅黑"/>
                <a:cs typeface="微软雅黑"/>
              </a:rPr>
              <a:t>to</a:t>
            </a:r>
            <a:r>
              <a:rPr lang="en-US" altLang="zh-CN" sz="3200" smtClean="0">
                <a:solidFill>
                  <a:srgbClr val="FF0000"/>
                </a:solidFill>
                <a:ea typeface="微软雅黑"/>
                <a:cs typeface="微软雅黑"/>
              </a:rPr>
              <a:t> IPv4 reciever over IPv6 network by encapsulation</a:t>
            </a:r>
            <a:endParaRPr lang="en-US" sz="3200" smtClean="0">
              <a:solidFill>
                <a:srgbClr val="FF0000"/>
              </a:solidFill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6"/>
          <p:cNvSpPr>
            <a:spLocks noChangeArrowheads="1"/>
          </p:cNvSpPr>
          <p:nvPr/>
        </p:nvSpPr>
        <p:spPr bwMode="auto">
          <a:xfrm>
            <a:off x="5715000" y="1947863"/>
            <a:ext cx="3124200" cy="2547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8434" name="Rectangle 65"/>
          <p:cNvSpPr>
            <a:spLocks noChangeArrowheads="1"/>
          </p:cNvSpPr>
          <p:nvPr/>
        </p:nvSpPr>
        <p:spPr bwMode="auto">
          <a:xfrm>
            <a:off x="2438400" y="1947863"/>
            <a:ext cx="3124200" cy="25479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457200" y="1947863"/>
            <a:ext cx="1828800" cy="2547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7710488" y="1509713"/>
            <a:ext cx="1447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Source</a:t>
            </a:r>
          </a:p>
        </p:txBody>
      </p:sp>
      <p:sp>
        <p:nvSpPr>
          <p:cNvPr id="18437" name="Text Box 14"/>
          <p:cNvSpPr txBox="1">
            <a:spLocks noChangeArrowheads="1"/>
          </p:cNvSpPr>
          <p:nvPr/>
        </p:nvSpPr>
        <p:spPr bwMode="auto">
          <a:xfrm>
            <a:off x="61913" y="1495425"/>
            <a:ext cx="152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Receiver</a:t>
            </a:r>
          </a:p>
        </p:txBody>
      </p:sp>
      <p:sp>
        <p:nvSpPr>
          <p:cNvPr id="18438" name="Text Box 34"/>
          <p:cNvSpPr txBox="1">
            <a:spLocks noChangeArrowheads="1"/>
          </p:cNvSpPr>
          <p:nvPr/>
        </p:nvSpPr>
        <p:spPr bwMode="auto">
          <a:xfrm>
            <a:off x="5208588" y="1490663"/>
            <a:ext cx="862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chemeClr val="tx2"/>
                </a:solidFill>
                <a:latin typeface="Calibri" pitchFamily="34" charset="0"/>
              </a:rPr>
              <a:t>mAFTR</a:t>
            </a:r>
          </a:p>
        </p:txBody>
      </p:sp>
      <p:sp>
        <p:nvSpPr>
          <p:cNvPr id="18439" name="Text Box 35"/>
          <p:cNvSpPr txBox="1">
            <a:spLocks noChangeArrowheads="1"/>
          </p:cNvSpPr>
          <p:nvPr/>
        </p:nvSpPr>
        <p:spPr bwMode="auto">
          <a:xfrm>
            <a:off x="2052638" y="1470025"/>
            <a:ext cx="619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chemeClr val="tx2"/>
                </a:solidFill>
                <a:latin typeface="Calibri" pitchFamily="34" charset="0"/>
              </a:rPr>
              <a:t>mB4</a:t>
            </a:r>
          </a:p>
        </p:txBody>
      </p:sp>
      <p:sp>
        <p:nvSpPr>
          <p:cNvPr id="18440" name="Line 36"/>
          <p:cNvSpPr>
            <a:spLocks noChangeShapeType="1"/>
          </p:cNvSpPr>
          <p:nvPr/>
        </p:nvSpPr>
        <p:spPr bwMode="auto">
          <a:xfrm>
            <a:off x="838200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Line 37"/>
          <p:cNvSpPr>
            <a:spLocks noChangeShapeType="1"/>
          </p:cNvSpPr>
          <p:nvPr/>
        </p:nvSpPr>
        <p:spPr bwMode="auto">
          <a:xfrm>
            <a:off x="2362200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Line 38"/>
          <p:cNvSpPr>
            <a:spLocks noChangeShapeType="1"/>
          </p:cNvSpPr>
          <p:nvPr/>
        </p:nvSpPr>
        <p:spPr bwMode="auto">
          <a:xfrm>
            <a:off x="5641975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Line 39"/>
          <p:cNvSpPr>
            <a:spLocks noChangeShapeType="1"/>
          </p:cNvSpPr>
          <p:nvPr/>
        </p:nvSpPr>
        <p:spPr bwMode="auto">
          <a:xfrm>
            <a:off x="8435975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Line 40"/>
          <p:cNvSpPr>
            <a:spLocks noChangeShapeType="1"/>
          </p:cNvSpPr>
          <p:nvPr/>
        </p:nvSpPr>
        <p:spPr bwMode="auto">
          <a:xfrm>
            <a:off x="955675" y="2328863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Text Box 41"/>
          <p:cNvSpPr txBox="1">
            <a:spLocks noChangeArrowheads="1"/>
          </p:cNvSpPr>
          <p:nvPr/>
        </p:nvSpPr>
        <p:spPr bwMode="auto">
          <a:xfrm>
            <a:off x="1333500" y="1947863"/>
            <a:ext cx="658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IGMP</a:t>
            </a:r>
          </a:p>
        </p:txBody>
      </p:sp>
      <p:sp>
        <p:nvSpPr>
          <p:cNvPr id="18446" name="Line 42"/>
          <p:cNvSpPr>
            <a:spLocks noChangeShapeType="1"/>
          </p:cNvSpPr>
          <p:nvPr/>
        </p:nvSpPr>
        <p:spPr bwMode="auto">
          <a:xfrm>
            <a:off x="2452688" y="2328863"/>
            <a:ext cx="1462087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Text Box 43"/>
          <p:cNvSpPr txBox="1">
            <a:spLocks noChangeArrowheads="1"/>
          </p:cNvSpPr>
          <p:nvPr/>
        </p:nvSpPr>
        <p:spPr bwMode="auto">
          <a:xfrm>
            <a:off x="2817813" y="1947863"/>
            <a:ext cx="5810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MLD</a:t>
            </a:r>
          </a:p>
        </p:txBody>
      </p:sp>
      <p:sp>
        <p:nvSpPr>
          <p:cNvPr id="18448" name="Oval 44"/>
          <p:cNvSpPr>
            <a:spLocks noChangeArrowheads="1"/>
          </p:cNvSpPr>
          <p:nvPr/>
        </p:nvSpPr>
        <p:spPr bwMode="auto">
          <a:xfrm>
            <a:off x="3676650" y="955675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QR</a:t>
            </a:r>
          </a:p>
        </p:txBody>
      </p:sp>
      <p:sp>
        <p:nvSpPr>
          <p:cNvPr id="18449" name="Text Box 45"/>
          <p:cNvSpPr txBox="1">
            <a:spLocks noChangeArrowheads="1"/>
          </p:cNvSpPr>
          <p:nvPr/>
        </p:nvSpPr>
        <p:spPr bwMode="auto">
          <a:xfrm>
            <a:off x="3330575" y="1490663"/>
            <a:ext cx="12811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MLD Querier</a:t>
            </a:r>
          </a:p>
        </p:txBody>
      </p:sp>
      <p:sp>
        <p:nvSpPr>
          <p:cNvPr id="18450" name="Line 46"/>
          <p:cNvSpPr>
            <a:spLocks noChangeShapeType="1"/>
          </p:cNvSpPr>
          <p:nvPr/>
        </p:nvSpPr>
        <p:spPr bwMode="auto">
          <a:xfrm>
            <a:off x="3968750" y="1947863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Line 47"/>
          <p:cNvSpPr>
            <a:spLocks noChangeShapeType="1"/>
          </p:cNvSpPr>
          <p:nvPr/>
        </p:nvSpPr>
        <p:spPr bwMode="auto">
          <a:xfrm>
            <a:off x="4024313" y="2328863"/>
            <a:ext cx="1463675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Text Box 48"/>
          <p:cNvSpPr txBox="1">
            <a:spLocks noChangeArrowheads="1"/>
          </p:cNvSpPr>
          <p:nvPr/>
        </p:nvSpPr>
        <p:spPr bwMode="auto">
          <a:xfrm>
            <a:off x="4194175" y="1947863"/>
            <a:ext cx="939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IPv6 PIM</a:t>
            </a:r>
          </a:p>
        </p:txBody>
      </p:sp>
      <p:sp>
        <p:nvSpPr>
          <p:cNvPr id="18453" name="Line 49"/>
          <p:cNvSpPr>
            <a:spLocks noChangeShapeType="1"/>
          </p:cNvSpPr>
          <p:nvPr/>
        </p:nvSpPr>
        <p:spPr bwMode="auto">
          <a:xfrm>
            <a:off x="5715000" y="2328863"/>
            <a:ext cx="1600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4" name="Text Box 50"/>
          <p:cNvSpPr txBox="1">
            <a:spLocks noChangeArrowheads="1"/>
          </p:cNvSpPr>
          <p:nvPr/>
        </p:nvSpPr>
        <p:spPr bwMode="auto">
          <a:xfrm>
            <a:off x="5946775" y="1947863"/>
            <a:ext cx="939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PIM</a:t>
            </a:r>
          </a:p>
        </p:txBody>
      </p:sp>
      <p:sp>
        <p:nvSpPr>
          <p:cNvPr id="18455" name="Line 51"/>
          <p:cNvSpPr>
            <a:spLocks noChangeShapeType="1"/>
          </p:cNvSpPr>
          <p:nvPr/>
        </p:nvSpPr>
        <p:spPr bwMode="auto">
          <a:xfrm>
            <a:off x="5761038" y="3940175"/>
            <a:ext cx="25606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6" name="Line 52"/>
          <p:cNvSpPr>
            <a:spLocks noChangeShapeType="1"/>
          </p:cNvSpPr>
          <p:nvPr/>
        </p:nvSpPr>
        <p:spPr bwMode="auto">
          <a:xfrm>
            <a:off x="2498725" y="3940175"/>
            <a:ext cx="30178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7" name="Line 53"/>
          <p:cNvSpPr>
            <a:spLocks noChangeShapeType="1"/>
          </p:cNvSpPr>
          <p:nvPr/>
        </p:nvSpPr>
        <p:spPr bwMode="auto">
          <a:xfrm>
            <a:off x="873125" y="3940175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8" name="Text Box 54"/>
          <p:cNvSpPr txBox="1">
            <a:spLocks noChangeArrowheads="1"/>
          </p:cNvSpPr>
          <p:nvPr/>
        </p:nvSpPr>
        <p:spPr bwMode="auto">
          <a:xfrm>
            <a:off x="6400800" y="3522663"/>
            <a:ext cx="1084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Flows</a:t>
            </a:r>
          </a:p>
        </p:txBody>
      </p:sp>
      <p:sp>
        <p:nvSpPr>
          <p:cNvPr id="18459" name="Text Box 55"/>
          <p:cNvSpPr txBox="1">
            <a:spLocks noChangeArrowheads="1"/>
          </p:cNvSpPr>
          <p:nvPr/>
        </p:nvSpPr>
        <p:spPr bwMode="auto">
          <a:xfrm>
            <a:off x="3017838" y="3511550"/>
            <a:ext cx="1735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IPv4-in-IPv6 Flows</a:t>
            </a:r>
          </a:p>
        </p:txBody>
      </p:sp>
      <p:sp>
        <p:nvSpPr>
          <p:cNvPr id="18460" name="AutoShape 4"/>
          <p:cNvSpPr>
            <a:spLocks noChangeArrowheads="1"/>
          </p:cNvSpPr>
          <p:nvPr/>
        </p:nvSpPr>
        <p:spPr bwMode="auto">
          <a:xfrm>
            <a:off x="5791200" y="2667000"/>
            <a:ext cx="2286000" cy="685800"/>
          </a:xfrm>
          <a:prstGeom prst="wedgeRoundRectCallout">
            <a:avLst>
              <a:gd name="adj1" fmla="val -56556"/>
              <a:gd name="adj2" fmla="val -87495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IPv4-IPv6 PIM Interworking Function</a:t>
            </a:r>
          </a:p>
        </p:txBody>
      </p:sp>
      <p:sp>
        <p:nvSpPr>
          <p:cNvPr id="18461" name="AutoShape 4"/>
          <p:cNvSpPr>
            <a:spLocks noChangeArrowheads="1"/>
          </p:cNvSpPr>
          <p:nvPr/>
        </p:nvSpPr>
        <p:spPr bwMode="auto">
          <a:xfrm>
            <a:off x="2438400" y="2689225"/>
            <a:ext cx="2209800" cy="641350"/>
          </a:xfrm>
          <a:prstGeom prst="wedgeRoundRectCallout">
            <a:avLst>
              <a:gd name="adj1" fmla="val -53917"/>
              <a:gd name="adj2" fmla="val -91926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IGMP-MLD Interworking Function </a:t>
            </a:r>
          </a:p>
        </p:txBody>
      </p:sp>
      <p:sp>
        <p:nvSpPr>
          <p:cNvPr id="18462" name="AutoShape 4"/>
          <p:cNvSpPr>
            <a:spLocks noChangeArrowheads="1"/>
          </p:cNvSpPr>
          <p:nvPr/>
        </p:nvSpPr>
        <p:spPr bwMode="auto">
          <a:xfrm>
            <a:off x="5791200" y="4648200"/>
            <a:ext cx="2819400" cy="914400"/>
          </a:xfrm>
          <a:prstGeom prst="wedgeRoundRectCallout">
            <a:avLst>
              <a:gd name="adj1" fmla="val -53671"/>
              <a:gd name="adj2" fmla="val -105366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encapsulation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&amp;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IPv4 -&gt; IPv6 header mapping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of multicast flows</a:t>
            </a:r>
          </a:p>
        </p:txBody>
      </p:sp>
      <p:sp>
        <p:nvSpPr>
          <p:cNvPr id="18463" name="AutoShape 4"/>
          <p:cNvSpPr>
            <a:spLocks noChangeArrowheads="1"/>
          </p:cNvSpPr>
          <p:nvPr/>
        </p:nvSpPr>
        <p:spPr bwMode="auto">
          <a:xfrm>
            <a:off x="1371600" y="5715000"/>
            <a:ext cx="6248400" cy="914400"/>
          </a:xfrm>
          <a:prstGeom prst="wedgeRoundRectCallout">
            <a:avLst>
              <a:gd name="adj1" fmla="val 42903"/>
              <a:gd name="adj2" fmla="val 18782"/>
              <a:gd name="adj3" fmla="val 16667"/>
            </a:avLst>
          </a:prstGeom>
          <a:solidFill>
            <a:srgbClr val="FFCC66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chemeClr val="tx2"/>
                </a:solidFill>
                <a:latin typeface="Calibri" pitchFamily="34" charset="0"/>
              </a:rPr>
              <a:t>Overall</a:t>
            </a:r>
            <a:r>
              <a:rPr lang="en-US">
                <a:solidFill>
                  <a:schemeClr val="tx2"/>
                </a:solidFill>
                <a:latin typeface="Calibri" pitchFamily="34" charset="0"/>
              </a:rPr>
              <a:t> procedures with involved interworking functions:</a:t>
            </a:r>
          </a:p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Need to provision the mB4 with mPREFIX64 and uPREFIX64</a:t>
            </a:r>
          </a:p>
        </p:txBody>
      </p:sp>
      <p:sp>
        <p:nvSpPr>
          <p:cNvPr id="18464" name="Text Box 69"/>
          <p:cNvSpPr txBox="1">
            <a:spLocks noChangeArrowheads="1"/>
          </p:cNvSpPr>
          <p:nvPr/>
        </p:nvSpPr>
        <p:spPr bwMode="auto">
          <a:xfrm>
            <a:off x="6643688" y="4191000"/>
            <a:ext cx="1128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Realm</a:t>
            </a:r>
          </a:p>
        </p:txBody>
      </p:sp>
      <p:pic>
        <p:nvPicPr>
          <p:cNvPr id="44" name="Picture 132" descr="Gateway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02240" y="914400"/>
            <a:ext cx="490030" cy="54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6" name="Text Box 69"/>
          <p:cNvSpPr txBox="1">
            <a:spLocks noChangeArrowheads="1"/>
          </p:cNvSpPr>
          <p:nvPr/>
        </p:nvSpPr>
        <p:spPr bwMode="auto">
          <a:xfrm>
            <a:off x="3276600" y="4178300"/>
            <a:ext cx="1128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IPv6 Realm</a:t>
            </a:r>
          </a:p>
        </p:txBody>
      </p:sp>
      <p:sp>
        <p:nvSpPr>
          <p:cNvPr id="18467" name="Text Box 54"/>
          <p:cNvSpPr txBox="1">
            <a:spLocks noChangeArrowheads="1"/>
          </p:cNvSpPr>
          <p:nvPr/>
        </p:nvSpPr>
        <p:spPr bwMode="auto">
          <a:xfrm>
            <a:off x="1101725" y="3511550"/>
            <a:ext cx="10842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Flows</a:t>
            </a:r>
          </a:p>
        </p:txBody>
      </p:sp>
      <p:sp>
        <p:nvSpPr>
          <p:cNvPr id="18468" name="Oval 44"/>
          <p:cNvSpPr>
            <a:spLocks noChangeArrowheads="1"/>
          </p:cNvSpPr>
          <p:nvPr/>
        </p:nvSpPr>
        <p:spPr bwMode="auto">
          <a:xfrm>
            <a:off x="6967538" y="963613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DR</a:t>
            </a:r>
          </a:p>
        </p:txBody>
      </p:sp>
      <p:sp>
        <p:nvSpPr>
          <p:cNvPr id="18469" name="Oval 50"/>
          <p:cNvSpPr>
            <a:spLocks noChangeArrowheads="1"/>
          </p:cNvSpPr>
          <p:nvPr/>
        </p:nvSpPr>
        <p:spPr bwMode="auto">
          <a:xfrm>
            <a:off x="609600" y="989013"/>
            <a:ext cx="609600" cy="508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bg1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18470" name="Oval 51"/>
          <p:cNvSpPr>
            <a:spLocks noChangeArrowheads="1"/>
          </p:cNvSpPr>
          <p:nvPr/>
        </p:nvSpPr>
        <p:spPr bwMode="auto">
          <a:xfrm>
            <a:off x="8118475" y="949325"/>
            <a:ext cx="609600" cy="508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bg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8471" name="Text Box 69"/>
          <p:cNvSpPr txBox="1">
            <a:spLocks noChangeArrowheads="1"/>
          </p:cNvSpPr>
          <p:nvPr/>
        </p:nvSpPr>
        <p:spPr bwMode="auto">
          <a:xfrm>
            <a:off x="852488" y="4191000"/>
            <a:ext cx="1128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Realm</a:t>
            </a:r>
          </a:p>
        </p:txBody>
      </p:sp>
      <p:sp>
        <p:nvSpPr>
          <p:cNvPr id="18472" name="AutoShape 4"/>
          <p:cNvSpPr>
            <a:spLocks noChangeArrowheads="1"/>
          </p:cNvSpPr>
          <p:nvPr/>
        </p:nvSpPr>
        <p:spPr bwMode="auto">
          <a:xfrm>
            <a:off x="2514600" y="4648200"/>
            <a:ext cx="2514600" cy="685800"/>
          </a:xfrm>
          <a:prstGeom prst="wedgeRoundRectCallout">
            <a:avLst>
              <a:gd name="adj1" fmla="val -55606"/>
              <a:gd name="adj2" fmla="val -114324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de-encapsulation of multicast flows</a:t>
            </a:r>
          </a:p>
        </p:txBody>
      </p:sp>
      <p:grpSp>
        <p:nvGrpSpPr>
          <p:cNvPr id="18473" name="Group 58"/>
          <p:cNvGrpSpPr>
            <a:grpSpLocks/>
          </p:cNvGrpSpPr>
          <p:nvPr/>
        </p:nvGrpSpPr>
        <p:grpSpPr bwMode="auto">
          <a:xfrm>
            <a:off x="2100263" y="1017588"/>
            <a:ext cx="519112" cy="454025"/>
            <a:chOff x="-133652" y="5221890"/>
            <a:chExt cx="519431" cy="453933"/>
          </a:xfrm>
        </p:grpSpPr>
        <p:pic>
          <p:nvPicPr>
            <p:cNvPr id="18474" name="Picture 127" descr="routerfirw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33652" y="5221890"/>
              <a:ext cx="519431" cy="439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5" name="Rectangle 60"/>
            <p:cNvSpPr>
              <a:spLocks noChangeArrowheads="1"/>
            </p:cNvSpPr>
            <p:nvPr/>
          </p:nvSpPr>
          <p:spPr bwMode="auto">
            <a:xfrm>
              <a:off x="-126107" y="5337269"/>
              <a:ext cx="5020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600" b="1">
                  <a:solidFill>
                    <a:schemeClr val="bg1"/>
                  </a:solidFill>
                  <a:latin typeface="Calibri" pitchFamily="34" charset="0"/>
                </a:rPr>
                <a:t>CPE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altLang="zh-CN" sz="4000" smtClean="0">
                <a:ea typeface="微软雅黑"/>
                <a:cs typeface="微软雅黑"/>
              </a:rPr>
              <a:t>Addressing</a:t>
            </a:r>
            <a:endParaRPr lang="en-US" sz="4000" smtClean="0">
              <a:ea typeface="微软雅黑"/>
              <a:cs typeface="微软雅黑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smtClean="0">
                <a:ea typeface="微软雅黑"/>
                <a:cs typeface="微软雅黑"/>
              </a:rPr>
              <a:t>Address Building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smtClean="0">
                <a:ea typeface="微软雅黑"/>
                <a:cs typeface="微软雅黑"/>
              </a:rPr>
              <a:t>Use [</a:t>
            </a:r>
            <a:r>
              <a:rPr lang="en-US" altLang="zh-CN" sz="2200" smtClean="0">
                <a:ea typeface="微软雅黑"/>
                <a:cs typeface="微软雅黑"/>
              </a:rPr>
              <a:t>I-D.boucadair-behave-64-multicast-address-format</a:t>
            </a:r>
            <a:r>
              <a:rPr lang="en-US" sz="2200" smtClean="0">
                <a:ea typeface="微软雅黑"/>
                <a:cs typeface="微软雅黑"/>
              </a:rPr>
              <a:t>] to build multicast IPv4-embedded IPv6 addresses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smtClean="0">
                <a:ea typeface="微软雅黑"/>
                <a:cs typeface="微软雅黑"/>
              </a:rPr>
              <a:t>Use [</a:t>
            </a:r>
            <a:r>
              <a:rPr lang="en-US" altLang="zh-CN" sz="2200" smtClean="0">
                <a:ea typeface="微软雅黑"/>
                <a:cs typeface="微软雅黑"/>
              </a:rPr>
              <a:t>RFC6052</a:t>
            </a:r>
            <a:r>
              <a:rPr lang="en-US" sz="2200" smtClean="0">
                <a:ea typeface="微软雅黑"/>
                <a:cs typeface="微软雅黑"/>
              </a:rPr>
              <a:t>] to build unicast IPv4-embedded IPv6 addresses representing IPv4 sources in the IPv6 realm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en-US" sz="2800" smtClean="0">
              <a:solidFill>
                <a:srgbClr val="FF0000"/>
              </a:solidFill>
              <a:ea typeface="微软雅黑"/>
              <a:cs typeface="微软雅黑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smtClean="0">
                <a:ea typeface="微软雅黑"/>
                <a:cs typeface="微软雅黑"/>
              </a:rPr>
              <a:t>All </a:t>
            </a:r>
            <a:r>
              <a:rPr lang="en-US" altLang="zh-CN" sz="2800" smtClean="0">
                <a:solidFill>
                  <a:srgbClr val="FF0000"/>
                </a:solidFill>
                <a:ea typeface="微软雅黑"/>
                <a:cs typeface="微软雅黑"/>
              </a:rPr>
              <a:t>address translation </a:t>
            </a:r>
            <a:r>
              <a:rPr lang="en-US" altLang="zh-CN" sz="2800" smtClean="0">
                <a:ea typeface="微软雅黑"/>
                <a:cs typeface="微软雅黑"/>
              </a:rPr>
              <a:t>in </a:t>
            </a:r>
            <a:r>
              <a:rPr lang="en-US" sz="2800" smtClean="0">
                <a:ea typeface="微软雅黑"/>
                <a:cs typeface="微软雅黑"/>
              </a:rPr>
              <a:t>interworking functions are </a:t>
            </a:r>
            <a:r>
              <a:rPr lang="en-US" sz="2800" smtClean="0">
                <a:solidFill>
                  <a:srgbClr val="FF0000"/>
                </a:solidFill>
                <a:ea typeface="微软雅黑"/>
                <a:cs typeface="微软雅黑"/>
              </a:rPr>
              <a:t>stateless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Operation Consideration</a:t>
            </a:r>
            <a:endParaRPr lang="en-US" smtClean="0"/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altLang="zh-CN" smtClean="0"/>
              <a:t>The data packets received by the reciever are identical to the packets sent by the source regardless the mechanism</a:t>
            </a:r>
          </a:p>
          <a:p>
            <a:r>
              <a:rPr lang="en-US" altLang="zh-CN" smtClean="0"/>
              <a:t>RP Locatition for ASM</a:t>
            </a:r>
          </a:p>
          <a:p>
            <a:r>
              <a:rPr lang="en-US" altLang="zh-CN" smtClean="0"/>
              <a:t>Preserve lay 2 operations (IGMP snooping/proxy)</a:t>
            </a:r>
          </a:p>
          <a:p>
            <a:r>
              <a:rPr lang="en-US" altLang="zh-CN" smtClean="0"/>
              <a:t>Location of mAFTR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6"/>
          <p:cNvSpPr>
            <a:spLocks noChangeArrowheads="1"/>
          </p:cNvSpPr>
          <p:nvPr/>
        </p:nvSpPr>
        <p:spPr bwMode="auto">
          <a:xfrm>
            <a:off x="5715000" y="3243263"/>
            <a:ext cx="3124200" cy="2547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32771" name="Rectangle 65"/>
          <p:cNvSpPr>
            <a:spLocks noChangeArrowheads="1"/>
          </p:cNvSpPr>
          <p:nvPr/>
        </p:nvSpPr>
        <p:spPr bwMode="auto">
          <a:xfrm>
            <a:off x="2438400" y="3243263"/>
            <a:ext cx="3124200" cy="25479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457200" y="3243263"/>
            <a:ext cx="1828800" cy="2547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7710488" y="2805113"/>
            <a:ext cx="1447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Source</a:t>
            </a:r>
          </a:p>
        </p:txBody>
      </p:sp>
      <p:sp>
        <p:nvSpPr>
          <p:cNvPr id="32774" name="Text Box 14"/>
          <p:cNvSpPr txBox="1">
            <a:spLocks noChangeArrowheads="1"/>
          </p:cNvSpPr>
          <p:nvPr/>
        </p:nvSpPr>
        <p:spPr bwMode="auto">
          <a:xfrm>
            <a:off x="61913" y="2790825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Receiver</a:t>
            </a:r>
          </a:p>
        </p:txBody>
      </p:sp>
      <p:sp>
        <p:nvSpPr>
          <p:cNvPr id="32775" name="Text Box 34"/>
          <p:cNvSpPr txBox="1">
            <a:spLocks noChangeArrowheads="1"/>
          </p:cNvSpPr>
          <p:nvPr/>
        </p:nvSpPr>
        <p:spPr bwMode="auto">
          <a:xfrm>
            <a:off x="5211763" y="2786063"/>
            <a:ext cx="854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chemeClr val="tx2"/>
                </a:solidFill>
                <a:latin typeface="Calibri" pitchFamily="34" charset="0"/>
              </a:rPr>
              <a:t>mAFTR</a:t>
            </a:r>
          </a:p>
        </p:txBody>
      </p:sp>
      <p:sp>
        <p:nvSpPr>
          <p:cNvPr id="32776" name="Text Box 35"/>
          <p:cNvSpPr txBox="1">
            <a:spLocks noChangeArrowheads="1"/>
          </p:cNvSpPr>
          <p:nvPr/>
        </p:nvSpPr>
        <p:spPr bwMode="auto">
          <a:xfrm>
            <a:off x="2054225" y="2765425"/>
            <a:ext cx="614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chemeClr val="tx2"/>
                </a:solidFill>
                <a:latin typeface="Calibri" pitchFamily="34" charset="0"/>
              </a:rPr>
              <a:t>mB4</a:t>
            </a:r>
          </a:p>
        </p:txBody>
      </p:sp>
      <p:sp>
        <p:nvSpPr>
          <p:cNvPr id="32777" name="Line 36"/>
          <p:cNvSpPr>
            <a:spLocks noChangeShapeType="1"/>
          </p:cNvSpPr>
          <p:nvPr/>
        </p:nvSpPr>
        <p:spPr bwMode="auto">
          <a:xfrm>
            <a:off x="838200" y="32432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Line 37"/>
          <p:cNvSpPr>
            <a:spLocks noChangeShapeType="1"/>
          </p:cNvSpPr>
          <p:nvPr/>
        </p:nvSpPr>
        <p:spPr bwMode="auto">
          <a:xfrm>
            <a:off x="2362200" y="32432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Line 38"/>
          <p:cNvSpPr>
            <a:spLocks noChangeShapeType="1"/>
          </p:cNvSpPr>
          <p:nvPr/>
        </p:nvSpPr>
        <p:spPr bwMode="auto">
          <a:xfrm>
            <a:off x="5641975" y="32432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0" name="Line 39"/>
          <p:cNvSpPr>
            <a:spLocks noChangeShapeType="1"/>
          </p:cNvSpPr>
          <p:nvPr/>
        </p:nvSpPr>
        <p:spPr bwMode="auto">
          <a:xfrm>
            <a:off x="8435975" y="32432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1" name="Line 40"/>
          <p:cNvSpPr>
            <a:spLocks noChangeShapeType="1"/>
          </p:cNvSpPr>
          <p:nvPr/>
        </p:nvSpPr>
        <p:spPr bwMode="auto">
          <a:xfrm>
            <a:off x="955675" y="3624263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2" name="Text Box 41"/>
          <p:cNvSpPr txBox="1">
            <a:spLocks noChangeArrowheads="1"/>
          </p:cNvSpPr>
          <p:nvPr/>
        </p:nvSpPr>
        <p:spPr bwMode="auto">
          <a:xfrm>
            <a:off x="1335088" y="3243263"/>
            <a:ext cx="654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IGMP</a:t>
            </a:r>
          </a:p>
        </p:txBody>
      </p:sp>
      <p:sp>
        <p:nvSpPr>
          <p:cNvPr id="32783" name="Line 42"/>
          <p:cNvSpPr>
            <a:spLocks noChangeShapeType="1"/>
          </p:cNvSpPr>
          <p:nvPr/>
        </p:nvSpPr>
        <p:spPr bwMode="auto">
          <a:xfrm>
            <a:off x="2452688" y="3624263"/>
            <a:ext cx="1462087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Text Box 43"/>
          <p:cNvSpPr txBox="1">
            <a:spLocks noChangeArrowheads="1"/>
          </p:cNvSpPr>
          <p:nvPr/>
        </p:nvSpPr>
        <p:spPr bwMode="auto">
          <a:xfrm>
            <a:off x="2819400" y="3243263"/>
            <a:ext cx="576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MLD</a:t>
            </a:r>
          </a:p>
        </p:txBody>
      </p:sp>
      <p:sp>
        <p:nvSpPr>
          <p:cNvPr id="32785" name="Oval 44"/>
          <p:cNvSpPr>
            <a:spLocks noChangeArrowheads="1"/>
          </p:cNvSpPr>
          <p:nvPr/>
        </p:nvSpPr>
        <p:spPr bwMode="auto">
          <a:xfrm>
            <a:off x="3676650" y="2251075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QR</a:t>
            </a:r>
          </a:p>
        </p:txBody>
      </p:sp>
      <p:sp>
        <p:nvSpPr>
          <p:cNvPr id="32786" name="Text Box 45"/>
          <p:cNvSpPr txBox="1">
            <a:spLocks noChangeArrowheads="1"/>
          </p:cNvSpPr>
          <p:nvPr/>
        </p:nvSpPr>
        <p:spPr bwMode="auto">
          <a:xfrm>
            <a:off x="3335338" y="2786063"/>
            <a:ext cx="1270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MLD Querier</a:t>
            </a:r>
          </a:p>
        </p:txBody>
      </p:sp>
      <p:sp>
        <p:nvSpPr>
          <p:cNvPr id="32787" name="Line 46"/>
          <p:cNvSpPr>
            <a:spLocks noChangeShapeType="1"/>
          </p:cNvSpPr>
          <p:nvPr/>
        </p:nvSpPr>
        <p:spPr bwMode="auto">
          <a:xfrm>
            <a:off x="3968750" y="3243263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8" name="Line 47"/>
          <p:cNvSpPr>
            <a:spLocks noChangeShapeType="1"/>
          </p:cNvSpPr>
          <p:nvPr/>
        </p:nvSpPr>
        <p:spPr bwMode="auto">
          <a:xfrm>
            <a:off x="4024313" y="3624263"/>
            <a:ext cx="1463675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9" name="Text Box 48"/>
          <p:cNvSpPr txBox="1">
            <a:spLocks noChangeArrowheads="1"/>
          </p:cNvSpPr>
          <p:nvPr/>
        </p:nvSpPr>
        <p:spPr bwMode="auto">
          <a:xfrm>
            <a:off x="4197350" y="3243263"/>
            <a:ext cx="931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IPv6 PIM</a:t>
            </a:r>
          </a:p>
        </p:txBody>
      </p:sp>
      <p:sp>
        <p:nvSpPr>
          <p:cNvPr id="32790" name="Line 49"/>
          <p:cNvSpPr>
            <a:spLocks noChangeShapeType="1"/>
          </p:cNvSpPr>
          <p:nvPr/>
        </p:nvSpPr>
        <p:spPr bwMode="auto">
          <a:xfrm>
            <a:off x="5715000" y="3624263"/>
            <a:ext cx="1600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1" name="Text Box 50"/>
          <p:cNvSpPr txBox="1">
            <a:spLocks noChangeArrowheads="1"/>
          </p:cNvSpPr>
          <p:nvPr/>
        </p:nvSpPr>
        <p:spPr bwMode="auto">
          <a:xfrm>
            <a:off x="5949950" y="3243263"/>
            <a:ext cx="931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PIM</a:t>
            </a:r>
          </a:p>
        </p:txBody>
      </p:sp>
      <p:sp>
        <p:nvSpPr>
          <p:cNvPr id="32797" name="AutoShape 4"/>
          <p:cNvSpPr>
            <a:spLocks noChangeArrowheads="1"/>
          </p:cNvSpPr>
          <p:nvPr/>
        </p:nvSpPr>
        <p:spPr bwMode="auto">
          <a:xfrm>
            <a:off x="5791200" y="3962400"/>
            <a:ext cx="2286000" cy="685800"/>
          </a:xfrm>
          <a:prstGeom prst="wedgeRoundRectCallout">
            <a:avLst>
              <a:gd name="adj1" fmla="val -56556"/>
              <a:gd name="adj2" fmla="val -87495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IPv4-IPv6 PIM Interworking Function</a:t>
            </a:r>
          </a:p>
        </p:txBody>
      </p:sp>
      <p:sp>
        <p:nvSpPr>
          <p:cNvPr id="32798" name="AutoShape 4"/>
          <p:cNvSpPr>
            <a:spLocks noChangeArrowheads="1"/>
          </p:cNvSpPr>
          <p:nvPr/>
        </p:nvSpPr>
        <p:spPr bwMode="auto">
          <a:xfrm>
            <a:off x="2438400" y="3984625"/>
            <a:ext cx="2209800" cy="641350"/>
          </a:xfrm>
          <a:prstGeom prst="wedgeRoundRectCallout">
            <a:avLst>
              <a:gd name="adj1" fmla="val -53917"/>
              <a:gd name="adj2" fmla="val -91926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IGMP-MLD Interworking Function </a:t>
            </a:r>
          </a:p>
        </p:txBody>
      </p:sp>
      <p:pic>
        <p:nvPicPr>
          <p:cNvPr id="44" name="Picture 132" descr="Gateway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02240" y="2209800"/>
            <a:ext cx="490030" cy="54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05" name="Oval 44"/>
          <p:cNvSpPr>
            <a:spLocks noChangeArrowheads="1"/>
          </p:cNvSpPr>
          <p:nvPr/>
        </p:nvSpPr>
        <p:spPr bwMode="auto">
          <a:xfrm>
            <a:off x="6967538" y="2259013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DR</a:t>
            </a:r>
          </a:p>
        </p:txBody>
      </p:sp>
      <p:sp>
        <p:nvSpPr>
          <p:cNvPr id="32806" name="Oval 50"/>
          <p:cNvSpPr>
            <a:spLocks noChangeArrowheads="1"/>
          </p:cNvSpPr>
          <p:nvPr/>
        </p:nvSpPr>
        <p:spPr bwMode="auto">
          <a:xfrm>
            <a:off x="609600" y="2284413"/>
            <a:ext cx="609600" cy="508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bg1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32807" name="Oval 51"/>
          <p:cNvSpPr>
            <a:spLocks noChangeArrowheads="1"/>
          </p:cNvSpPr>
          <p:nvPr/>
        </p:nvSpPr>
        <p:spPr bwMode="auto">
          <a:xfrm>
            <a:off x="8118475" y="2244725"/>
            <a:ext cx="609600" cy="508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bg1"/>
                </a:solidFill>
                <a:latin typeface="Calibri" pitchFamily="34" charset="0"/>
              </a:rPr>
              <a:t>S</a:t>
            </a:r>
          </a:p>
        </p:txBody>
      </p:sp>
      <p:grpSp>
        <p:nvGrpSpPr>
          <p:cNvPr id="32810" name="Group 58"/>
          <p:cNvGrpSpPr>
            <a:grpSpLocks/>
          </p:cNvGrpSpPr>
          <p:nvPr/>
        </p:nvGrpSpPr>
        <p:grpSpPr bwMode="auto">
          <a:xfrm>
            <a:off x="2100263" y="2312988"/>
            <a:ext cx="519112" cy="454025"/>
            <a:chOff x="-133652" y="5221890"/>
            <a:chExt cx="519431" cy="453933"/>
          </a:xfrm>
        </p:grpSpPr>
        <p:pic>
          <p:nvPicPr>
            <p:cNvPr id="32811" name="Picture 127" descr="routerfirw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33652" y="5221890"/>
              <a:ext cx="519431" cy="439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12" name="Rectangle 60"/>
            <p:cNvSpPr>
              <a:spLocks noChangeArrowheads="1"/>
            </p:cNvSpPr>
            <p:nvPr/>
          </p:nvSpPr>
          <p:spPr bwMode="auto">
            <a:xfrm>
              <a:off x="-126107" y="5337269"/>
              <a:ext cx="5020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600" b="1">
                  <a:solidFill>
                    <a:schemeClr val="bg1"/>
                  </a:solidFill>
                  <a:latin typeface="Calibri" pitchFamily="34" charset="0"/>
                </a:rPr>
                <a:t>CPE</a:t>
              </a:r>
            </a:p>
          </p:txBody>
        </p:sp>
      </p:grpSp>
      <p:sp>
        <p:nvSpPr>
          <p:cNvPr id="32813" name="Text Box 45"/>
          <p:cNvSpPr txBox="1">
            <a:spLocks noChangeArrowheads="1"/>
          </p:cNvSpPr>
          <p:nvPr/>
        </p:nvSpPr>
        <p:spPr bwMode="auto">
          <a:xfrm>
            <a:off x="1066800" y="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Calibri" pitchFamily="34" charset="0"/>
              </a:rPr>
              <a:t>Location of mAFTR</a:t>
            </a:r>
            <a:endParaRPr lang="en-US" sz="4000">
              <a:latin typeface="Calibri" pitchFamily="34" charset="0"/>
            </a:endParaRPr>
          </a:p>
        </p:txBody>
      </p:sp>
      <p:sp>
        <p:nvSpPr>
          <p:cNvPr id="32814" name="Oval 44"/>
          <p:cNvSpPr>
            <a:spLocks noChangeArrowheads="1"/>
          </p:cNvSpPr>
          <p:nvPr/>
        </p:nvSpPr>
        <p:spPr bwMode="auto">
          <a:xfrm>
            <a:off x="5334000" y="1371600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QR</a:t>
            </a:r>
          </a:p>
        </p:txBody>
      </p:sp>
      <p:sp>
        <p:nvSpPr>
          <p:cNvPr id="32815" name="Line 40"/>
          <p:cNvSpPr>
            <a:spLocks noChangeShapeType="1"/>
          </p:cNvSpPr>
          <p:nvPr/>
        </p:nvSpPr>
        <p:spPr bwMode="auto">
          <a:xfrm>
            <a:off x="955675" y="4986338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816" name="Line 42"/>
          <p:cNvSpPr>
            <a:spLocks noChangeShapeType="1"/>
          </p:cNvSpPr>
          <p:nvPr/>
        </p:nvSpPr>
        <p:spPr bwMode="auto">
          <a:xfrm>
            <a:off x="2452688" y="4986338"/>
            <a:ext cx="2957512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818" name="Line 49"/>
          <p:cNvSpPr>
            <a:spLocks noChangeShapeType="1"/>
          </p:cNvSpPr>
          <p:nvPr/>
        </p:nvSpPr>
        <p:spPr bwMode="auto">
          <a:xfrm>
            <a:off x="5715000" y="4986338"/>
            <a:ext cx="1600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819" name="Text Box 43"/>
          <p:cNvSpPr txBox="1">
            <a:spLocks noChangeArrowheads="1"/>
          </p:cNvSpPr>
          <p:nvPr/>
        </p:nvSpPr>
        <p:spPr bwMode="auto">
          <a:xfrm>
            <a:off x="4681538" y="4681538"/>
            <a:ext cx="576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MLD</a:t>
            </a:r>
          </a:p>
        </p:txBody>
      </p:sp>
      <p:sp>
        <p:nvSpPr>
          <p:cNvPr id="32820" name="Text Box 41"/>
          <p:cNvSpPr txBox="1">
            <a:spLocks noChangeArrowheads="1"/>
          </p:cNvSpPr>
          <p:nvPr/>
        </p:nvSpPr>
        <p:spPr bwMode="auto">
          <a:xfrm>
            <a:off x="1295400" y="4648200"/>
            <a:ext cx="654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IGMP</a:t>
            </a:r>
          </a:p>
        </p:txBody>
      </p:sp>
      <p:sp>
        <p:nvSpPr>
          <p:cNvPr id="32821" name="Text Box 50"/>
          <p:cNvSpPr txBox="1">
            <a:spLocks noChangeArrowheads="1"/>
          </p:cNvSpPr>
          <p:nvPr/>
        </p:nvSpPr>
        <p:spPr bwMode="auto">
          <a:xfrm>
            <a:off x="6002338" y="4692650"/>
            <a:ext cx="931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PIM</a:t>
            </a:r>
          </a:p>
        </p:txBody>
      </p:sp>
      <p:sp>
        <p:nvSpPr>
          <p:cNvPr id="32822" name="Text Box 45"/>
          <p:cNvSpPr txBox="1">
            <a:spLocks noChangeArrowheads="1"/>
          </p:cNvSpPr>
          <p:nvPr/>
        </p:nvSpPr>
        <p:spPr bwMode="auto">
          <a:xfrm>
            <a:off x="5033963" y="1905000"/>
            <a:ext cx="1270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MLD Querier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5" grpId="0" animBg="1"/>
      <p:bldP spid="32786" grpId="0"/>
      <p:bldP spid="32814" grpId="0" animBg="1"/>
      <p:bldP spid="32815" grpId="0" animBg="1"/>
      <p:bldP spid="32816" grpId="0" animBg="1"/>
      <p:bldP spid="32818" grpId="0" animBg="1"/>
      <p:bldP spid="32819" grpId="0"/>
      <p:bldP spid="32820" grpId="0"/>
      <p:bldP spid="32821" grpId="0"/>
      <p:bldP spid="328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altLang="zh-CN" sz="4000" smtClean="0">
                <a:ea typeface="微软雅黑"/>
                <a:cs typeface="微软雅黑"/>
              </a:rPr>
              <a:t>Comments &amp; Questions</a:t>
            </a:r>
            <a:endParaRPr lang="en-US" sz="4000" smtClean="0">
              <a:ea typeface="微软雅黑"/>
              <a:cs typeface="微软雅黑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smtClean="0">
                <a:ea typeface="微软雅黑"/>
                <a:cs typeface="微软雅黑"/>
              </a:rPr>
              <a:t>Questions?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smtClean="0">
                <a:ea typeface="微软雅黑"/>
                <a:cs typeface="微软雅黑"/>
              </a:rPr>
              <a:t>Anybody interested to participate? 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i="1" smtClean="0">
                <a:ea typeface="微软雅黑"/>
                <a:cs typeface="微软雅黑"/>
              </a:rPr>
              <a:t>Join the discussion in softwires WG/Mailing list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000" i="1" smtClean="0">
              <a:ea typeface="微软雅黑"/>
              <a:cs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400" i="1" smtClean="0">
              <a:ea typeface="微软雅黑"/>
              <a:cs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i="1" smtClean="0"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DE7D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DE7D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4079</TotalTime>
  <Words>215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10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Calibri</vt:lpstr>
      <vt:lpstr>宋体</vt:lpstr>
      <vt:lpstr>微软雅黑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Multicast Extensions to DS-Lite Technique in Broadband Deployments    draft-qin-softwire-dslite-multicast-04</vt:lpstr>
      <vt:lpstr>Context</vt:lpstr>
      <vt:lpstr>幻灯片 3</vt:lpstr>
      <vt:lpstr>Addressing</vt:lpstr>
      <vt:lpstr>Operation Consideration</vt:lpstr>
      <vt:lpstr>幻灯片 6</vt:lpstr>
      <vt:lpstr>Comments &amp;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 </cp:lastModifiedBy>
  <cp:revision>442</cp:revision>
  <dcterms:created xsi:type="dcterms:W3CDTF">2006-08-16T00:00:00Z</dcterms:created>
  <dcterms:modified xsi:type="dcterms:W3CDTF">2011-07-26T21:40:07Z</dcterms:modified>
</cp:coreProperties>
</file>