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8" r:id="rId3"/>
    <p:sldId id="260" r:id="rId4"/>
    <p:sldId id="264" r:id="rId5"/>
    <p:sldId id="261" r:id="rId6"/>
    <p:sldId id="262" r:id="rId7"/>
    <p:sldId id="263" r:id="rId8"/>
    <p:sldId id="265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>
      <p:cViewPr varScale="1">
        <p:scale>
          <a:sx n="73" d="100"/>
          <a:sy n="73" d="100"/>
        </p:scale>
        <p:origin x="-1152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99F79CD8-8565-44E5-861F-A0F290393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46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smtClean="0"/>
              <a:t>draft-westerlund-avtcore-multistream-and-simulcast-00 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r>
              <a:rPr lang="en-GB" smtClean="0"/>
              <a:t>2011-07-21 </a:t>
            </a: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Klicka här för att ändra format på bakgrundstexten</a:t>
            </a:r>
          </a:p>
          <a:p>
            <a:pPr lvl="1"/>
            <a:r>
              <a:rPr lang="en-GB" smtClean="0"/>
              <a:t>Nivå två</a:t>
            </a:r>
          </a:p>
          <a:p>
            <a:pPr lvl="2"/>
            <a:r>
              <a:rPr lang="en-GB" smtClean="0"/>
              <a:t>Nivå tre</a:t>
            </a:r>
          </a:p>
          <a:p>
            <a:pPr lvl="3"/>
            <a:r>
              <a:rPr lang="en-GB" smtClean="0"/>
              <a:t>Nivå fyra</a:t>
            </a:r>
          </a:p>
          <a:p>
            <a:pPr lvl="4"/>
            <a:r>
              <a:rPr lang="en-GB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 smtClean="0"/>
              <a:t>IETF 81 </a:t>
            </a: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69D72430-FA15-445D-9BD1-70786A2107C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90043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58AE0-7C92-4CB0-A03E-3A62258C0308}" type="slidenum">
              <a:rPr lang="en-GB"/>
              <a:pPr/>
              <a:t>1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B349E2-A280-4B63-AB04-99DC86BF2D80}" type="slidenum">
              <a:rPr lang="en-GB"/>
              <a:pPr/>
              <a:t>3</a:t>
            </a:fld>
            <a:endParaRPr lang="en-GB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D73C4-9A47-497D-BDE4-97556FA0CD16}" type="slidenum">
              <a:rPr lang="en-GB"/>
              <a:pPr/>
              <a:t>11</a:t>
            </a:fld>
            <a:endParaRPr lang="en-GB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393700" y="4090988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396875" y="2459593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540000"/>
            <a:ext cx="1476375" cy="246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48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-17463"/>
            <a:ext cx="803275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9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565150"/>
            <a:ext cx="2087563" cy="5095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565150"/>
            <a:ext cx="6115050" cy="5095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4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9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110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875" y="1376363"/>
            <a:ext cx="4098925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6363"/>
            <a:ext cx="4100513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2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4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9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72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168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059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560070"/>
            <a:ext cx="7826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8" y="1093788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3" y="0"/>
            <a:ext cx="595313" cy="1587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099AE"/>
                </a:solidFill>
                <a:round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1520" name="Logo_SM" descr="ERI_FH_rgb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-17463"/>
            <a:ext cx="4746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/>
          <a:lstStyle/>
          <a:p>
            <a:pPr algn="l"/>
            <a:r>
              <a:rPr lang="en-US" sz="800" b="0" i="0" u="none" dirty="0" smtClean="0">
                <a:solidFill>
                  <a:srgbClr val="87888A"/>
                </a:solidFill>
              </a:rPr>
              <a:t>draft-westerlund-avtcore-multistream-and-simulcast-00  |  IETF 81  |  2011-07-21  |  Page </a:t>
            </a:r>
            <a:fld id="{305EAB53-ADC9-4DB0-86E6-8FED025C78A6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r>
              <a:rPr lang="en-US" sz="800" b="0" i="0" u="none" dirty="0" smtClean="0">
                <a:solidFill>
                  <a:srgbClr val="87888A"/>
                </a:solidFill>
              </a:rPr>
              <a:t> </a:t>
            </a:r>
            <a:endParaRPr lang="en-US" sz="800" b="0" i="0" u="none" dirty="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ipr/159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489754"/>
            <a:ext cx="8351838" cy="738664"/>
          </a:xfrm>
        </p:spPr>
        <p:txBody>
          <a:bodyPr/>
          <a:lstStyle/>
          <a:p>
            <a:r>
              <a:rPr lang="en-US" dirty="0" smtClean="0"/>
              <a:t>SDP Bandwidth Attribute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draft-westerlund-avtcore-multistream-and-simulcast-00</a:t>
            </a:r>
          </a:p>
          <a:p>
            <a:r>
              <a:rPr lang="en-US" dirty="0" smtClean="0"/>
              <a:t>Magnus Westerlund and Bo </a:t>
            </a:r>
            <a:r>
              <a:rPr lang="en-US" dirty="0" err="1" smtClean="0"/>
              <a:t>Burman</a:t>
            </a:r>
            <a:endParaRPr lang="en-US" dirty="0" smtClean="0"/>
          </a:p>
          <a:p>
            <a:r>
              <a:rPr lang="en-US" dirty="0" smtClean="0"/>
              <a:t>Ericsson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 in this WG to rework SDP bandwidth?</a:t>
            </a:r>
          </a:p>
          <a:p>
            <a:endParaRPr lang="en-US" dirty="0" smtClean="0"/>
          </a:p>
          <a:p>
            <a:r>
              <a:rPr lang="en-US" dirty="0" smtClean="0"/>
              <a:t>Currently part of a big draft. </a:t>
            </a:r>
          </a:p>
          <a:p>
            <a:pPr lvl="1"/>
            <a:r>
              <a:rPr lang="en-US" dirty="0" smtClean="0"/>
              <a:t>Will be split out into a MMUSIC individual draft</a:t>
            </a:r>
          </a:p>
          <a:p>
            <a:endParaRPr lang="en-US" dirty="0" smtClean="0"/>
          </a:p>
          <a:p>
            <a:r>
              <a:rPr lang="en-US" dirty="0" smtClean="0"/>
              <a:t>Additional issues / use cases that should be tackled?</a:t>
            </a:r>
          </a:p>
        </p:txBody>
      </p:sp>
    </p:spTree>
    <p:extLst>
      <p:ext uri="{BB962C8B-B14F-4D97-AF65-F5344CB8AC3E}">
        <p14:creationId xmlns:p14="http://schemas.microsoft.com/office/powerpoint/2010/main" val="22664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7" name="Logo_ChapterSlide_Normal" descr="Logo_ChapterSlide_Norm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900" smtClean="0">
                <a:latin typeface="Arial" charset="0"/>
              </a:rPr>
              <a:t>IPR Disclosure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Telefonaktiebolaget LM Ericsson (publ)'s has made a Statement about IPR related to this draft in </a:t>
            </a:r>
            <a:r>
              <a:rPr lang="en-US" smtClean="0">
                <a:hlinkClick r:id="rId2"/>
              </a:rPr>
              <a:t>https://datatracker.ietf.org/ipr/1592/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36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05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4306" name="Rectangle 3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Issues with current SDP bandwidth modifiers</a:t>
            </a:r>
          </a:p>
          <a:p>
            <a:pPr lvl="1"/>
            <a:r>
              <a:rPr lang="en-US" dirty="0" smtClean="0"/>
              <a:t>Asymmetric paths and applications</a:t>
            </a:r>
          </a:p>
          <a:p>
            <a:pPr lvl="1"/>
            <a:r>
              <a:rPr lang="en-US" dirty="0" smtClean="0"/>
              <a:t>Per Payload Type Negotiation</a:t>
            </a:r>
          </a:p>
          <a:p>
            <a:pPr lvl="1"/>
            <a:r>
              <a:rPr lang="en-US" dirty="0" smtClean="0"/>
              <a:t>Multiple Streams</a:t>
            </a:r>
          </a:p>
          <a:p>
            <a:pPr lvl="1"/>
            <a:r>
              <a:rPr lang="en-US" dirty="0" smtClean="0"/>
              <a:t>Media Stream </a:t>
            </a:r>
            <a:r>
              <a:rPr lang="en-US" dirty="0" err="1" smtClean="0"/>
              <a:t>Burstiness</a:t>
            </a:r>
            <a:endParaRPr lang="en-US" dirty="0" smtClean="0"/>
          </a:p>
          <a:p>
            <a:r>
              <a:rPr lang="en-US" dirty="0" smtClean="0"/>
              <a:t>Solution Proposal</a:t>
            </a:r>
          </a:p>
          <a:p>
            <a:r>
              <a:rPr lang="en-US" dirty="0" smtClean="0"/>
              <a:t>Way Forward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Asymmetric Paths and Applications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Significantly different bandwidth between directions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Asymmetric network restrictions (e.g. ADSL)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Asymmetric application capabilities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38339" y="2713789"/>
            <a:ext cx="6210300" cy="923131"/>
            <a:chOff x="1827213" y="2619375"/>
            <a:chExt cx="6210300" cy="1258888"/>
          </a:xfrm>
        </p:grpSpPr>
        <p:sp>
          <p:nvSpPr>
            <p:cNvPr id="27661" name="AutoShape 13"/>
            <p:cNvSpPr>
              <a:spLocks noChangeArrowheads="1"/>
            </p:cNvSpPr>
            <p:nvPr/>
          </p:nvSpPr>
          <p:spPr bwMode="auto">
            <a:xfrm>
              <a:off x="1827213" y="2619375"/>
              <a:ext cx="854075" cy="12588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End-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point</a:t>
              </a:r>
            </a:p>
          </p:txBody>
        </p:sp>
        <p:sp>
          <p:nvSpPr>
            <p:cNvPr id="27662" name="AutoShape 14"/>
            <p:cNvSpPr>
              <a:spLocks noChangeArrowheads="1"/>
            </p:cNvSpPr>
            <p:nvPr/>
          </p:nvSpPr>
          <p:spPr bwMode="auto">
            <a:xfrm>
              <a:off x="2727325" y="3249613"/>
              <a:ext cx="5265738" cy="585787"/>
            </a:xfrm>
            <a:prstGeom prst="leftArrow">
              <a:avLst>
                <a:gd name="adj1" fmla="val 50000"/>
                <a:gd name="adj2" fmla="val 224729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7663" name="AutoShape 15"/>
            <p:cNvSpPr>
              <a:spLocks noChangeArrowheads="1"/>
            </p:cNvSpPr>
            <p:nvPr/>
          </p:nvSpPr>
          <p:spPr bwMode="auto">
            <a:xfrm>
              <a:off x="2771775" y="2798763"/>
              <a:ext cx="5265738" cy="134937"/>
            </a:xfrm>
            <a:prstGeom prst="rightArrow">
              <a:avLst>
                <a:gd name="adj1" fmla="val 50000"/>
                <a:gd name="adj2" fmla="val 975592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226368" y="4270166"/>
            <a:ext cx="6660740" cy="1754188"/>
            <a:chOff x="341313" y="4292600"/>
            <a:chExt cx="7696200" cy="2151063"/>
          </a:xfrm>
        </p:grpSpPr>
        <p:pic>
          <p:nvPicPr>
            <p:cNvPr id="27664" name="Picture 16" descr="MC900432517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1313" y="5049838"/>
              <a:ext cx="1285875" cy="1028700"/>
            </a:xfrm>
            <a:prstGeom prst="rect">
              <a:avLst/>
            </a:prstGeom>
            <a:noFill/>
          </p:spPr>
        </p:pic>
        <p:pic>
          <p:nvPicPr>
            <p:cNvPr id="27665" name="Picture 17" descr="MC90043486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6250" y="4373563"/>
              <a:ext cx="539750" cy="539750"/>
            </a:xfrm>
            <a:prstGeom prst="rect">
              <a:avLst/>
            </a:prstGeom>
            <a:noFill/>
          </p:spPr>
        </p:pic>
        <p:sp>
          <p:nvSpPr>
            <p:cNvPr id="27666" name="AutoShape 18"/>
            <p:cNvSpPr>
              <a:spLocks noChangeArrowheads="1"/>
            </p:cNvSpPr>
            <p:nvPr/>
          </p:nvSpPr>
          <p:spPr bwMode="auto">
            <a:xfrm>
              <a:off x="1827213" y="4465638"/>
              <a:ext cx="854075" cy="12588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End-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point</a:t>
              </a:r>
            </a:p>
          </p:txBody>
        </p:sp>
        <p:sp>
          <p:nvSpPr>
            <p:cNvPr id="27667" name="AutoShape 19"/>
            <p:cNvSpPr>
              <a:spLocks noChangeArrowheads="1"/>
            </p:cNvSpPr>
            <p:nvPr/>
          </p:nvSpPr>
          <p:spPr bwMode="auto">
            <a:xfrm>
              <a:off x="2727325" y="5095875"/>
              <a:ext cx="5265738" cy="585788"/>
            </a:xfrm>
            <a:prstGeom prst="leftArrow">
              <a:avLst>
                <a:gd name="adj1" fmla="val 50000"/>
                <a:gd name="adj2" fmla="val 224729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7668" name="AutoShape 20"/>
            <p:cNvSpPr>
              <a:spLocks noChangeArrowheads="1"/>
            </p:cNvSpPr>
            <p:nvPr/>
          </p:nvSpPr>
          <p:spPr bwMode="auto">
            <a:xfrm>
              <a:off x="2771775" y="4645025"/>
              <a:ext cx="5265738" cy="134938"/>
            </a:xfrm>
            <a:prstGeom prst="rightArrow">
              <a:avLst>
                <a:gd name="adj1" fmla="val 50000"/>
                <a:gd name="adj2" fmla="val 975585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7669" name="Line 21"/>
            <p:cNvSpPr>
              <a:spLocks noChangeShapeType="1"/>
            </p:cNvSpPr>
            <p:nvPr/>
          </p:nvSpPr>
          <p:spPr bwMode="auto">
            <a:xfrm>
              <a:off x="971550" y="4689475"/>
              <a:ext cx="1800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27670" name="Line 22"/>
            <p:cNvSpPr>
              <a:spLocks noChangeShapeType="1"/>
            </p:cNvSpPr>
            <p:nvPr/>
          </p:nvSpPr>
          <p:spPr bwMode="auto">
            <a:xfrm flipH="1">
              <a:off x="1646238" y="5408613"/>
              <a:ext cx="1081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1016000" y="4292600"/>
              <a:ext cx="7207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VGA</a:t>
              </a:r>
            </a:p>
          </p:txBody>
        </p:sp>
        <p:sp>
          <p:nvSpPr>
            <p:cNvPr id="27672" name="Text Box 24"/>
            <p:cNvSpPr txBox="1">
              <a:spLocks noChangeArrowheads="1"/>
            </p:cNvSpPr>
            <p:nvPr/>
          </p:nvSpPr>
          <p:spPr bwMode="auto">
            <a:xfrm>
              <a:off x="701675" y="6046788"/>
              <a:ext cx="5524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HD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654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Per Payload type </a:t>
            </a:r>
            <a:r>
              <a:rPr lang="en-US" dirty="0">
                <a:latin typeface="Arial" charset="0"/>
              </a:rPr>
              <a:t>N</a:t>
            </a:r>
            <a:r>
              <a:rPr lang="en-US" dirty="0" smtClean="0">
                <a:latin typeface="Arial" charset="0"/>
              </a:rPr>
              <a:t>egotiation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Significantly different bandwidth between payload types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Negotiate bandwidth per payload type and direction</a:t>
            </a:r>
          </a:p>
        </p:txBody>
      </p:sp>
      <p:sp>
        <p:nvSpPr>
          <p:cNvPr id="48132" name="AutoShape 4"/>
          <p:cNvSpPr>
            <a:spLocks noChangeArrowheads="1"/>
          </p:cNvSpPr>
          <p:nvPr/>
        </p:nvSpPr>
        <p:spPr bwMode="auto">
          <a:xfrm>
            <a:off x="2411413" y="2619375"/>
            <a:ext cx="854075" cy="12588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End-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point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657225" y="2619375"/>
            <a:ext cx="1258888" cy="10350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836613" y="2798763"/>
            <a:ext cx="1260475" cy="10350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Alternate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codecs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625850" y="3032125"/>
            <a:ext cx="684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pt=8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625850" y="2438400"/>
            <a:ext cx="82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pt=96</a:t>
            </a:r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2097088" y="3249613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48141" name="AutoShape 13"/>
          <p:cNvSpPr>
            <a:spLocks noChangeArrowheads="1"/>
          </p:cNvSpPr>
          <p:nvPr/>
        </p:nvSpPr>
        <p:spPr bwMode="auto">
          <a:xfrm>
            <a:off x="3311525" y="2798763"/>
            <a:ext cx="5265738" cy="179387"/>
          </a:xfrm>
          <a:prstGeom prst="leftRightArrow">
            <a:avLst>
              <a:gd name="adj1" fmla="val 50000"/>
              <a:gd name="adj2" fmla="val 58708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48142" name="AutoShape 14"/>
          <p:cNvSpPr>
            <a:spLocks noChangeArrowheads="1"/>
          </p:cNvSpPr>
          <p:nvPr/>
        </p:nvSpPr>
        <p:spPr bwMode="auto">
          <a:xfrm>
            <a:off x="3311525" y="3294063"/>
            <a:ext cx="5311775" cy="630237"/>
          </a:xfrm>
          <a:prstGeom prst="leftRightArrow">
            <a:avLst>
              <a:gd name="adj1" fmla="val 50000"/>
              <a:gd name="adj2" fmla="val 168564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044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Multiple Streams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Different bandwidth depending on number of streams</a:t>
            </a:r>
          </a:p>
        </p:txBody>
      </p:sp>
      <p:pic>
        <p:nvPicPr>
          <p:cNvPr id="50180" name="Picture 4" descr="MC90043251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3" y="4156075"/>
            <a:ext cx="1285875" cy="1028700"/>
          </a:xfrm>
          <a:prstGeom prst="rect">
            <a:avLst/>
          </a:prstGeom>
          <a:noFill/>
        </p:spPr>
      </p:pic>
      <p:pic>
        <p:nvPicPr>
          <p:cNvPr id="50181" name="Picture 5" descr="MC90043486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675" y="1674813"/>
            <a:ext cx="719138" cy="719137"/>
          </a:xfrm>
          <a:prstGeom prst="rect">
            <a:avLst/>
          </a:prstGeom>
          <a:noFill/>
        </p:spPr>
      </p:pic>
      <p:pic>
        <p:nvPicPr>
          <p:cNvPr id="50182" name="Picture 6" descr="MC90043486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675" y="2305050"/>
            <a:ext cx="719138" cy="719138"/>
          </a:xfrm>
          <a:prstGeom prst="rect">
            <a:avLst/>
          </a:prstGeom>
          <a:noFill/>
        </p:spPr>
      </p:pic>
      <p:pic>
        <p:nvPicPr>
          <p:cNvPr id="50183" name="Picture 7" descr="MC90043251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068638"/>
            <a:ext cx="1285875" cy="1028700"/>
          </a:xfrm>
          <a:prstGeom prst="rect">
            <a:avLst/>
          </a:prstGeom>
          <a:noFill/>
        </p:spPr>
      </p:pic>
      <p:pic>
        <p:nvPicPr>
          <p:cNvPr id="50184" name="Picture 8" descr="MC90043251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5273675"/>
            <a:ext cx="1285875" cy="1028700"/>
          </a:xfrm>
          <a:prstGeom prst="rect">
            <a:avLst/>
          </a:prstGeom>
          <a:noFill/>
        </p:spPr>
      </p:pic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2051050" y="3159125"/>
            <a:ext cx="6435725" cy="3240088"/>
          </a:xfrm>
          <a:prstGeom prst="leftArrow">
            <a:avLst>
              <a:gd name="adj1" fmla="val 50000"/>
              <a:gd name="adj2" fmla="val 496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sv-SE"/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>
            <a:off x="2051050" y="3159125"/>
            <a:ext cx="6435725" cy="2114550"/>
          </a:xfrm>
          <a:prstGeom prst="leftArrow">
            <a:avLst>
              <a:gd name="adj1" fmla="val 50000"/>
              <a:gd name="adj2" fmla="val 760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sv-SE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2051050" y="3159125"/>
            <a:ext cx="6435725" cy="944563"/>
          </a:xfrm>
          <a:prstGeom prst="leftArrow">
            <a:avLst>
              <a:gd name="adj1" fmla="val 50000"/>
              <a:gd name="adj2" fmla="val 1703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sv-SE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1962150" y="1763713"/>
            <a:ext cx="6570663" cy="1169987"/>
          </a:xfrm>
          <a:prstGeom prst="rightArrow">
            <a:avLst>
              <a:gd name="adj1" fmla="val 50000"/>
              <a:gd name="adj2" fmla="val 1404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sv-SE"/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1962150" y="1763713"/>
            <a:ext cx="6570663" cy="539750"/>
          </a:xfrm>
          <a:prstGeom prst="rightArrow">
            <a:avLst>
              <a:gd name="adj1" fmla="val 50000"/>
              <a:gd name="adj2" fmla="val 30433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10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Allowed </a:t>
            </a:r>
            <a:r>
              <a:rPr lang="en-US" dirty="0" err="1" smtClean="0">
                <a:latin typeface="Arial" charset="0"/>
              </a:rPr>
              <a:t>Burstiness</a:t>
            </a:r>
            <a:endParaRPr lang="en-US" dirty="0" smtClean="0">
              <a:latin typeface="Arial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Networks may contain bandwidth Filtering or Policing</a:t>
            </a:r>
          </a:p>
          <a:p>
            <a:r>
              <a:rPr lang="en-US" dirty="0" smtClean="0"/>
              <a:t>Especially when </a:t>
            </a:r>
            <a:r>
              <a:rPr lang="en-US" dirty="0" err="1" smtClean="0"/>
              <a:t>QoS</a:t>
            </a:r>
            <a:r>
              <a:rPr lang="en-US" dirty="0" smtClean="0"/>
              <a:t> is used</a:t>
            </a:r>
          </a:p>
          <a:p>
            <a:pPr lvl="1"/>
            <a:r>
              <a:rPr lang="en-US" dirty="0" smtClean="0"/>
              <a:t>IMS Policy Control</a:t>
            </a:r>
          </a:p>
          <a:p>
            <a:pPr lvl="1"/>
            <a:r>
              <a:rPr lang="en-US" dirty="0" smtClean="0"/>
              <a:t>RSVP</a:t>
            </a:r>
          </a:p>
          <a:p>
            <a:r>
              <a:rPr lang="en-US" dirty="0" smtClean="0"/>
              <a:t>To keep end-point within policy, the end-point needs to know more than just bandwidth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6250" y="4148707"/>
            <a:ext cx="8145463" cy="1709738"/>
            <a:chOff x="476250" y="3203575"/>
            <a:chExt cx="8145463" cy="1709738"/>
          </a:xfrm>
        </p:grpSpPr>
        <p:sp>
          <p:nvSpPr>
            <p:cNvPr id="52228" name="AutoShape 4"/>
            <p:cNvSpPr>
              <a:spLocks noChangeArrowheads="1"/>
            </p:cNvSpPr>
            <p:nvPr/>
          </p:nvSpPr>
          <p:spPr bwMode="auto">
            <a:xfrm>
              <a:off x="476250" y="3429000"/>
              <a:ext cx="854075" cy="12588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End-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point</a:t>
              </a:r>
            </a:p>
          </p:txBody>
        </p:sp>
        <p:sp>
          <p:nvSpPr>
            <p:cNvPr id="52229" name="AutoShape 5"/>
            <p:cNvSpPr>
              <a:spLocks noChangeArrowheads="1"/>
            </p:cNvSpPr>
            <p:nvPr/>
          </p:nvSpPr>
          <p:spPr bwMode="auto">
            <a:xfrm>
              <a:off x="7767638" y="3429000"/>
              <a:ext cx="854075" cy="12588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End-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point</a:t>
              </a:r>
            </a:p>
          </p:txBody>
        </p:sp>
        <p:sp>
          <p:nvSpPr>
            <p:cNvPr id="52230" name="AutoShape 6"/>
            <p:cNvSpPr>
              <a:spLocks noChangeArrowheads="1"/>
            </p:cNvSpPr>
            <p:nvPr/>
          </p:nvSpPr>
          <p:spPr bwMode="auto">
            <a:xfrm>
              <a:off x="3132138" y="3429000"/>
              <a:ext cx="854075" cy="12588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Middle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Node</a:t>
              </a:r>
            </a:p>
          </p:txBody>
        </p:sp>
        <p:sp>
          <p:nvSpPr>
            <p:cNvPr id="52231" name="AutoShape 7"/>
            <p:cNvSpPr>
              <a:spLocks noChangeArrowheads="1"/>
            </p:cNvSpPr>
            <p:nvPr/>
          </p:nvSpPr>
          <p:spPr bwMode="auto">
            <a:xfrm>
              <a:off x="5157788" y="3429000"/>
              <a:ext cx="854075" cy="12588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Middle</a:t>
              </a:r>
              <a:br>
                <a:rPr lang="en-US">
                  <a:solidFill>
                    <a:schemeClr val="bg1"/>
                  </a:solidFill>
                </a:rPr>
              </a:br>
              <a:r>
                <a:rPr lang="en-US">
                  <a:solidFill>
                    <a:schemeClr val="bg1"/>
                  </a:solidFill>
                </a:rPr>
                <a:t>Node</a:t>
              </a:r>
            </a:p>
          </p:txBody>
        </p:sp>
        <p:sp>
          <p:nvSpPr>
            <p:cNvPr id="52232" name="Arc 8"/>
            <p:cNvSpPr>
              <a:spLocks/>
            </p:cNvSpPr>
            <p:nvPr/>
          </p:nvSpPr>
          <p:spPr bwMode="auto">
            <a:xfrm flipV="1">
              <a:off x="2636838" y="3203575"/>
              <a:ext cx="1801812" cy="404813"/>
            </a:xfrm>
            <a:custGeom>
              <a:avLst/>
              <a:gdLst>
                <a:gd name="G0" fmla="+- 21544 0 0"/>
                <a:gd name="G1" fmla="+- 21600 0 0"/>
                <a:gd name="G2" fmla="+- 21600 0 0"/>
                <a:gd name="T0" fmla="*/ 0 w 43144"/>
                <a:gd name="T1" fmla="*/ 20050 h 21600"/>
                <a:gd name="T2" fmla="*/ 43144 w 43144"/>
                <a:gd name="T3" fmla="*/ 21600 h 21600"/>
                <a:gd name="T4" fmla="*/ 21544 w 4314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44" h="21600" fill="none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</a:path>
                <a:path w="43144" h="21600" stroke="0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  <a:lnTo>
                    <a:pt x="21544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2233" name="Arc 9"/>
            <p:cNvSpPr>
              <a:spLocks/>
            </p:cNvSpPr>
            <p:nvPr/>
          </p:nvSpPr>
          <p:spPr bwMode="auto">
            <a:xfrm flipV="1">
              <a:off x="4706938" y="3384550"/>
              <a:ext cx="1801812" cy="404813"/>
            </a:xfrm>
            <a:custGeom>
              <a:avLst/>
              <a:gdLst>
                <a:gd name="G0" fmla="+- 21544 0 0"/>
                <a:gd name="G1" fmla="+- 21600 0 0"/>
                <a:gd name="G2" fmla="+- 21600 0 0"/>
                <a:gd name="T0" fmla="*/ 0 w 43144"/>
                <a:gd name="T1" fmla="*/ 20050 h 21600"/>
                <a:gd name="T2" fmla="*/ 43144 w 43144"/>
                <a:gd name="T3" fmla="*/ 21600 h 21600"/>
                <a:gd name="T4" fmla="*/ 21544 w 4314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44" h="21600" fill="none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</a:path>
                <a:path w="43144" h="21600" stroke="0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  <a:lnTo>
                    <a:pt x="21544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2234" name="Arc 10"/>
            <p:cNvSpPr>
              <a:spLocks/>
            </p:cNvSpPr>
            <p:nvPr/>
          </p:nvSpPr>
          <p:spPr bwMode="auto">
            <a:xfrm>
              <a:off x="4706938" y="4329113"/>
              <a:ext cx="1801812" cy="404812"/>
            </a:xfrm>
            <a:custGeom>
              <a:avLst/>
              <a:gdLst>
                <a:gd name="G0" fmla="+- 21544 0 0"/>
                <a:gd name="G1" fmla="+- 21600 0 0"/>
                <a:gd name="G2" fmla="+- 21600 0 0"/>
                <a:gd name="T0" fmla="*/ 0 w 43144"/>
                <a:gd name="T1" fmla="*/ 20050 h 21600"/>
                <a:gd name="T2" fmla="*/ 43144 w 43144"/>
                <a:gd name="T3" fmla="*/ 21600 h 21600"/>
                <a:gd name="T4" fmla="*/ 21544 w 4314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44" h="21600" fill="none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</a:path>
                <a:path w="43144" h="21600" stroke="0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  <a:lnTo>
                    <a:pt x="21544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2235" name="Arc 11"/>
            <p:cNvSpPr>
              <a:spLocks/>
            </p:cNvSpPr>
            <p:nvPr/>
          </p:nvSpPr>
          <p:spPr bwMode="auto">
            <a:xfrm>
              <a:off x="2679700" y="4508500"/>
              <a:ext cx="1801813" cy="404813"/>
            </a:xfrm>
            <a:custGeom>
              <a:avLst/>
              <a:gdLst>
                <a:gd name="G0" fmla="+- 21544 0 0"/>
                <a:gd name="G1" fmla="+- 21600 0 0"/>
                <a:gd name="G2" fmla="+- 21600 0 0"/>
                <a:gd name="T0" fmla="*/ 0 w 43144"/>
                <a:gd name="T1" fmla="*/ 20050 h 21600"/>
                <a:gd name="T2" fmla="*/ 43144 w 43144"/>
                <a:gd name="T3" fmla="*/ 21600 h 21600"/>
                <a:gd name="T4" fmla="*/ 21544 w 4314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44" h="21600" fill="none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</a:path>
                <a:path w="43144" h="21600" stroke="0" extrusionOk="0">
                  <a:moveTo>
                    <a:pt x="-1" y="20049"/>
                  </a:moveTo>
                  <a:cubicBezTo>
                    <a:pt x="812" y="8751"/>
                    <a:pt x="10216" y="-1"/>
                    <a:pt x="21544" y="0"/>
                  </a:cubicBezTo>
                  <a:cubicBezTo>
                    <a:pt x="33473" y="0"/>
                    <a:pt x="43144" y="9670"/>
                    <a:pt x="43144" y="21600"/>
                  </a:cubicBezTo>
                  <a:lnTo>
                    <a:pt x="21544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2236" name="Freeform 12"/>
            <p:cNvSpPr>
              <a:spLocks/>
            </p:cNvSpPr>
            <p:nvPr/>
          </p:nvSpPr>
          <p:spPr bwMode="auto">
            <a:xfrm>
              <a:off x="1241425" y="3370263"/>
              <a:ext cx="1395413" cy="1438275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28" y="235"/>
                </a:cxn>
                <a:cxn ang="0">
                  <a:pos x="114" y="774"/>
                </a:cxn>
                <a:cxn ang="0">
                  <a:pos x="142" y="462"/>
                </a:cxn>
                <a:cxn ang="0">
                  <a:pos x="199" y="547"/>
                </a:cxn>
                <a:cxn ang="0">
                  <a:pos x="255" y="150"/>
                </a:cxn>
                <a:cxn ang="0">
                  <a:pos x="340" y="774"/>
                </a:cxn>
                <a:cxn ang="0">
                  <a:pos x="482" y="9"/>
                </a:cxn>
                <a:cxn ang="0">
                  <a:pos x="510" y="831"/>
                </a:cxn>
                <a:cxn ang="0">
                  <a:pos x="624" y="462"/>
                </a:cxn>
                <a:cxn ang="0">
                  <a:pos x="652" y="604"/>
                </a:cxn>
                <a:cxn ang="0">
                  <a:pos x="737" y="377"/>
                </a:cxn>
                <a:cxn ang="0">
                  <a:pos x="766" y="859"/>
                </a:cxn>
                <a:cxn ang="0">
                  <a:pos x="879" y="349"/>
                </a:cxn>
              </a:cxnLst>
              <a:rect l="0" t="0" r="r" b="b"/>
              <a:pathLst>
                <a:path w="879" h="906">
                  <a:moveTo>
                    <a:pt x="0" y="576"/>
                  </a:moveTo>
                  <a:cubicBezTo>
                    <a:pt x="4" y="389"/>
                    <a:pt x="9" y="202"/>
                    <a:pt x="28" y="235"/>
                  </a:cubicBezTo>
                  <a:cubicBezTo>
                    <a:pt x="47" y="268"/>
                    <a:pt x="95" y="736"/>
                    <a:pt x="114" y="774"/>
                  </a:cubicBezTo>
                  <a:cubicBezTo>
                    <a:pt x="133" y="812"/>
                    <a:pt x="128" y="500"/>
                    <a:pt x="142" y="462"/>
                  </a:cubicBezTo>
                  <a:cubicBezTo>
                    <a:pt x="156" y="424"/>
                    <a:pt x="180" y="599"/>
                    <a:pt x="199" y="547"/>
                  </a:cubicBezTo>
                  <a:cubicBezTo>
                    <a:pt x="218" y="495"/>
                    <a:pt x="231" y="112"/>
                    <a:pt x="255" y="150"/>
                  </a:cubicBezTo>
                  <a:cubicBezTo>
                    <a:pt x="279" y="188"/>
                    <a:pt x="302" y="798"/>
                    <a:pt x="340" y="774"/>
                  </a:cubicBezTo>
                  <a:cubicBezTo>
                    <a:pt x="378" y="750"/>
                    <a:pt x="454" y="0"/>
                    <a:pt x="482" y="9"/>
                  </a:cubicBezTo>
                  <a:cubicBezTo>
                    <a:pt x="510" y="18"/>
                    <a:pt x="486" y="756"/>
                    <a:pt x="510" y="831"/>
                  </a:cubicBezTo>
                  <a:cubicBezTo>
                    <a:pt x="534" y="906"/>
                    <a:pt x="600" y="500"/>
                    <a:pt x="624" y="462"/>
                  </a:cubicBezTo>
                  <a:cubicBezTo>
                    <a:pt x="648" y="424"/>
                    <a:pt x="633" y="618"/>
                    <a:pt x="652" y="604"/>
                  </a:cubicBezTo>
                  <a:cubicBezTo>
                    <a:pt x="671" y="590"/>
                    <a:pt x="718" y="335"/>
                    <a:pt x="737" y="377"/>
                  </a:cubicBezTo>
                  <a:cubicBezTo>
                    <a:pt x="756" y="419"/>
                    <a:pt x="742" y="864"/>
                    <a:pt x="766" y="859"/>
                  </a:cubicBezTo>
                  <a:cubicBezTo>
                    <a:pt x="790" y="854"/>
                    <a:pt x="834" y="601"/>
                    <a:pt x="879" y="34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52237" name="Freeform 13"/>
            <p:cNvSpPr>
              <a:spLocks/>
            </p:cNvSpPr>
            <p:nvPr/>
          </p:nvSpPr>
          <p:spPr bwMode="auto">
            <a:xfrm>
              <a:off x="2862263" y="3481388"/>
              <a:ext cx="1260475" cy="1012825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56" y="194"/>
                </a:cxn>
                <a:cxn ang="0">
                  <a:pos x="85" y="534"/>
                </a:cxn>
                <a:cxn ang="0">
                  <a:pos x="198" y="109"/>
                </a:cxn>
                <a:cxn ang="0">
                  <a:pos x="283" y="619"/>
                </a:cxn>
                <a:cxn ang="0">
                  <a:pos x="368" y="222"/>
                </a:cxn>
                <a:cxn ang="0">
                  <a:pos x="453" y="421"/>
                </a:cxn>
                <a:cxn ang="0">
                  <a:pos x="538" y="109"/>
                </a:cxn>
                <a:cxn ang="0">
                  <a:pos x="623" y="619"/>
                </a:cxn>
                <a:cxn ang="0">
                  <a:pos x="737" y="52"/>
                </a:cxn>
                <a:cxn ang="0">
                  <a:pos x="794" y="307"/>
                </a:cxn>
              </a:cxnLst>
              <a:rect l="0" t="0" r="r" b="b"/>
              <a:pathLst>
                <a:path w="794" h="638">
                  <a:moveTo>
                    <a:pt x="0" y="336"/>
                  </a:moveTo>
                  <a:cubicBezTo>
                    <a:pt x="21" y="248"/>
                    <a:pt x="42" y="161"/>
                    <a:pt x="56" y="194"/>
                  </a:cubicBezTo>
                  <a:cubicBezTo>
                    <a:pt x="70" y="227"/>
                    <a:pt x="61" y="548"/>
                    <a:pt x="85" y="534"/>
                  </a:cubicBezTo>
                  <a:cubicBezTo>
                    <a:pt x="109" y="520"/>
                    <a:pt x="165" y="95"/>
                    <a:pt x="198" y="109"/>
                  </a:cubicBezTo>
                  <a:cubicBezTo>
                    <a:pt x="231" y="123"/>
                    <a:pt x="255" y="600"/>
                    <a:pt x="283" y="619"/>
                  </a:cubicBezTo>
                  <a:cubicBezTo>
                    <a:pt x="311" y="638"/>
                    <a:pt x="340" y="255"/>
                    <a:pt x="368" y="222"/>
                  </a:cubicBezTo>
                  <a:cubicBezTo>
                    <a:pt x="396" y="189"/>
                    <a:pt x="425" y="440"/>
                    <a:pt x="453" y="421"/>
                  </a:cubicBezTo>
                  <a:cubicBezTo>
                    <a:pt x="481" y="402"/>
                    <a:pt x="510" y="76"/>
                    <a:pt x="538" y="109"/>
                  </a:cubicBezTo>
                  <a:cubicBezTo>
                    <a:pt x="566" y="142"/>
                    <a:pt x="590" y="628"/>
                    <a:pt x="623" y="619"/>
                  </a:cubicBezTo>
                  <a:cubicBezTo>
                    <a:pt x="656" y="610"/>
                    <a:pt x="709" y="104"/>
                    <a:pt x="737" y="52"/>
                  </a:cubicBezTo>
                  <a:cubicBezTo>
                    <a:pt x="765" y="0"/>
                    <a:pt x="779" y="153"/>
                    <a:pt x="794" y="30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  <p:sp>
          <p:nvSpPr>
            <p:cNvPr id="52238" name="Freeform 14"/>
            <p:cNvSpPr>
              <a:spLocks/>
            </p:cNvSpPr>
            <p:nvPr/>
          </p:nvSpPr>
          <p:spPr bwMode="auto">
            <a:xfrm>
              <a:off x="4841875" y="3767138"/>
              <a:ext cx="1935163" cy="650875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57" y="354"/>
                </a:cxn>
                <a:cxn ang="0">
                  <a:pos x="113" y="42"/>
                </a:cxn>
                <a:cxn ang="0">
                  <a:pos x="170" y="354"/>
                </a:cxn>
                <a:cxn ang="0">
                  <a:pos x="312" y="42"/>
                </a:cxn>
                <a:cxn ang="0">
                  <a:pos x="340" y="326"/>
                </a:cxn>
                <a:cxn ang="0">
                  <a:pos x="425" y="156"/>
                </a:cxn>
                <a:cxn ang="0">
                  <a:pos x="510" y="269"/>
                </a:cxn>
                <a:cxn ang="0">
                  <a:pos x="595" y="14"/>
                </a:cxn>
                <a:cxn ang="0">
                  <a:pos x="680" y="354"/>
                </a:cxn>
                <a:cxn ang="0">
                  <a:pos x="737" y="42"/>
                </a:cxn>
                <a:cxn ang="0">
                  <a:pos x="794" y="212"/>
                </a:cxn>
                <a:cxn ang="0">
                  <a:pos x="851" y="99"/>
                </a:cxn>
                <a:cxn ang="0">
                  <a:pos x="907" y="326"/>
                </a:cxn>
                <a:cxn ang="0">
                  <a:pos x="964" y="14"/>
                </a:cxn>
                <a:cxn ang="0">
                  <a:pos x="1021" y="382"/>
                </a:cxn>
                <a:cxn ang="0">
                  <a:pos x="1077" y="184"/>
                </a:cxn>
                <a:cxn ang="0">
                  <a:pos x="1106" y="269"/>
                </a:cxn>
                <a:cxn ang="0">
                  <a:pos x="1162" y="156"/>
                </a:cxn>
                <a:cxn ang="0">
                  <a:pos x="1219" y="241"/>
                </a:cxn>
              </a:cxnLst>
              <a:rect l="0" t="0" r="r" b="b"/>
              <a:pathLst>
                <a:path w="1219" h="410">
                  <a:moveTo>
                    <a:pt x="0" y="184"/>
                  </a:moveTo>
                  <a:cubicBezTo>
                    <a:pt x="19" y="281"/>
                    <a:pt x="38" y="378"/>
                    <a:pt x="57" y="354"/>
                  </a:cubicBezTo>
                  <a:cubicBezTo>
                    <a:pt x="76" y="330"/>
                    <a:pt x="94" y="42"/>
                    <a:pt x="113" y="42"/>
                  </a:cubicBezTo>
                  <a:cubicBezTo>
                    <a:pt x="132" y="42"/>
                    <a:pt x="137" y="354"/>
                    <a:pt x="170" y="354"/>
                  </a:cubicBezTo>
                  <a:cubicBezTo>
                    <a:pt x="203" y="354"/>
                    <a:pt x="284" y="47"/>
                    <a:pt x="312" y="42"/>
                  </a:cubicBezTo>
                  <a:cubicBezTo>
                    <a:pt x="340" y="37"/>
                    <a:pt x="321" y="307"/>
                    <a:pt x="340" y="326"/>
                  </a:cubicBezTo>
                  <a:cubicBezTo>
                    <a:pt x="359" y="345"/>
                    <a:pt x="397" y="165"/>
                    <a:pt x="425" y="156"/>
                  </a:cubicBezTo>
                  <a:cubicBezTo>
                    <a:pt x="453" y="147"/>
                    <a:pt x="482" y="293"/>
                    <a:pt x="510" y="269"/>
                  </a:cubicBezTo>
                  <a:cubicBezTo>
                    <a:pt x="538" y="245"/>
                    <a:pt x="567" y="0"/>
                    <a:pt x="595" y="14"/>
                  </a:cubicBezTo>
                  <a:cubicBezTo>
                    <a:pt x="623" y="28"/>
                    <a:pt x="656" y="349"/>
                    <a:pt x="680" y="354"/>
                  </a:cubicBezTo>
                  <a:cubicBezTo>
                    <a:pt x="704" y="359"/>
                    <a:pt x="718" y="66"/>
                    <a:pt x="737" y="42"/>
                  </a:cubicBezTo>
                  <a:cubicBezTo>
                    <a:pt x="756" y="18"/>
                    <a:pt x="775" y="203"/>
                    <a:pt x="794" y="212"/>
                  </a:cubicBezTo>
                  <a:cubicBezTo>
                    <a:pt x="813" y="221"/>
                    <a:pt x="832" y="80"/>
                    <a:pt x="851" y="99"/>
                  </a:cubicBezTo>
                  <a:cubicBezTo>
                    <a:pt x="870" y="118"/>
                    <a:pt x="888" y="340"/>
                    <a:pt x="907" y="326"/>
                  </a:cubicBezTo>
                  <a:cubicBezTo>
                    <a:pt x="926" y="312"/>
                    <a:pt x="945" y="5"/>
                    <a:pt x="964" y="14"/>
                  </a:cubicBezTo>
                  <a:cubicBezTo>
                    <a:pt x="983" y="23"/>
                    <a:pt x="1002" y="354"/>
                    <a:pt x="1021" y="382"/>
                  </a:cubicBezTo>
                  <a:cubicBezTo>
                    <a:pt x="1040" y="410"/>
                    <a:pt x="1063" y="203"/>
                    <a:pt x="1077" y="184"/>
                  </a:cubicBezTo>
                  <a:cubicBezTo>
                    <a:pt x="1091" y="165"/>
                    <a:pt x="1092" y="274"/>
                    <a:pt x="1106" y="269"/>
                  </a:cubicBezTo>
                  <a:cubicBezTo>
                    <a:pt x="1120" y="264"/>
                    <a:pt x="1143" y="161"/>
                    <a:pt x="1162" y="156"/>
                  </a:cubicBezTo>
                  <a:cubicBezTo>
                    <a:pt x="1181" y="151"/>
                    <a:pt x="1200" y="196"/>
                    <a:pt x="1219" y="24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28467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Shortcommings</a:t>
            </a:r>
            <a:r>
              <a:rPr lang="en-US" dirty="0" smtClean="0"/>
              <a:t> of current SDP:</a:t>
            </a:r>
          </a:p>
          <a:p>
            <a:pPr lvl="1"/>
            <a:r>
              <a:rPr lang="en-US" dirty="0" smtClean="0"/>
              <a:t>Stating both capabilities and actual limitations when BW is asymmetric</a:t>
            </a:r>
          </a:p>
          <a:p>
            <a:pPr lvl="1"/>
            <a:r>
              <a:rPr lang="en-US" dirty="0" smtClean="0"/>
              <a:t>Negotiating bandwidth per payload type and direction</a:t>
            </a:r>
          </a:p>
          <a:p>
            <a:pPr lvl="1"/>
            <a:r>
              <a:rPr lang="en-US" dirty="0" smtClean="0"/>
              <a:t>Negotiate bandwidth on per stream basis in multi-stream sessions</a:t>
            </a:r>
          </a:p>
          <a:p>
            <a:pPr lvl="1"/>
            <a:r>
              <a:rPr lang="en-US" dirty="0" smtClean="0"/>
              <a:t>Negotiate bandwidth on aggregate level in multi-stream sessions</a:t>
            </a:r>
          </a:p>
          <a:p>
            <a:pPr lvl="1"/>
            <a:r>
              <a:rPr lang="en-US" dirty="0" smtClean="0"/>
              <a:t>Ensure that end-point know how </a:t>
            </a:r>
            <a:r>
              <a:rPr lang="en-US" dirty="0" err="1" smtClean="0"/>
              <a:t>bursty</a:t>
            </a:r>
            <a:r>
              <a:rPr lang="en-US" dirty="0" smtClean="0"/>
              <a:t> the can be.</a:t>
            </a:r>
          </a:p>
          <a:p>
            <a:pPr marL="3556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24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560070"/>
            <a:ext cx="7826375" cy="492443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New SDP Bandwidth Attribute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76362"/>
            <a:ext cx="8351838" cy="48429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b= line not possible to extend with sufficient new semantics</a:t>
            </a:r>
          </a:p>
          <a:p>
            <a:r>
              <a:rPr lang="en-US" dirty="0" smtClean="0"/>
              <a:t>An attribute with modularity</a:t>
            </a:r>
          </a:p>
          <a:p>
            <a:pPr lvl="1"/>
            <a:r>
              <a:rPr lang="en-US" dirty="0" smtClean="0"/>
              <a:t>Direction: Send, </a:t>
            </a:r>
            <a:r>
              <a:rPr lang="en-US" dirty="0" err="1" smtClean="0"/>
              <a:t>Recv</a:t>
            </a:r>
            <a:r>
              <a:rPr lang="en-US" dirty="0" smtClean="0"/>
              <a:t> or Both</a:t>
            </a:r>
          </a:p>
          <a:p>
            <a:pPr lvl="1"/>
            <a:r>
              <a:rPr lang="en-US" dirty="0" smtClean="0"/>
              <a:t>Scope: Extensible and proposes support for Payload Type specific</a:t>
            </a:r>
          </a:p>
          <a:p>
            <a:pPr lvl="1"/>
            <a:r>
              <a:rPr lang="en-US" dirty="0" smtClean="0"/>
              <a:t>Semantics that specifies both interpretation and format of values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Per source and payload type token buckets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bw:recv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=96 </a:t>
            </a:r>
            <a:r>
              <a:rPr lang="en-US" dirty="0" err="1" smtClean="0"/>
              <a:t>SMT:tb</a:t>
            </a:r>
            <a:r>
              <a:rPr lang="en-US" dirty="0" smtClean="0"/>
              <a:t>=64000:320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bw:recv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=97 </a:t>
            </a:r>
            <a:r>
              <a:rPr lang="en-US" dirty="0" err="1" smtClean="0"/>
              <a:t>SMT:tb</a:t>
            </a:r>
            <a:r>
              <a:rPr lang="en-US" dirty="0" smtClean="0"/>
              <a:t>=12200:128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Entire media level aggregate as token bucket</a:t>
            </a:r>
          </a:p>
          <a:p>
            <a:pPr lvl="2"/>
            <a:r>
              <a:rPr lang="en-US" dirty="0" smtClean="0"/>
              <a:t>a=</a:t>
            </a:r>
            <a:r>
              <a:rPr lang="en-US" dirty="0" err="1" smtClean="0"/>
              <a:t>bw:send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=* </a:t>
            </a:r>
            <a:r>
              <a:rPr lang="en-US" dirty="0" err="1" smtClean="0"/>
              <a:t>AMT:tb</a:t>
            </a:r>
            <a:r>
              <a:rPr lang="en-US" dirty="0" smtClean="0"/>
              <a:t>=384000:4096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Allow for future needed semantics to be defined</a:t>
            </a:r>
          </a:p>
        </p:txBody>
      </p:sp>
    </p:spTree>
    <p:extLst>
      <p:ext uri="{BB962C8B-B14F-4D97-AF65-F5344CB8AC3E}">
        <p14:creationId xmlns:p14="http://schemas.microsoft.com/office/powerpoint/2010/main" val="199041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Chapter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1762</TotalTime>
  <Words>318</Words>
  <Application>Microsoft Office PowerPoint</Application>
  <PresentationFormat>On-screen Show (4:3)</PresentationFormat>
  <Paragraphs>84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Landscape2009</vt:lpstr>
      <vt:lpstr>SDP Bandwidth Attribute</vt:lpstr>
      <vt:lpstr>IPR Disclosure</vt:lpstr>
      <vt:lpstr>Outline</vt:lpstr>
      <vt:lpstr>Asymmetric Paths and Applications</vt:lpstr>
      <vt:lpstr>Per Payload type Negotiation</vt:lpstr>
      <vt:lpstr>Multiple Streams</vt:lpstr>
      <vt:lpstr>Allowed Burstiness</vt:lpstr>
      <vt:lpstr>Summary of Issues</vt:lpstr>
      <vt:lpstr>New SDP Bandwidth Attribute</vt:lpstr>
      <vt:lpstr>Way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SDP Bandwidth Attribute</dc:title>
  <dc:creator>EAB/TVM Magnus Westerlund</dc:creator>
  <dc:description>Rev PA1</dc:description>
  <cp:lastModifiedBy>Magnus Westerlund</cp:lastModifiedBy>
  <cp:revision>132</cp:revision>
  <dcterms:created xsi:type="dcterms:W3CDTF">2009-08-18T09:58:28Z</dcterms:created>
  <dcterms:modified xsi:type="dcterms:W3CDTF">2011-07-27T17:47:50Z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R1A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false</vt:bool>
  </property>
  <property fmtid="{D5CDD505-2E9C-101B-9397-08002B2CF9AE}" pid="22" name="optFooterCVLPrep">
    <vt:bool>false</vt:bool>
  </property>
  <property fmtid="{D5CDD505-2E9C-101B-9397-08002B2CF9AE}" pid="23" name="optEnterText3">
    <vt:bool>true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IETF 81</vt:lpwstr>
  </property>
  <property fmtid="{D5CDD505-2E9C-101B-9397-08002B2CF9AE}" pid="27" name="MiddleFooterField">
    <vt:lpwstr/>
  </property>
  <property fmtid="{D5CDD505-2E9C-101B-9397-08002B2CF9AE}" pid="28" name="RightFooterField">
    <vt:lpwstr>draft-westerlund-avtcore-multistream-and-simulcast-00</vt:lpwstr>
  </property>
  <property fmtid="{D5CDD505-2E9C-101B-9397-08002B2CF9AE}" pid="29" name="RightFooterField2">
    <vt:lpwstr>2011-07-21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R1A</vt:lpwstr>
  </property>
  <property fmtid="{D5CDD505-2E9C-101B-9397-08002B2CF9AE}" pid="35" name="PackageNo">
    <vt:lpwstr>LXA 119 463</vt:lpwstr>
  </property>
  <property fmtid="{D5CDD505-2E9C-101B-9397-08002B2CF9AE}" pid="36" name="PackageVersion">
    <vt:lpwstr>R5A</vt:lpwstr>
  </property>
  <property fmtid="{D5CDD505-2E9C-101B-9397-08002B2CF9AE}" pid="37" name="Prepared">
    <vt:lpwstr>EAB/TVM Magnus Westerlund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2011-07-21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