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</p:sldIdLst>
  <p:sldSz cx="9144000" cy="6858000" type="screen4x3"/>
  <p:notesSz cx="68453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B9FFB9"/>
    <a:srgbClr val="FF7979"/>
    <a:srgbClr val="EC6A4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18" autoAdjust="0"/>
    <p:restoredTop sz="92385" autoAdjust="0"/>
  </p:normalViewPr>
  <p:slideViewPr>
    <p:cSldViewPr>
      <p:cViewPr varScale="1">
        <p:scale>
          <a:sx n="84" d="100"/>
          <a:sy n="84" d="100"/>
        </p:scale>
        <p:origin x="-18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3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464050"/>
            <a:ext cx="54768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F58BF9-F4F6-486F-913A-7EF166BED0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354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88D56C-5F0C-4E47-AEE1-B710177E8135}" type="slidenum">
              <a:rPr lang="ja-JP" altLang="en-GB"/>
              <a:pPr/>
              <a:t>3</a:t>
            </a:fld>
            <a:endParaRPr lang="en-GB" altLang="ja-JP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26777-F150-48C6-9BF0-90CDF785C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09FD5-6F04-4CD3-94F8-28A90B549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05D67-8E57-46DD-9607-8F2A27774E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IETF81 - draft-ietf-v6ops-happy-eyeballs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1C2E-268B-458B-A469-90700D96B1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58B3-D30E-4941-B244-69396B9D36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5DA3-5863-4857-9C39-3EB6764EC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E83A3-8FAE-487D-9AB6-5FEFBA09D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54D56-8C48-4711-BD8E-567144A0A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CD5D5-0325-40B8-9D7E-005150C10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05235-EACB-4495-89AB-4F8BA17E8C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IETF81 - draft-ietf-v6ops-happy-eyeballs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A8E29A-03D7-4837-869B-37A3B6F7C9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95400"/>
            <a:ext cx="8229600" cy="2305050"/>
          </a:xfrm>
        </p:spPr>
        <p:txBody>
          <a:bodyPr/>
          <a:lstStyle/>
          <a:p>
            <a:r>
              <a:rPr lang="en-US" sz="5400" dirty="0" smtClean="0"/>
              <a:t>Moving RFC 6193 to Proposed Standard </a:t>
            </a:r>
            <a:br>
              <a:rPr lang="en-US" sz="54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 smtClean="0"/>
              <a:t>MMUSIC – IETF 81 – Quebec City</a:t>
            </a:r>
            <a:br>
              <a:rPr lang="en-US" sz="2800" dirty="0" smtClean="0"/>
            </a:br>
            <a:r>
              <a:rPr lang="en-US" sz="2800" dirty="0" smtClean="0"/>
              <a:t>July 2011</a:t>
            </a:r>
            <a:endParaRPr lang="en-US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257800"/>
            <a:ext cx="8077200" cy="1219200"/>
          </a:xfrm>
        </p:spPr>
        <p:txBody>
          <a:bodyPr/>
          <a:lstStyle/>
          <a:p>
            <a:r>
              <a:rPr lang="en-US" sz="2800" dirty="0" smtClean="0"/>
              <a:t>Makoto Saito, ma.saito@nttv6.jp</a:t>
            </a:r>
            <a:br>
              <a:rPr lang="en-US" sz="2800" dirty="0" smtClean="0"/>
            </a:br>
            <a:r>
              <a:rPr lang="en-US" sz="2800" dirty="0" smtClean="0"/>
              <a:t>Dan Wing, dwing@cisco.com</a:t>
            </a:r>
            <a:br>
              <a:rPr lang="en-US" sz="2800" dirty="0" smtClean="0"/>
            </a:br>
            <a:r>
              <a:rPr lang="en-US" sz="2800" dirty="0" smtClean="0"/>
              <a:t>Masashi Toyama, toyama.masashi@lab.ntt.co.jp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6193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 Initiate </a:t>
            </a:r>
            <a:r>
              <a:rPr lang="en-US" dirty="0" err="1" smtClean="0"/>
              <a:t>VPN</a:t>
            </a:r>
            <a:r>
              <a:rPr lang="en-US" dirty="0" smtClean="0"/>
              <a:t> using SIP</a:t>
            </a:r>
          </a:p>
          <a:p>
            <a:r>
              <a:rPr lang="en-US" dirty="0" smtClean="0"/>
              <a:t>Use Cases: </a:t>
            </a:r>
          </a:p>
          <a:p>
            <a:pPr lvl="1"/>
            <a:r>
              <a:rPr lang="en-US" dirty="0" smtClean="0"/>
              <a:t>Bring up </a:t>
            </a:r>
            <a:r>
              <a:rPr lang="en-US" dirty="0" err="1" smtClean="0"/>
              <a:t>VPN</a:t>
            </a:r>
            <a:r>
              <a:rPr lang="en-US" dirty="0" smtClean="0"/>
              <a:t> to home or office</a:t>
            </a:r>
          </a:p>
          <a:p>
            <a:pPr lvl="2"/>
            <a:r>
              <a:rPr lang="en-US" dirty="0" smtClean="0"/>
              <a:t>Then access NAS, camera, thermostat</a:t>
            </a:r>
          </a:p>
          <a:p>
            <a:pPr lvl="1"/>
            <a:r>
              <a:rPr lang="en-US" dirty="0" smtClean="0"/>
              <a:t>Similar to Apple’s “Back to my Mac” service</a:t>
            </a:r>
          </a:p>
          <a:p>
            <a:pPr lvl="1"/>
            <a:r>
              <a:rPr lang="en-US" dirty="0" smtClean="0"/>
              <a:t>Similar to Microsoft’s “</a:t>
            </a:r>
            <a:r>
              <a:rPr lang="en-US" dirty="0" err="1" smtClean="0"/>
              <a:t>DirectAccess</a:t>
            </a:r>
            <a:r>
              <a:rPr lang="en-US" dirty="0" smtClean="0"/>
              <a:t>” feature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324600"/>
            <a:ext cx="2133600" cy="476250"/>
          </a:xfrm>
        </p:spPr>
        <p:txBody>
          <a:bodyPr/>
          <a:lstStyle/>
          <a:p>
            <a:r>
              <a:rPr lang="en-US"/>
              <a:t>IETF70, Vancouver, December 2007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05238-C54C-4255-B717-8191C16E1B1C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112" charset="-128"/>
              </a:rPr>
              <a:t>RFC 6193</a:t>
            </a:r>
            <a:endParaRPr lang="en-US" altLang="ja-JP" dirty="0">
              <a:ea typeface="ＭＳ Ｐゴシック" pitchFamily="112" charset="-128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112" charset="-128"/>
              </a:rPr>
              <a:t>Initiate </a:t>
            </a:r>
            <a:r>
              <a:rPr lang="en-US" altLang="ja-JP" dirty="0" err="1" smtClean="0">
                <a:ea typeface="ＭＳ Ｐゴシック" pitchFamily="112" charset="-128"/>
              </a:rPr>
              <a:t>VPN</a:t>
            </a:r>
            <a:r>
              <a:rPr lang="en-US" altLang="ja-JP" dirty="0" smtClean="0">
                <a:ea typeface="ＭＳ Ｐゴシック" pitchFamily="112" charset="-128"/>
              </a:rPr>
              <a:t> using SIP</a:t>
            </a:r>
            <a:endParaRPr lang="en-US" altLang="ja-JP" dirty="0">
              <a:ea typeface="ＭＳ Ｐゴシック" pitchFamily="112" charset="-128"/>
            </a:endParaRPr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6705600" y="3184525"/>
            <a:ext cx="1905000" cy="2667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124200" y="2193925"/>
            <a:ext cx="1600200" cy="83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429000" y="2193925"/>
            <a:ext cx="96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ja-JP" sz="2400"/>
              <a:t>SIP</a:t>
            </a:r>
          </a:p>
          <a:p>
            <a:pPr eaLnBrk="0" hangingPunct="0">
              <a:spcBef>
                <a:spcPct val="0"/>
              </a:spcBef>
            </a:pPr>
            <a:r>
              <a:rPr lang="en-US" altLang="ja-JP" sz="2400"/>
              <a:t>Proxy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674688" y="4479925"/>
            <a:ext cx="1600200" cy="83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838200" y="4479925"/>
            <a:ext cx="1252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ja-JP" sz="2400"/>
              <a:t>Remote</a:t>
            </a:r>
          </a:p>
          <a:p>
            <a:pPr eaLnBrk="0" hangingPunct="0">
              <a:spcBef>
                <a:spcPct val="0"/>
              </a:spcBef>
            </a:pPr>
            <a:r>
              <a:rPr lang="en-US" altLang="ja-JP" sz="2400"/>
              <a:t>Client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5410200" y="4098925"/>
            <a:ext cx="1905000" cy="1219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5562600" y="4098925"/>
            <a:ext cx="1822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ja-JP" sz="2400" dirty="0" smtClean="0"/>
              <a:t>Home/office</a:t>
            </a:r>
            <a:endParaRPr lang="en-US" altLang="ja-JP" sz="2400" dirty="0"/>
          </a:p>
          <a:p>
            <a:pPr eaLnBrk="0" hangingPunct="0">
              <a:spcBef>
                <a:spcPct val="0"/>
              </a:spcBef>
            </a:pPr>
            <a:r>
              <a:rPr lang="en-US" altLang="ja-JP" sz="2400" dirty="0"/>
              <a:t>Router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6781800" y="3260725"/>
            <a:ext cx="1822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ja-JP" sz="2400" dirty="0" smtClean="0"/>
              <a:t>Home/office</a:t>
            </a:r>
            <a:endParaRPr lang="en-US" altLang="ja-JP" sz="2400" dirty="0"/>
          </a:p>
          <a:p>
            <a:pPr eaLnBrk="0" hangingPunct="0">
              <a:spcBef>
                <a:spcPct val="0"/>
              </a:spcBef>
            </a:pPr>
            <a:r>
              <a:rPr lang="en-US" altLang="ja-JP" sz="2400" dirty="0"/>
              <a:t>Network</a:t>
            </a:r>
          </a:p>
        </p:txBody>
      </p:sp>
      <p:cxnSp>
        <p:nvCxnSpPr>
          <p:cNvPr id="46092" name="AutoShape 12"/>
          <p:cNvCxnSpPr>
            <a:cxnSpLocks noChangeShapeType="1"/>
            <a:stCxn id="46087" idx="0"/>
            <a:endCxn id="46084" idx="1"/>
          </p:cNvCxnSpPr>
          <p:nvPr/>
        </p:nvCxnSpPr>
        <p:spPr bwMode="auto">
          <a:xfrm rot="16200000">
            <a:off x="1356519" y="2721769"/>
            <a:ext cx="1866900" cy="1649412"/>
          </a:xfrm>
          <a:prstGeom prst="bentConnector2">
            <a:avLst/>
          </a:prstGeom>
          <a:noFill/>
          <a:ln w="3810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6093" name="AutoShape 13"/>
          <p:cNvCxnSpPr>
            <a:cxnSpLocks noChangeShapeType="1"/>
            <a:stCxn id="46084" idx="3"/>
            <a:endCxn id="46089" idx="0"/>
          </p:cNvCxnSpPr>
          <p:nvPr/>
        </p:nvCxnSpPr>
        <p:spPr bwMode="auto">
          <a:xfrm>
            <a:off x="4724400" y="2613025"/>
            <a:ext cx="1749283" cy="1485900"/>
          </a:xfrm>
          <a:prstGeom prst="bentConnector2">
            <a:avLst/>
          </a:prstGeom>
          <a:noFill/>
          <a:ln w="3810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392238" y="1889125"/>
            <a:ext cx="16244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spcBef>
                <a:spcPct val="0"/>
              </a:spcBef>
            </a:pPr>
            <a:r>
              <a:rPr lang="en-US" altLang="ja-JP" sz="2000" b="1" dirty="0" smtClean="0">
                <a:solidFill>
                  <a:srgbClr val="FF0000"/>
                </a:solidFill>
              </a:rPr>
              <a:t>(1)</a:t>
            </a:r>
            <a:r>
              <a:rPr lang="en-US" altLang="ja-JP" sz="2000" b="1" dirty="0" smtClean="0"/>
              <a:t> INVITE</a:t>
            </a:r>
            <a:endParaRPr lang="en-US" altLang="ja-JP" sz="2000" b="1" dirty="0"/>
          </a:p>
          <a:p>
            <a:pPr marL="457200" indent="-457200" eaLnBrk="0" hangingPunct="0">
              <a:spcBef>
                <a:spcPct val="0"/>
              </a:spcBef>
            </a:pPr>
            <a:r>
              <a:rPr lang="en-US" altLang="ja-JP" sz="2000" b="1" dirty="0"/>
              <a:t>Transaction</a:t>
            </a: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2286000" y="4632325"/>
            <a:ext cx="3124200" cy="0"/>
          </a:xfrm>
          <a:prstGeom prst="lin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2286000" y="3641725"/>
            <a:ext cx="298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spcBef>
                <a:spcPct val="0"/>
              </a:spcBef>
            </a:pPr>
            <a:r>
              <a:rPr lang="en-US" altLang="ja-JP" sz="2000" b="1" dirty="0">
                <a:solidFill>
                  <a:srgbClr val="FF0000"/>
                </a:solidFill>
              </a:rPr>
              <a:t>(2) </a:t>
            </a:r>
            <a:r>
              <a:rPr lang="en-US" altLang="ja-JP" sz="2000" b="1" dirty="0"/>
              <a:t>IKE (Media Session)</a:t>
            </a:r>
          </a:p>
        </p:txBody>
      </p:sp>
      <p:sp>
        <p:nvSpPr>
          <p:cNvPr id="46098" name="AutoShape 18"/>
          <p:cNvSpPr>
            <a:spLocks noChangeArrowheads="1"/>
          </p:cNvSpPr>
          <p:nvPr/>
        </p:nvSpPr>
        <p:spPr bwMode="auto">
          <a:xfrm rot="5400000">
            <a:off x="4724400" y="2346325"/>
            <a:ext cx="304800" cy="5486400"/>
          </a:xfrm>
          <a:prstGeom prst="can">
            <a:avLst>
              <a:gd name="adj" fmla="val 73669"/>
            </a:avLst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2260600" y="5365750"/>
            <a:ext cx="286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spcBef>
                <a:spcPct val="0"/>
              </a:spcBef>
            </a:pPr>
            <a:r>
              <a:rPr lang="en-US" altLang="ja-JP" sz="2000" b="1" dirty="0">
                <a:solidFill>
                  <a:srgbClr val="FF0000"/>
                </a:solidFill>
              </a:rPr>
              <a:t>(4) </a:t>
            </a:r>
            <a:r>
              <a:rPr lang="en-US" altLang="ja-JP" sz="2000" b="1" dirty="0"/>
              <a:t>Tunnel Mode </a:t>
            </a:r>
            <a:r>
              <a:rPr lang="en-US" altLang="ja-JP" sz="2000" b="1" dirty="0" err="1"/>
              <a:t>IPsec</a:t>
            </a:r>
            <a:endParaRPr lang="en-US" altLang="ja-JP" sz="2000" b="1" dirty="0"/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2286000" y="3946525"/>
            <a:ext cx="28859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 eaLnBrk="0" hangingPunct="0">
              <a:spcBef>
                <a:spcPct val="0"/>
              </a:spcBef>
            </a:pPr>
            <a:r>
              <a:rPr lang="en-US" altLang="ja-JP" sz="2000" b="1" dirty="0">
                <a:solidFill>
                  <a:srgbClr val="FF0000"/>
                </a:solidFill>
              </a:rPr>
              <a:t>(3) </a:t>
            </a:r>
            <a:r>
              <a:rPr lang="en-US" altLang="ja-JP" sz="2000" b="1" dirty="0"/>
              <a:t>Validate </a:t>
            </a:r>
            <a:r>
              <a:rPr lang="en-US" altLang="ja-JP" sz="2000" b="1" dirty="0" smtClean="0"/>
              <a:t>certificate </a:t>
            </a:r>
            <a:br>
              <a:rPr lang="en-US" altLang="ja-JP" sz="2000" b="1" dirty="0" smtClean="0"/>
            </a:br>
            <a:r>
              <a:rPr lang="en-US" altLang="ja-JP" sz="2000" b="1" dirty="0" smtClean="0"/>
              <a:t>fingerprint</a:t>
            </a:r>
            <a:endParaRPr lang="en-US" altLang="ja-JP" sz="2000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4150"/>
            <a:ext cx="3200400" cy="323850"/>
          </a:xfrm>
        </p:spPr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6193 </a:t>
            </a:r>
            <a:r>
              <a:rPr lang="en-US" dirty="0" err="1" smtClean="0"/>
              <a:t>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saito</a:t>
            </a:r>
            <a:r>
              <a:rPr lang="en-US" dirty="0" smtClean="0"/>
              <a:t>-mmusic-</a:t>
            </a:r>
            <a:r>
              <a:rPr lang="en-US" dirty="0" err="1" smtClean="0"/>
              <a:t>sdp</a:t>
            </a:r>
            <a:r>
              <a:rPr lang="en-US" dirty="0" smtClean="0"/>
              <a:t>-</a:t>
            </a:r>
            <a:r>
              <a:rPr lang="en-US" dirty="0" err="1" smtClean="0"/>
              <a:t>ike</a:t>
            </a:r>
            <a:r>
              <a:rPr lang="en-US" dirty="0" smtClean="0"/>
              <a:t> -&gt; </a:t>
            </a:r>
            <a:r>
              <a:rPr lang="en-US" dirty="0" err="1" smtClean="0"/>
              <a:t>RFC6193</a:t>
            </a:r>
            <a:endParaRPr lang="en-US" dirty="0" smtClean="0"/>
          </a:p>
          <a:p>
            <a:pPr lvl="1"/>
            <a:r>
              <a:rPr lang="en-US" dirty="0" smtClean="0"/>
              <a:t>Individual contribution</a:t>
            </a:r>
          </a:p>
          <a:p>
            <a:pPr lvl="1"/>
            <a:r>
              <a:rPr lang="en-US" dirty="0" smtClean="0"/>
              <a:t>Informational RFC</a:t>
            </a:r>
          </a:p>
          <a:p>
            <a:endParaRPr lang="en-US" dirty="0" smtClean="0"/>
          </a:p>
          <a:p>
            <a:r>
              <a:rPr lang="en-US" dirty="0" smtClean="0"/>
              <a:t>... then realized </a:t>
            </a:r>
            <a:r>
              <a:rPr lang="en-US" dirty="0" err="1" smtClean="0"/>
              <a:t>IANA</a:t>
            </a:r>
            <a:r>
              <a:rPr lang="en-US" dirty="0" smtClean="0"/>
              <a:t> registrations could not be made</a:t>
            </a:r>
          </a:p>
          <a:p>
            <a:r>
              <a:rPr lang="en-US" dirty="0" smtClean="0"/>
              <a:t>Oops.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4150"/>
            <a:ext cx="3200400" cy="323850"/>
          </a:xfrm>
        </p:spPr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6193 deployed in the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4150"/>
            <a:ext cx="3200400" cy="323850"/>
          </a:xfrm>
        </p:spPr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2754868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http://flets.com/english/hikaridenwa/next.html#dataconnect</a:t>
            </a:r>
            <a:endParaRPr lang="en-US" dirty="0"/>
          </a:p>
        </p:txBody>
      </p:sp>
      <p:pic>
        <p:nvPicPr>
          <p:cNvPr id="7" name="Picture 6" descr="dataconnect_img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447800"/>
            <a:ext cx="2143125" cy="1238250"/>
          </a:xfrm>
          <a:prstGeom prst="rect">
            <a:avLst/>
          </a:prstGeom>
        </p:spPr>
      </p:pic>
      <p:pic>
        <p:nvPicPr>
          <p:cNvPr id="10" name="Picture 9" descr="NEC IX2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467100"/>
            <a:ext cx="3348588" cy="2514600"/>
          </a:xfrm>
          <a:prstGeom prst="rect">
            <a:avLst/>
          </a:prstGeom>
        </p:spPr>
      </p:pic>
      <p:pic>
        <p:nvPicPr>
          <p:cNvPr id="11" name="Picture 10" descr="YAMAHA RTX1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1100" y="3238500"/>
            <a:ext cx="3238500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3124200"/>
            <a:ext cx="19050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1. Vendor tree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3124200"/>
            <a:ext cx="19050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Standard tree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4800600"/>
            <a:ext cx="2133600" cy="95410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2. Through MMUSIC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4800600"/>
            <a:ext cx="3352800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3. Through another standards body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1905000"/>
            <a:ext cx="1905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today</a:t>
            </a:r>
            <a:endParaRPr lang="en-US" sz="2800" dirty="0"/>
          </a:p>
        </p:txBody>
      </p:sp>
      <p:cxnSp>
        <p:nvCxnSpPr>
          <p:cNvPr id="12" name="Straight Arrow Connector 11"/>
          <p:cNvCxnSpPr>
            <a:stCxn id="10" idx="2"/>
            <a:endCxn id="6" idx="0"/>
          </p:cNvCxnSpPr>
          <p:nvPr/>
        </p:nvCxnSpPr>
        <p:spPr>
          <a:xfrm rot="5400000">
            <a:off x="3347710" y="1861810"/>
            <a:ext cx="695980" cy="1828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2"/>
            <a:endCxn id="7" idx="0"/>
          </p:cNvCxnSpPr>
          <p:nvPr/>
        </p:nvCxnSpPr>
        <p:spPr>
          <a:xfrm rot="16200000" flipH="1">
            <a:off x="4871710" y="2166610"/>
            <a:ext cx="69598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8" idx="0"/>
          </p:cNvCxnSpPr>
          <p:nvPr/>
        </p:nvCxnSpPr>
        <p:spPr>
          <a:xfrm rot="5400000">
            <a:off x="4496604" y="3467903"/>
            <a:ext cx="722293" cy="19431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  <a:endCxn id="9" idx="0"/>
          </p:cNvCxnSpPr>
          <p:nvPr/>
        </p:nvCxnSpPr>
        <p:spPr>
          <a:xfrm rot="16200000" flipH="1">
            <a:off x="6173004" y="3734603"/>
            <a:ext cx="722293" cy="14097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4150"/>
            <a:ext cx="3200400" cy="323850"/>
          </a:xfrm>
        </p:spPr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 in using SIP to </a:t>
            </a:r>
            <a:r>
              <a:rPr lang="en-US" dirty="0" smtClean="0"/>
              <a:t>initiate a </a:t>
            </a:r>
            <a:r>
              <a:rPr lang="en-US" dirty="0" err="1" smtClean="0"/>
              <a:t>VPN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Adopt RFC 6193 as WG item</a:t>
            </a:r>
          </a:p>
          <a:p>
            <a:r>
              <a:rPr lang="en-US" dirty="0" smtClean="0"/>
              <a:t>With consideration for existing RFC 6193 implementations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4150"/>
            <a:ext cx="3200400" cy="323850"/>
          </a:xfrm>
        </p:spPr>
        <p:txBody>
          <a:bodyPr/>
          <a:lstStyle/>
          <a:p>
            <a:r>
              <a:rPr lang="en-US" dirty="0" err="1" smtClean="0"/>
              <a:t>IETF81</a:t>
            </a:r>
            <a:r>
              <a:rPr lang="en-US" dirty="0" smtClean="0"/>
              <a:t> – MMUSIC – </a:t>
            </a:r>
            <a:r>
              <a:rPr lang="en-US" dirty="0" err="1" smtClean="0"/>
              <a:t>RFC6193bis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4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6814</TotalTime>
  <Words>207</Words>
  <Application>Microsoft Office PowerPoint</Application>
  <PresentationFormat>On-screen Show (4:3)</PresentationFormat>
  <Paragraphs>61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Moving RFC 6193 to Proposed Standard   MMUSIC – IETF 81 – Quebec City July 2011</vt:lpstr>
      <vt:lpstr>RFC 6193</vt:lpstr>
      <vt:lpstr>RFC 6193</vt:lpstr>
      <vt:lpstr>RFC 6193 bis</vt:lpstr>
      <vt:lpstr>RFC 6193 deployed in the field</vt:lpstr>
      <vt:lpstr>Paths Forward</vt:lpstr>
      <vt:lpstr>WG Action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Chair slides</dc:title>
  <dc:creator>Dan Wing</dc:creator>
  <cp:lastModifiedBy>dwing</cp:lastModifiedBy>
  <cp:revision>275</cp:revision>
  <dcterms:created xsi:type="dcterms:W3CDTF">2007-03-20T12:20:11Z</dcterms:created>
  <dcterms:modified xsi:type="dcterms:W3CDTF">2011-07-29T12:42:20Z</dcterms:modified>
</cp:coreProperties>
</file>