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sldIdLst>
    <p:sldId id="256" r:id="rId2"/>
    <p:sldId id="260" r:id="rId3"/>
    <p:sldId id="257" r:id="rId4"/>
    <p:sldId id="261" r:id="rId5"/>
    <p:sldId id="258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59" r:id="rId14"/>
    <p:sldId id="269" r:id="rId15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7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48838E-89EE-4CD0-9797-5CE0E5341C38}" type="datetimeFigureOut">
              <a:rPr lang="en-US" smtClean="0"/>
              <a:pPr/>
              <a:t>7/27/2011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B657CB-5DE4-4050-B27E-9273A2A3B8D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63E3E-4441-444C-9752-34E5C6360660}" type="datetime1">
              <a:rPr lang="en-US" smtClean="0"/>
              <a:pPr/>
              <a:t>7/27/2011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59B9F-AEF1-40B6-8C97-EE9D619857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E5C22-733A-442D-9AA4-29A5E70348C3}" type="datetime1">
              <a:rPr lang="en-US" smtClean="0"/>
              <a:pPr/>
              <a:t>7/27/2011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59B9F-AEF1-40B6-8C97-EE9D619857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24F9C-AC0E-4B4E-8BAB-611681FE186C}" type="datetime1">
              <a:rPr lang="en-US" smtClean="0"/>
              <a:pPr/>
              <a:t>7/27/2011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59B9F-AEF1-40B6-8C97-EE9D619857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CF164-9F5C-4312-B369-41666F3B12FA}" type="datetime1">
              <a:rPr lang="en-US" smtClean="0"/>
              <a:pPr/>
              <a:t>7/27/2011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59B9F-AEF1-40B6-8C97-EE9D619857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4B609-0D42-4F9D-98F2-FC2C8093C306}" type="datetime1">
              <a:rPr lang="en-US" smtClean="0"/>
              <a:pPr/>
              <a:t>7/27/2011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59B9F-AEF1-40B6-8C97-EE9D619857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0970F-6E75-463F-A529-AAD7CF0F3CA5}" type="datetime1">
              <a:rPr lang="en-US" smtClean="0"/>
              <a:pPr/>
              <a:t>7/27/2011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59B9F-AEF1-40B6-8C97-EE9D619857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895E7-568C-433D-A5AF-35E73D8EC927}" type="datetime1">
              <a:rPr lang="en-US" smtClean="0"/>
              <a:pPr/>
              <a:t>7/27/2011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59B9F-AEF1-40B6-8C97-EE9D619857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89DCE-AEA1-4CEB-A8A2-97224ADD347E}" type="datetime1">
              <a:rPr lang="en-US" smtClean="0"/>
              <a:pPr/>
              <a:t>7/27/2011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59B9F-AEF1-40B6-8C97-EE9D619857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E4AAA-81E4-461F-9C16-7F7B316D1B48}" type="datetime1">
              <a:rPr lang="en-US" smtClean="0"/>
              <a:pPr/>
              <a:t>7/27/2011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59B9F-AEF1-40B6-8C97-EE9D619857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AB4B8-0238-47DA-96DA-19D17896F9DF}" type="datetime1">
              <a:rPr lang="en-US" smtClean="0"/>
              <a:pPr/>
              <a:t>7/27/2011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59B9F-AEF1-40B6-8C97-EE9D619857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97A7B-73EA-4A70-A615-0D5887ADC41E}" type="datetime1">
              <a:rPr lang="en-US" smtClean="0"/>
              <a:pPr/>
              <a:t>7/27/2011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59B9F-AEF1-40B6-8C97-EE9D619857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438A05-7343-4779-806D-851C38B00298}" type="datetime1">
              <a:rPr lang="en-US" smtClean="0"/>
              <a:pPr/>
              <a:t>7/27/2011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259B9F-AEF1-40B6-8C97-EE9D6198575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CA" b="1" dirty="0" smtClean="0">
                <a:solidFill>
                  <a:schemeClr val="tx2"/>
                </a:solidFill>
              </a:rPr>
              <a:t>Mobility Management, Privacy, and other Issues in Vehicular Networking 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10" name="Subtitle 9"/>
          <p:cNvSpPr>
            <a:spLocks noGrp="1"/>
          </p:cNvSpPr>
          <p:nvPr>
            <p:ph type="subTitle" idx="1"/>
          </p:nvPr>
        </p:nvSpPr>
        <p:spPr>
          <a:xfrm>
            <a:off x="683568" y="3886200"/>
            <a:ext cx="8136904" cy="1752600"/>
          </a:xfrm>
        </p:spPr>
        <p:txBody>
          <a:bodyPr>
            <a:normAutofit fontScale="85000" lnSpcReduction="20000"/>
          </a:bodyPr>
          <a:lstStyle/>
          <a:p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sz="3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Sandra L. C</a:t>
            </a:r>
            <a:r>
              <a:rPr lang="es-CO" sz="3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éspedes</a:t>
            </a:r>
            <a:endParaRPr lang="es-CO" sz="3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s-CO" sz="2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Broadband</a:t>
            </a:r>
            <a:r>
              <a:rPr lang="es-CO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CO" sz="2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Communications</a:t>
            </a:r>
            <a:r>
              <a:rPr lang="es-CO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CO" sz="2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Research</a:t>
            </a:r>
            <a:r>
              <a:rPr lang="es-CO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Group  (BBCR)</a:t>
            </a:r>
          </a:p>
          <a:p>
            <a:r>
              <a:rPr lang="es-CO" sz="2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University</a:t>
            </a:r>
            <a:r>
              <a:rPr lang="es-CO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of Waterloo</a:t>
            </a:r>
            <a:endParaRPr 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51920" y="6453336"/>
            <a:ext cx="5292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MOBOPTS RG – 81</a:t>
            </a:r>
            <a:r>
              <a:rPr lang="en-CA" b="1" baseline="30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st</a:t>
            </a:r>
            <a:r>
              <a:rPr lang="en-CA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IETF meeting, </a:t>
            </a:r>
            <a:r>
              <a:rPr lang="en-CA" b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Qu</a:t>
            </a:r>
            <a:r>
              <a:rPr lang="es-CO" b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ébec</a:t>
            </a:r>
            <a:r>
              <a:rPr lang="es-CO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s-CO" b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Canada</a:t>
            </a:r>
            <a:endParaRPr lang="en-CA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b="1" dirty="0" smtClean="0">
                <a:solidFill>
                  <a:schemeClr val="tx2"/>
                </a:solidFill>
              </a:rPr>
              <a:t>Mobility Management</a:t>
            </a:r>
            <a:endParaRPr lang="en-US" dirty="0"/>
          </a:p>
        </p:txBody>
      </p:sp>
      <p:pic>
        <p:nvPicPr>
          <p:cNvPr id="4" name="Content Placeholder 3" descr="interPAN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1256813"/>
            <a:ext cx="5688632" cy="2676243"/>
          </a:xfrm>
        </p:spPr>
      </p:pic>
      <p:pic>
        <p:nvPicPr>
          <p:cNvPr id="5" name="Picture 4" descr="pd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64088" y="3429000"/>
            <a:ext cx="3515883" cy="263691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07704" y="4005064"/>
            <a:ext cx="26642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b="1" dirty="0" smtClean="0"/>
              <a:t>Inter-PAN  handover</a:t>
            </a:r>
            <a:endParaRPr lang="en-US" sz="1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940152" y="3140968"/>
            <a:ext cx="26642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600" b="1" dirty="0" smtClean="0"/>
              <a:t>Performance evaluation</a:t>
            </a:r>
            <a:endParaRPr lang="en-US" sz="1600" b="1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59B9F-AEF1-40B6-8C97-EE9D61985751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CA" b="1" dirty="0">
                <a:solidFill>
                  <a:schemeClr val="tx2"/>
                </a:solidFill>
              </a:rPr>
              <a:t>Related work in Vehicular Networking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Autofit/>
          </a:bodyPr>
          <a:lstStyle/>
          <a:p>
            <a:r>
              <a:rPr lang="en-CA" sz="2200" b="1" dirty="0" smtClean="0"/>
              <a:t>Privacy and security</a:t>
            </a:r>
            <a:endParaRPr lang="en-US" sz="2200" b="1" dirty="0"/>
          </a:p>
          <a:p>
            <a:pPr lvl="1"/>
            <a:r>
              <a:rPr lang="en-US" sz="1400" dirty="0" smtClean="0"/>
              <a:t>S. </a:t>
            </a:r>
            <a:r>
              <a:rPr lang="en-US" sz="1400" dirty="0" err="1" smtClean="0"/>
              <a:t>Taha</a:t>
            </a:r>
            <a:r>
              <a:rPr lang="en-US" sz="1400" dirty="0" smtClean="0"/>
              <a:t>, and X. Shen, </a:t>
            </a:r>
            <a:r>
              <a:rPr lang="en-US" sz="1400" b="1" dirty="0" smtClean="0"/>
              <a:t>"Anonymous Home Binding Update scheme for Mobile IPv6 Wireless Networking"</a:t>
            </a:r>
            <a:r>
              <a:rPr lang="en-US" sz="1400" dirty="0" smtClean="0"/>
              <a:t>, Proc. IEEE Globecom'11, Houston, Texas, USA, Dec. 5-9, 2011.</a:t>
            </a:r>
          </a:p>
          <a:p>
            <a:pPr lvl="1"/>
            <a:r>
              <a:rPr lang="en-CA" sz="1400" dirty="0" smtClean="0"/>
              <a:t>R. Lu, X. Lin, T. H. Luan, X. Liang, and X. Shen, </a:t>
            </a:r>
            <a:r>
              <a:rPr lang="en-CA" sz="1400" b="1" dirty="0" smtClean="0"/>
              <a:t>"Pseudonym Changing at Social Spots: An Effective Strategy for Location Privacy in VANETs"</a:t>
            </a:r>
            <a:r>
              <a:rPr lang="en-CA" sz="1400" dirty="0" smtClean="0"/>
              <a:t>, </a:t>
            </a:r>
            <a:r>
              <a:rPr lang="en-CA" sz="1400" i="1" dirty="0" smtClean="0"/>
              <a:t>IEEE Transactions on Vehicular Technology</a:t>
            </a:r>
            <a:r>
              <a:rPr lang="en-CA" sz="1400" dirty="0" smtClean="0"/>
              <a:t>, to appear.</a:t>
            </a:r>
          </a:p>
          <a:p>
            <a:r>
              <a:rPr lang="en-CA" sz="2200" b="1" dirty="0" smtClean="0"/>
              <a:t>Application</a:t>
            </a:r>
          </a:p>
          <a:p>
            <a:pPr lvl="1"/>
            <a:r>
              <a:rPr lang="en-CA" sz="1400" dirty="0" smtClean="0"/>
              <a:t>T.H. Luan, L.X. </a:t>
            </a:r>
            <a:r>
              <a:rPr lang="en-CA" sz="1400" dirty="0" err="1" smtClean="0"/>
              <a:t>Cai</a:t>
            </a:r>
            <a:r>
              <a:rPr lang="en-CA" sz="1400" dirty="0" smtClean="0"/>
              <a:t>, J. Chen, X. Shen, and F. </a:t>
            </a:r>
            <a:r>
              <a:rPr lang="en-CA" sz="1400" dirty="0" err="1" smtClean="0"/>
              <a:t>Bai</a:t>
            </a:r>
            <a:r>
              <a:rPr lang="en-CA" sz="1400" dirty="0" smtClean="0"/>
              <a:t>, </a:t>
            </a:r>
            <a:r>
              <a:rPr lang="en-CA" sz="1400" b="1" dirty="0" smtClean="0"/>
              <a:t>"</a:t>
            </a:r>
            <a:r>
              <a:rPr lang="en-CA" sz="1400" b="1" dirty="0" err="1" smtClean="0"/>
              <a:t>VTube</a:t>
            </a:r>
            <a:r>
              <a:rPr lang="en-CA" sz="1400" b="1" dirty="0" smtClean="0"/>
              <a:t>: Towards the Media Rich City Life with Autonomous Vehicular Content Distribution"</a:t>
            </a:r>
            <a:r>
              <a:rPr lang="en-CA" sz="1400" dirty="0" smtClean="0"/>
              <a:t>, Proc. IEEE SECON'11, Salt Lake City, Utah, USA, June 27-30, 2011. </a:t>
            </a:r>
          </a:p>
          <a:p>
            <a:pPr lvl="1"/>
            <a:r>
              <a:rPr lang="en-CA" sz="1400" dirty="0" smtClean="0"/>
              <a:t>. Bi, L. X. </a:t>
            </a:r>
            <a:r>
              <a:rPr lang="en-CA" sz="1400" dirty="0" err="1" smtClean="0"/>
              <a:t>Cai</a:t>
            </a:r>
            <a:r>
              <a:rPr lang="en-CA" sz="1400" dirty="0" smtClean="0"/>
              <a:t>, X. Shen, and H. Zhao, </a:t>
            </a:r>
            <a:r>
              <a:rPr lang="en-CA" sz="1400" b="1" dirty="0" smtClean="0"/>
              <a:t>"Efficient and Reliable Broadcast in Inter-Vehicle Communications Networks: A Cross Layer Approach"</a:t>
            </a:r>
            <a:r>
              <a:rPr lang="en-CA" sz="1400" dirty="0" smtClean="0"/>
              <a:t>, IEEE Trans. on Vehicular Technology, Vol. 59, No. 5, pp. 2404-2417, 2010.</a:t>
            </a:r>
          </a:p>
          <a:p>
            <a:r>
              <a:rPr lang="en-CA" sz="2200" b="1" dirty="0" smtClean="0"/>
              <a:t>Traffic and mobility</a:t>
            </a:r>
          </a:p>
          <a:p>
            <a:pPr lvl="1"/>
            <a:r>
              <a:rPr lang="en-CA" sz="1400" dirty="0" smtClean="0"/>
              <a:t>K. Ota, M. Dong, H. Zhu, S. Chang, and X. Shen, </a:t>
            </a:r>
            <a:r>
              <a:rPr lang="en-CA" sz="1400" b="1" dirty="0" smtClean="0"/>
              <a:t>"Traffic Information Prediction in Urban Vehicular Networks: A Correlation Based Approach"</a:t>
            </a:r>
            <a:r>
              <a:rPr lang="en-CA" sz="1400" dirty="0" smtClean="0"/>
              <a:t>, Proc. IEEE WCNC'11, Cancun, Quintana-</a:t>
            </a:r>
            <a:r>
              <a:rPr lang="en-CA" sz="1400" dirty="0" err="1" smtClean="0"/>
              <a:t>Roo</a:t>
            </a:r>
            <a:r>
              <a:rPr lang="en-CA" sz="1400" dirty="0" smtClean="0"/>
              <a:t>, Mexico, March 28-31, 2011.</a:t>
            </a:r>
          </a:p>
          <a:p>
            <a:pPr lvl="1"/>
            <a:r>
              <a:rPr lang="en-CA" sz="1400" dirty="0" smtClean="0"/>
              <a:t>W. </a:t>
            </a:r>
            <a:r>
              <a:rPr lang="en-CA" sz="1400" dirty="0" err="1" smtClean="0"/>
              <a:t>Alasmary</a:t>
            </a:r>
            <a:r>
              <a:rPr lang="en-CA" sz="1400" dirty="0" smtClean="0"/>
              <a:t> and W. Zhuang, </a:t>
            </a:r>
            <a:r>
              <a:rPr lang="en-CA" sz="1400" b="1" dirty="0" smtClean="0"/>
              <a:t>"Mobility impact in IEEE 802.11p </a:t>
            </a:r>
            <a:r>
              <a:rPr lang="en-CA" sz="1400" b="1" dirty="0" err="1" smtClean="0"/>
              <a:t>infrastructureless</a:t>
            </a:r>
            <a:r>
              <a:rPr lang="en-CA" sz="1400" b="1" dirty="0" smtClean="0"/>
              <a:t> vehicular networks ad hoc networks,"</a:t>
            </a:r>
            <a:r>
              <a:rPr lang="en-CA" sz="1400" dirty="0" smtClean="0"/>
              <a:t> Ad Hoc Networks, to appear.</a:t>
            </a:r>
            <a:endParaRPr lang="en-US" sz="1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59B9F-AEF1-40B6-8C97-EE9D61985751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>
                <a:solidFill>
                  <a:schemeClr val="tx2"/>
                </a:solidFill>
              </a:rPr>
              <a:t>Current Work and Open issues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Analysis of relay-based communication over 802.11p/WAVE</a:t>
            </a:r>
          </a:p>
          <a:p>
            <a:r>
              <a:rPr lang="en-CA" dirty="0" smtClean="0"/>
              <a:t>Feasibility of IP communications over “constrained” vehicular networks</a:t>
            </a:r>
          </a:p>
          <a:p>
            <a:endParaRPr lang="en-CA" dirty="0"/>
          </a:p>
          <a:p>
            <a:endParaRPr lang="en-CA" dirty="0" smtClean="0"/>
          </a:p>
        </p:txBody>
      </p:sp>
      <p:sp>
        <p:nvSpPr>
          <p:cNvPr id="4" name="Rounded Rectangle 3"/>
          <p:cNvSpPr/>
          <p:nvPr/>
        </p:nvSpPr>
        <p:spPr>
          <a:xfrm>
            <a:off x="755576" y="3933056"/>
            <a:ext cx="7776864" cy="24482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400" b="1" dirty="0" smtClean="0"/>
              <a:t>General Open Issues</a:t>
            </a:r>
          </a:p>
          <a:p>
            <a:pPr algn="ctr"/>
            <a:endParaRPr lang="en-CA" b="1" dirty="0" smtClean="0"/>
          </a:p>
          <a:p>
            <a:pPr algn="just">
              <a:buFont typeface="Arial" pitchFamily="34" charset="0"/>
              <a:buChar char="•"/>
            </a:pPr>
            <a:r>
              <a:rPr lang="en-CA" sz="2000" b="1" dirty="0" smtClean="0"/>
              <a:t> </a:t>
            </a:r>
            <a:r>
              <a:rPr lang="en-CA" sz="2000" dirty="0" smtClean="0"/>
              <a:t>Balancing between high-priority safety info and user demands for infotainment applications</a:t>
            </a:r>
          </a:p>
          <a:p>
            <a:pPr algn="just">
              <a:buFont typeface="Arial" pitchFamily="34" charset="0"/>
              <a:buChar char="•"/>
            </a:pPr>
            <a:r>
              <a:rPr lang="en-CA" sz="2000" b="1" dirty="0" smtClean="0"/>
              <a:t> </a:t>
            </a:r>
            <a:r>
              <a:rPr lang="en-CA" sz="2000" dirty="0" smtClean="0"/>
              <a:t>Merging of dedicated VANET technologies (e.g., 801.11p) and other RAN (e.g., LTE, </a:t>
            </a:r>
            <a:r>
              <a:rPr lang="en-CA" sz="2000" dirty="0" err="1" smtClean="0"/>
              <a:t>WiMAX</a:t>
            </a:r>
            <a:r>
              <a:rPr lang="en-CA" sz="2000" dirty="0" smtClean="0"/>
              <a:t>)</a:t>
            </a:r>
          </a:p>
          <a:p>
            <a:pPr algn="just">
              <a:buFont typeface="Arial" pitchFamily="34" charset="0"/>
              <a:buChar char="•"/>
            </a:pPr>
            <a:r>
              <a:rPr lang="en-CA" sz="2000" b="1" dirty="0" smtClean="0"/>
              <a:t> </a:t>
            </a:r>
            <a:r>
              <a:rPr lang="en-CA" sz="2000" dirty="0" smtClean="0"/>
              <a:t>Optimization of system performance of VANETs using traffic-flow approaches</a:t>
            </a:r>
            <a:r>
              <a:rPr lang="en-CA" sz="2000" b="1" dirty="0" smtClean="0"/>
              <a:t> </a:t>
            </a:r>
            <a:endParaRPr lang="en-US" sz="20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59B9F-AEF1-40B6-8C97-EE9D61985751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>
                <a:solidFill>
                  <a:schemeClr val="tx2"/>
                </a:solidFill>
              </a:rPr>
              <a:t>More open issues</a:t>
            </a:r>
            <a:r>
              <a:rPr lang="en-CA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CA" dirty="0" smtClean="0"/>
              <a:t>IP addressing allocation scheme</a:t>
            </a:r>
          </a:p>
          <a:p>
            <a:pPr lvl="1"/>
            <a:r>
              <a:rPr lang="en-CA" dirty="0" smtClean="0"/>
              <a:t>IP mobility protocols interworking with privacy preserving schemes</a:t>
            </a:r>
          </a:p>
          <a:p>
            <a:pPr lvl="1"/>
            <a:r>
              <a:rPr lang="en-CA" dirty="0" smtClean="0"/>
              <a:t>IP protocols performance under non-bidirectional conditions</a:t>
            </a:r>
          </a:p>
          <a:p>
            <a:pPr lvl="1"/>
            <a:r>
              <a:rPr lang="en-CA" dirty="0" smtClean="0"/>
              <a:t>Route optimization for IP mobility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59B9F-AEF1-40B6-8C97-EE9D61985751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b="1" dirty="0" smtClean="0">
                <a:solidFill>
                  <a:schemeClr val="tx2"/>
                </a:solidFill>
              </a:rPr>
              <a:t>Thanks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dirty="0" smtClean="0">
                <a:solidFill>
                  <a:schemeClr val="tx1"/>
                </a:solidFill>
              </a:rPr>
              <a:t>Contact: </a:t>
            </a:r>
            <a:r>
              <a:rPr lang="en-CA" dirty="0" smtClean="0">
                <a:solidFill>
                  <a:schemeClr val="accent2">
                    <a:lumMod val="50000"/>
                  </a:schemeClr>
                </a:solidFill>
              </a:rPr>
              <a:t>slcesped@uwaterloo.ca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1920" y="6453336"/>
            <a:ext cx="5292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MOBOPTS RG – 81</a:t>
            </a:r>
            <a:r>
              <a:rPr lang="en-CA" b="1" baseline="30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st</a:t>
            </a:r>
            <a:r>
              <a:rPr lang="en-CA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IETF meeting, </a:t>
            </a:r>
            <a:r>
              <a:rPr lang="en-CA" b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Qu</a:t>
            </a:r>
            <a:r>
              <a:rPr lang="es-CO" b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ébec</a:t>
            </a:r>
            <a:r>
              <a:rPr lang="es-CO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s-CO" b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Canada</a:t>
            </a:r>
            <a:endParaRPr lang="en-CA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>
                <a:solidFill>
                  <a:schemeClr val="tx2"/>
                </a:solidFill>
              </a:rPr>
              <a:t>Outline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CA" dirty="0" smtClean="0"/>
              <a:t>Introduction to Vehicular networking</a:t>
            </a:r>
          </a:p>
          <a:p>
            <a:r>
              <a:rPr lang="en-CA" dirty="0" smtClean="0"/>
              <a:t>Mobility management</a:t>
            </a:r>
          </a:p>
          <a:p>
            <a:pPr lvl="1"/>
            <a:r>
              <a:rPr lang="en-CA" dirty="0" smtClean="0"/>
              <a:t>Interworking HIP-PMIPv6 scheme</a:t>
            </a:r>
          </a:p>
          <a:p>
            <a:pPr lvl="1"/>
            <a:r>
              <a:rPr lang="en-CA" dirty="0" smtClean="0"/>
              <a:t>Multi-hop PMIPv6</a:t>
            </a:r>
          </a:p>
          <a:p>
            <a:r>
              <a:rPr lang="en-CA" dirty="0" smtClean="0"/>
              <a:t>Related work: </a:t>
            </a:r>
          </a:p>
          <a:p>
            <a:pPr lvl="1"/>
            <a:r>
              <a:rPr lang="en-CA" dirty="0" smtClean="0"/>
              <a:t>Privacy</a:t>
            </a:r>
          </a:p>
          <a:p>
            <a:pPr lvl="1"/>
            <a:r>
              <a:rPr lang="en-CA" dirty="0" smtClean="0"/>
              <a:t>Applications</a:t>
            </a:r>
          </a:p>
          <a:p>
            <a:pPr lvl="1"/>
            <a:r>
              <a:rPr lang="en-CA" dirty="0" smtClean="0"/>
              <a:t>Traffic and mobility</a:t>
            </a:r>
          </a:p>
          <a:p>
            <a:r>
              <a:rPr lang="en-CA" dirty="0" smtClean="0"/>
              <a:t>Current work and open issues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59B9F-AEF1-40B6-8C97-EE9D6198575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b="1" dirty="0" smtClean="0">
                <a:solidFill>
                  <a:schemeClr val="tx2"/>
                </a:solidFill>
              </a:rPr>
              <a:t>Vehicular </a:t>
            </a:r>
            <a:r>
              <a:rPr lang="es-CO" b="1" dirty="0" err="1" smtClean="0">
                <a:solidFill>
                  <a:schemeClr val="tx2"/>
                </a:solidFill>
              </a:rPr>
              <a:t>networking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268760"/>
            <a:ext cx="8496944" cy="3528391"/>
          </a:xfrm>
        </p:spPr>
        <p:txBody>
          <a:bodyPr>
            <a:normAutofit fontScale="70000" lnSpcReduction="20000"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Different types of communications:</a:t>
            </a:r>
          </a:p>
          <a:p>
            <a:pPr lvl="1"/>
            <a:r>
              <a:rPr lang="en-US" dirty="0" smtClean="0"/>
              <a:t>Vehicle to Infrastructure (V2I)</a:t>
            </a:r>
          </a:p>
          <a:p>
            <a:pPr lvl="1"/>
            <a:r>
              <a:rPr lang="en-US" dirty="0" smtClean="0"/>
              <a:t>Vehicle to Vehicle  (V2V)</a:t>
            </a:r>
          </a:p>
          <a:p>
            <a:pPr lvl="1"/>
            <a:r>
              <a:rPr lang="en-US" dirty="0" smtClean="0"/>
              <a:t>Hybrid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sz="3100" b="1" dirty="0">
                <a:solidFill>
                  <a:schemeClr val="tx2"/>
                </a:solidFill>
              </a:rPr>
              <a:t>Different types of services:</a:t>
            </a:r>
          </a:p>
          <a:p>
            <a:pPr lvl="1"/>
            <a:r>
              <a:rPr lang="en-US" dirty="0" smtClean="0"/>
              <a:t>Safety and emergency communications</a:t>
            </a:r>
          </a:p>
          <a:p>
            <a:pPr lvl="1"/>
            <a:r>
              <a:rPr lang="en-US" dirty="0" smtClean="0"/>
              <a:t>Traffic monitoring and </a:t>
            </a:r>
          </a:p>
          <a:p>
            <a:pPr lvl="1">
              <a:buNone/>
            </a:pPr>
            <a:r>
              <a:rPr lang="en-US" dirty="0" smtClean="0"/>
              <a:t>	management</a:t>
            </a:r>
          </a:p>
          <a:p>
            <a:pPr lvl="1"/>
            <a:r>
              <a:rPr lang="en-US" dirty="0" smtClean="0"/>
              <a:t>Information and </a:t>
            </a:r>
          </a:p>
          <a:p>
            <a:pPr lvl="1">
              <a:buNone/>
            </a:pPr>
            <a:r>
              <a:rPr lang="en-US" dirty="0" smtClean="0"/>
              <a:t>	entertainment applications</a:t>
            </a:r>
          </a:p>
        </p:txBody>
      </p:sp>
      <p:pic>
        <p:nvPicPr>
          <p:cNvPr id="4" name="Picture 3" descr="D:\Documents\vanet\images\vanetdt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3821669"/>
            <a:ext cx="4788024" cy="291969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23528" y="4781470"/>
            <a:ext cx="5400600" cy="18158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200" dirty="0" smtClean="0"/>
              <a:t>  </a:t>
            </a:r>
            <a:r>
              <a:rPr lang="en-US" sz="2200" b="1" dirty="0">
                <a:solidFill>
                  <a:schemeClr val="tx2"/>
                </a:solidFill>
              </a:rPr>
              <a:t>   Different types of access technologies</a:t>
            </a:r>
          </a:p>
          <a:p>
            <a:pPr lvl="1">
              <a:lnSpc>
                <a:spcPct val="80000"/>
              </a:lnSpc>
              <a:spcBef>
                <a:spcPct val="20000"/>
              </a:spcBef>
              <a:buFont typeface="Calibri" pitchFamily="34" charset="0"/>
              <a:buChar char="–"/>
            </a:pPr>
            <a:r>
              <a:rPr lang="en-US" sz="2000" dirty="0" smtClean="0"/>
              <a:t>  802.11p/WAVE</a:t>
            </a:r>
          </a:p>
          <a:p>
            <a:pPr marL="742950" lvl="1" indent="-285750">
              <a:lnSpc>
                <a:spcPct val="80000"/>
              </a:lnSpc>
              <a:spcBef>
                <a:spcPct val="20000"/>
              </a:spcBef>
              <a:buFont typeface="Calibri" pitchFamily="34" charset="0"/>
              <a:buChar char="–"/>
            </a:pPr>
            <a:r>
              <a:rPr lang="en-US" sz="2000" dirty="0" smtClean="0"/>
              <a:t>3G/4G/LTE</a:t>
            </a:r>
          </a:p>
          <a:p>
            <a:pPr marL="742950" lvl="1" indent="-285750">
              <a:lnSpc>
                <a:spcPct val="80000"/>
              </a:lnSpc>
              <a:spcBef>
                <a:spcPct val="20000"/>
              </a:spcBef>
              <a:buFont typeface="Calibri" pitchFamily="34" charset="0"/>
              <a:buChar char="–"/>
            </a:pPr>
            <a:r>
              <a:rPr lang="en-US" sz="2000" dirty="0" err="1" smtClean="0"/>
              <a:t>WiFi</a:t>
            </a:r>
            <a:r>
              <a:rPr lang="en-US" sz="2000" dirty="0" smtClean="0"/>
              <a:t>…</a:t>
            </a:r>
          </a:p>
          <a:p>
            <a:pPr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59B9F-AEF1-40B6-8C97-EE9D6198575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b="1" dirty="0" smtClean="0">
                <a:solidFill>
                  <a:schemeClr val="tx2"/>
                </a:solidFill>
              </a:rPr>
              <a:t>Vehicular </a:t>
            </a:r>
            <a:r>
              <a:rPr lang="es-CO" b="1" dirty="0" err="1" smtClean="0">
                <a:solidFill>
                  <a:schemeClr val="tx2"/>
                </a:solidFill>
              </a:rPr>
              <a:t>networking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rmAutofit fontScale="85000" lnSpcReduction="20000"/>
          </a:bodyPr>
          <a:lstStyle/>
          <a:p>
            <a:r>
              <a:rPr lang="en-CA" dirty="0" smtClean="0"/>
              <a:t>Unique characteristics:</a:t>
            </a:r>
          </a:p>
          <a:p>
            <a:pPr lvl="1"/>
            <a:r>
              <a:rPr lang="en-CA" dirty="0" smtClean="0"/>
              <a:t>Restricted Mobility</a:t>
            </a:r>
          </a:p>
          <a:p>
            <a:pPr lvl="1"/>
            <a:r>
              <a:rPr lang="en-CA" dirty="0" smtClean="0"/>
              <a:t>Availability of location information</a:t>
            </a:r>
          </a:p>
          <a:p>
            <a:pPr lvl="1"/>
            <a:r>
              <a:rPr lang="en-CA" dirty="0" smtClean="0"/>
              <a:t>No strict energy consumption constraints</a:t>
            </a:r>
          </a:p>
          <a:p>
            <a:pPr lvl="1"/>
            <a:r>
              <a:rPr lang="en-CA" dirty="0" smtClean="0"/>
              <a:t>Mixed types of communications: infrastructure-based, </a:t>
            </a:r>
            <a:r>
              <a:rPr lang="en-US" dirty="0" smtClean="0"/>
              <a:t>mobile hot-spots, and ad-hoc</a:t>
            </a:r>
            <a:endParaRPr lang="en-CA" dirty="0" smtClean="0"/>
          </a:p>
          <a:p>
            <a:r>
              <a:rPr lang="en-CA" dirty="0" smtClean="0"/>
              <a:t>Some research challenges</a:t>
            </a:r>
          </a:p>
          <a:p>
            <a:pPr lvl="1"/>
            <a:r>
              <a:rPr lang="en-CA" dirty="0" smtClean="0"/>
              <a:t>Frequent link disconnection</a:t>
            </a:r>
          </a:p>
          <a:p>
            <a:pPr lvl="1"/>
            <a:r>
              <a:rPr lang="en-CA" dirty="0" smtClean="0"/>
              <a:t>Highly dynamic </a:t>
            </a:r>
            <a:r>
              <a:rPr lang="en-CA" dirty="0" err="1" smtClean="0"/>
              <a:t>spacial</a:t>
            </a:r>
            <a:r>
              <a:rPr lang="en-CA" dirty="0" smtClean="0"/>
              <a:t>-temporal traffic conditions</a:t>
            </a:r>
          </a:p>
          <a:p>
            <a:pPr lvl="1"/>
            <a:r>
              <a:rPr lang="en-CA" dirty="0" smtClean="0"/>
              <a:t>Heterogeneity of data dissemination</a:t>
            </a:r>
          </a:p>
          <a:p>
            <a:pPr lvl="1"/>
            <a:r>
              <a:rPr lang="en-CA" dirty="0" smtClean="0"/>
              <a:t>Efficient and adaptive IP support and IP mobility</a:t>
            </a:r>
          </a:p>
          <a:p>
            <a:pPr lvl="1"/>
            <a:r>
              <a:rPr lang="en-CA" dirty="0" smtClean="0"/>
              <a:t>Anonymity and location privacy</a:t>
            </a:r>
          </a:p>
          <a:p>
            <a:pPr lvl="1">
              <a:buNone/>
            </a:pPr>
            <a:endParaRPr lang="en-CA" dirty="0" smtClean="0"/>
          </a:p>
          <a:p>
            <a:pPr lvl="1"/>
            <a:endParaRPr lang="en-CA" dirty="0" smtClean="0"/>
          </a:p>
          <a:p>
            <a:pPr lvl="1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51520" y="5949280"/>
            <a:ext cx="86044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dirty="0" smtClean="0"/>
              <a:t>H.T. Cheng, H. Shan, and W. Zhuang, “Infotainment and road safety service support in vehicular networking: From a communication perspective,” </a:t>
            </a:r>
            <a:r>
              <a:rPr lang="en-CA" sz="1600" i="1" dirty="0" smtClean="0"/>
              <a:t>Mechanical Systems and Signal Processing</a:t>
            </a:r>
            <a:r>
              <a:rPr lang="en-CA" sz="1600" dirty="0" smtClean="0"/>
              <a:t>, vol. 25, Aug. 2010, pp. 2020-2038.</a:t>
            </a:r>
            <a:endParaRPr lang="en-US" sz="1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59B9F-AEF1-40B6-8C97-EE9D61985751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b="1" dirty="0" smtClean="0">
                <a:solidFill>
                  <a:schemeClr val="tx2"/>
                </a:solidFill>
              </a:rPr>
              <a:t>Mobility Management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525963"/>
          </a:xfrm>
        </p:spPr>
        <p:txBody>
          <a:bodyPr>
            <a:normAutofit/>
          </a:bodyPr>
          <a:lstStyle/>
          <a:p>
            <a:r>
              <a:rPr lang="es-CO" dirty="0" err="1" smtClean="0"/>
              <a:t>Previous</a:t>
            </a:r>
            <a:r>
              <a:rPr lang="es-CO" dirty="0" smtClean="0"/>
              <a:t> </a:t>
            </a:r>
            <a:r>
              <a:rPr lang="es-CO" dirty="0" err="1" smtClean="0"/>
              <a:t>research</a:t>
            </a:r>
            <a:endParaRPr lang="es-CO" dirty="0" smtClean="0"/>
          </a:p>
          <a:p>
            <a:pPr marL="914400" lvl="1" indent="-514350">
              <a:buFont typeface="+mj-lt"/>
              <a:buAutoNum type="arabicPeriod"/>
            </a:pPr>
            <a:r>
              <a:rPr lang="es-CO" dirty="0" err="1" smtClean="0"/>
              <a:t>Evaluation</a:t>
            </a:r>
            <a:r>
              <a:rPr lang="es-CO" dirty="0" smtClean="0"/>
              <a:t> of NEMO RO </a:t>
            </a:r>
            <a:r>
              <a:rPr lang="es-CO" dirty="0" err="1" smtClean="0"/>
              <a:t>solutions</a:t>
            </a:r>
            <a:r>
              <a:rPr lang="es-CO" dirty="0" smtClean="0"/>
              <a:t> </a:t>
            </a:r>
            <a:r>
              <a:rPr lang="es-CO" dirty="0" err="1" smtClean="0"/>
              <a:t>for</a:t>
            </a:r>
            <a:r>
              <a:rPr lang="es-CO" dirty="0" smtClean="0"/>
              <a:t> vehicular </a:t>
            </a:r>
            <a:r>
              <a:rPr lang="es-CO" dirty="0" err="1" smtClean="0"/>
              <a:t>communications</a:t>
            </a:r>
            <a:r>
              <a:rPr lang="es-CO" dirty="0" smtClean="0"/>
              <a:t> </a:t>
            </a:r>
            <a:r>
              <a:rPr lang="es-CO" dirty="0" err="1" smtClean="0"/>
              <a:t>networks</a:t>
            </a:r>
            <a:r>
              <a:rPr lang="es-CO" dirty="0" smtClean="0"/>
              <a:t> [1]</a:t>
            </a:r>
          </a:p>
          <a:p>
            <a:pPr marL="914400" lvl="1" indent="-514350">
              <a:buFont typeface="+mj-lt"/>
              <a:buAutoNum type="arabicPeriod"/>
            </a:pPr>
            <a:r>
              <a:rPr lang="es-CO" dirty="0" err="1" smtClean="0"/>
              <a:t>Interworking</a:t>
            </a:r>
            <a:r>
              <a:rPr lang="es-CO" dirty="0" smtClean="0"/>
              <a:t> HIP-PMIPv6 </a:t>
            </a:r>
            <a:r>
              <a:rPr lang="es-CO" dirty="0" err="1" smtClean="0"/>
              <a:t>scheme</a:t>
            </a:r>
            <a:r>
              <a:rPr lang="es-CO" dirty="0" smtClean="0"/>
              <a:t> </a:t>
            </a:r>
            <a:r>
              <a:rPr lang="es-CO" dirty="0" err="1" smtClean="0"/>
              <a:t>for</a:t>
            </a:r>
            <a:r>
              <a:rPr lang="es-CO" dirty="0" smtClean="0"/>
              <a:t> IP </a:t>
            </a:r>
            <a:r>
              <a:rPr lang="es-CO" dirty="0" err="1" smtClean="0"/>
              <a:t>mobility</a:t>
            </a:r>
            <a:r>
              <a:rPr lang="es-CO" dirty="0" smtClean="0"/>
              <a:t> in </a:t>
            </a:r>
            <a:r>
              <a:rPr lang="es-CO" dirty="0" err="1" smtClean="0"/>
              <a:t>urban</a:t>
            </a:r>
            <a:r>
              <a:rPr lang="es-CO" dirty="0" smtClean="0"/>
              <a:t> vehicular </a:t>
            </a:r>
            <a:r>
              <a:rPr lang="es-CO" dirty="0" err="1" smtClean="0"/>
              <a:t>scenarios</a:t>
            </a:r>
            <a:r>
              <a:rPr lang="es-CO" dirty="0" smtClean="0"/>
              <a:t> [2]</a:t>
            </a:r>
          </a:p>
          <a:p>
            <a:pPr>
              <a:buNone/>
            </a:pPr>
            <a:r>
              <a:rPr lang="es-CO" dirty="0" smtClean="0"/>
              <a:t>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763688" y="3978930"/>
            <a:ext cx="5760640" cy="175432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dirty="0" smtClean="0"/>
              <a:t>Mobile networks (vehicles, buses, trains)</a:t>
            </a:r>
          </a:p>
          <a:p>
            <a:pPr>
              <a:buFont typeface="Wingdings" pitchFamily="2" charset="2"/>
              <a:buChar char="ü"/>
            </a:pPr>
            <a:r>
              <a:rPr lang="en-CA" dirty="0" smtClean="0"/>
              <a:t>No mobility-enabled nodes (devices with traditional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TCP/IP stack)</a:t>
            </a:r>
          </a:p>
          <a:p>
            <a:pPr>
              <a:buFont typeface="Wingdings" pitchFamily="2" charset="2"/>
              <a:buChar char="ü"/>
            </a:pPr>
            <a:r>
              <a:rPr lang="en-CA" dirty="0" smtClean="0"/>
              <a:t>Mobility-enabled nodes (</a:t>
            </a:r>
            <a:r>
              <a:rPr lang="en-US" dirty="0" smtClean="0"/>
              <a:t>HIP-enabled </a:t>
            </a:r>
            <a:r>
              <a:rPr lang="en-CA" dirty="0" smtClean="0"/>
              <a:t>mobile phones, laptops, hand held </a:t>
            </a:r>
            <a:r>
              <a:rPr lang="en-US" dirty="0" smtClean="0"/>
              <a:t>devices)</a:t>
            </a:r>
            <a:endParaRPr lang="es-CO" dirty="0" smtClean="0"/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95536" y="5877272"/>
            <a:ext cx="87129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b="1" dirty="0" smtClean="0"/>
              <a:t>[1] </a:t>
            </a:r>
            <a:r>
              <a:rPr lang="en-CA" sz="1400" dirty="0" smtClean="0"/>
              <a:t>S. Céspedes</a:t>
            </a:r>
            <a:r>
              <a:rPr lang="en-CA" sz="1400" b="1" dirty="0" smtClean="0"/>
              <a:t> </a:t>
            </a:r>
            <a:r>
              <a:rPr lang="en-CA" sz="1400" dirty="0" smtClean="0"/>
              <a:t>, X. (Sherman) Shen, C. Lazo. </a:t>
            </a:r>
            <a:r>
              <a:rPr lang="en-CA" sz="1400" b="1" dirty="0" smtClean="0"/>
              <a:t>"IP Mobility Management for Vehicular Communication Networks: Challenges and Solutions"</a:t>
            </a:r>
            <a:r>
              <a:rPr lang="en-CA" sz="1400" dirty="0" smtClean="0"/>
              <a:t>, in </a:t>
            </a:r>
            <a:r>
              <a:rPr lang="en-CA" sz="1400" i="1" dirty="0" smtClean="0"/>
              <a:t>IEEE Communications Magazine . </a:t>
            </a:r>
            <a:r>
              <a:rPr lang="en-CA" sz="1400" dirty="0" smtClean="0"/>
              <a:t>May 2011</a:t>
            </a:r>
          </a:p>
          <a:p>
            <a:r>
              <a:rPr lang="en-CA" sz="1400" b="1" dirty="0" smtClean="0"/>
              <a:t>[2]</a:t>
            </a:r>
            <a:r>
              <a:rPr lang="en-CA" sz="1400" dirty="0" smtClean="0"/>
              <a:t> S. Céspedes, X. (Sherman) Shen. </a:t>
            </a:r>
            <a:r>
              <a:rPr lang="en-CA" sz="1400" b="1" dirty="0" smtClean="0"/>
              <a:t>“An Efficient Hybrid HIP-PMIPv6 Scheme for Seamless Internet Access in Urban Vehicular Scenarios"</a:t>
            </a:r>
            <a:r>
              <a:rPr lang="en-CA" sz="1400" dirty="0" smtClean="0"/>
              <a:t>, in </a:t>
            </a:r>
            <a:r>
              <a:rPr lang="en-CA" sz="1400" i="1" dirty="0" smtClean="0"/>
              <a:t>Proc. GLOBECOM. 2010</a:t>
            </a:r>
            <a:r>
              <a:rPr lang="en-CA" sz="1400" dirty="0" smtClean="0"/>
              <a:t>.</a:t>
            </a:r>
            <a:endParaRPr lang="en-US" sz="140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59B9F-AEF1-40B6-8C97-EE9D6198575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b="1" dirty="0" smtClean="0">
                <a:solidFill>
                  <a:schemeClr val="tx2"/>
                </a:solidFill>
              </a:rPr>
              <a:t>Mobility Management</a:t>
            </a:r>
            <a:endParaRPr lang="en-US" dirty="0"/>
          </a:p>
        </p:txBody>
      </p:sp>
      <p:pic>
        <p:nvPicPr>
          <p:cNvPr id="6" name="Picture 5" descr="hip2-intr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1196752"/>
            <a:ext cx="4040268" cy="439248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7504" y="5589240"/>
            <a:ext cx="40324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/>
              <a:t>Intra-domain handover for HIP-enabled nodes</a:t>
            </a:r>
          </a:p>
          <a:p>
            <a:pPr algn="ctr"/>
            <a:endParaRPr lang="en-US" b="1" dirty="0"/>
          </a:p>
        </p:txBody>
      </p:sp>
      <p:pic>
        <p:nvPicPr>
          <p:cNvPr id="8" name="Picture 7" descr="hip2-inte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3968" y="1196752"/>
            <a:ext cx="4713357" cy="415433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283968" y="5589240"/>
            <a:ext cx="40324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/>
              <a:t>Inter-domain handover for HIP-enabled nodes</a:t>
            </a:r>
          </a:p>
          <a:p>
            <a:pPr algn="ctr"/>
            <a:endParaRPr lang="en-US" b="1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59B9F-AEF1-40B6-8C97-EE9D61985751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b="1" dirty="0" smtClean="0">
                <a:solidFill>
                  <a:schemeClr val="tx2"/>
                </a:solidFill>
              </a:rPr>
              <a:t>Mobility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r>
              <a:rPr lang="en-CA" dirty="0" smtClean="0"/>
              <a:t>Analytical evaluation</a:t>
            </a:r>
            <a:endParaRPr lang="en-US" dirty="0"/>
          </a:p>
        </p:txBody>
      </p:sp>
      <p:pic>
        <p:nvPicPr>
          <p:cNvPr id="5" name="Picture 4" descr="analysi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1988840"/>
            <a:ext cx="3002286" cy="4669546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3995936" y="2132856"/>
            <a:ext cx="4896544" cy="17281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Mobile network analysis</a:t>
            </a:r>
          </a:p>
          <a:p>
            <a:r>
              <a:rPr lang="en-CA" dirty="0"/>
              <a:t>Analysis of signalling cost </a:t>
            </a:r>
            <a:r>
              <a:rPr lang="en-CA" b="1" dirty="0"/>
              <a:t>per vehicle:</a:t>
            </a:r>
          </a:p>
          <a:p>
            <a:pPr>
              <a:buFont typeface="Wingdings" pitchFamily="2" charset="2"/>
              <a:buChar char="ü"/>
            </a:pPr>
            <a:r>
              <a:rPr lang="en-US" dirty="0"/>
              <a:t>Localization updates and </a:t>
            </a:r>
            <a:r>
              <a:rPr lang="en-US" dirty="0" smtClean="0"/>
              <a:t>Packet delivery</a:t>
            </a:r>
            <a:endParaRPr lang="en-US" dirty="0"/>
          </a:p>
          <a:p>
            <a:pPr>
              <a:buFont typeface="Wingdings" pitchFamily="2" charset="2"/>
              <a:buChar char="ü"/>
            </a:pPr>
            <a:r>
              <a:rPr lang="en-CA" dirty="0"/>
              <a:t>Fluid Flow </a:t>
            </a:r>
            <a:r>
              <a:rPr lang="en-CA" dirty="0" smtClean="0"/>
              <a:t>Model</a:t>
            </a:r>
            <a:endParaRPr lang="en-CA" dirty="0"/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Comparison to NEMO BS.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3995936" y="4077072"/>
            <a:ext cx="4896544" cy="20882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Mobile node analysis</a:t>
            </a:r>
          </a:p>
          <a:p>
            <a:r>
              <a:rPr lang="en-US" dirty="0" smtClean="0"/>
              <a:t>Analysis </a:t>
            </a:r>
            <a:r>
              <a:rPr lang="en-US" b="1" dirty="0" smtClean="0"/>
              <a:t>per node </a:t>
            </a:r>
            <a:r>
              <a:rPr lang="en-US" dirty="0" smtClean="0"/>
              <a:t>(legacy &amp; HIP-enabled</a:t>
            </a:r>
            <a:r>
              <a:rPr lang="en-US" dirty="0"/>
              <a:t>):</a:t>
            </a:r>
          </a:p>
          <a:p>
            <a:pPr>
              <a:buFont typeface="Wingdings" pitchFamily="2" charset="2"/>
              <a:buChar char="ü"/>
            </a:pPr>
            <a:r>
              <a:rPr lang="en-CA" dirty="0"/>
              <a:t>Handover delay and expected </a:t>
            </a:r>
            <a:r>
              <a:rPr lang="en-CA" dirty="0" smtClean="0"/>
              <a:t>number </a:t>
            </a:r>
            <a:r>
              <a:rPr lang="en-US" dirty="0" smtClean="0"/>
              <a:t>of </a:t>
            </a:r>
            <a:r>
              <a:rPr lang="en-US" dirty="0"/>
              <a:t>packets dropped</a:t>
            </a:r>
          </a:p>
          <a:p>
            <a:pPr>
              <a:buFont typeface="Wingdings" pitchFamily="2" charset="2"/>
              <a:buChar char="ü"/>
            </a:pPr>
            <a:r>
              <a:rPr lang="en-US" dirty="0"/>
              <a:t>Delay analysis during </a:t>
            </a:r>
            <a:r>
              <a:rPr lang="en-US" dirty="0" smtClean="0"/>
              <a:t>handover process</a:t>
            </a:r>
            <a:endParaRPr lang="en-US" dirty="0"/>
          </a:p>
          <a:p>
            <a:pPr>
              <a:buFont typeface="Wingdings" pitchFamily="2" charset="2"/>
              <a:buChar char="ü"/>
            </a:pPr>
            <a:r>
              <a:rPr lang="en-CA" dirty="0"/>
              <a:t>Comparison to NEMO, MIP, HIP </a:t>
            </a:r>
            <a:r>
              <a:rPr lang="en-CA" dirty="0" smtClean="0"/>
              <a:t>and </a:t>
            </a:r>
            <a:r>
              <a:rPr lang="en-US" dirty="0" err="1" smtClean="0"/>
              <a:t>Novackzi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59B9F-AEF1-40B6-8C97-EE9D61985751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b="1" dirty="0" smtClean="0">
                <a:solidFill>
                  <a:schemeClr val="tx2"/>
                </a:solidFill>
              </a:rPr>
              <a:t>Mobility Management</a:t>
            </a:r>
            <a:endParaRPr lang="en-US" dirty="0"/>
          </a:p>
        </p:txBody>
      </p:sp>
      <p:pic>
        <p:nvPicPr>
          <p:cNvPr id="4" name="Picture 3" descr="ca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59832" y="4437112"/>
            <a:ext cx="2774679" cy="2305331"/>
          </a:xfrm>
          <a:prstGeom prst="rect">
            <a:avLst/>
          </a:prstGeom>
        </p:spPr>
      </p:pic>
      <p:pic>
        <p:nvPicPr>
          <p:cNvPr id="5" name="Picture 4" descr="intra-wireless-b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4092" y="1277505"/>
            <a:ext cx="3605859" cy="2871601"/>
          </a:xfrm>
          <a:prstGeom prst="rect">
            <a:avLst/>
          </a:prstGeom>
        </p:spPr>
      </p:pic>
      <p:pic>
        <p:nvPicPr>
          <p:cNvPr id="6" name="Picture 5" descr="inter-wireless-b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97604" y="1268760"/>
            <a:ext cx="3707227" cy="295232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15616" y="1124744"/>
            <a:ext cx="26642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b="1" dirty="0" smtClean="0"/>
              <a:t>Intra-domain handover</a:t>
            </a:r>
            <a:endParaRPr lang="en-US" sz="1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508104" y="1146230"/>
            <a:ext cx="26642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b="1" dirty="0" smtClean="0"/>
              <a:t>Inter-domain handover</a:t>
            </a:r>
            <a:endParaRPr lang="en-US" sz="1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987824" y="4221088"/>
            <a:ext cx="360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b="1" dirty="0" smtClean="0"/>
              <a:t>Signalling and packet delivery </a:t>
            </a:r>
            <a:r>
              <a:rPr lang="en-CA" sz="1600" b="1" dirty="0" smtClean="0"/>
              <a:t>cost</a:t>
            </a:r>
            <a:endParaRPr lang="en-US" sz="1600" b="1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59B9F-AEF1-40B6-8C97-EE9D61985751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mode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8024" y="1052736"/>
            <a:ext cx="3966818" cy="479715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b="1" dirty="0" smtClean="0">
                <a:solidFill>
                  <a:schemeClr val="tx2"/>
                </a:solidFill>
              </a:rPr>
              <a:t>Mobility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CA" dirty="0" smtClean="0"/>
              <a:t>3. Multi-hop PMIPv6 for </a:t>
            </a:r>
          </a:p>
          <a:p>
            <a:pPr>
              <a:buNone/>
            </a:pPr>
            <a:r>
              <a:rPr lang="en-CA" dirty="0" smtClean="0"/>
              <a:t>vehicular scenarios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27584" y="3140968"/>
            <a:ext cx="3600400" cy="120032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dirty="0" smtClean="0"/>
              <a:t>Extension of RSU area of coverage</a:t>
            </a:r>
          </a:p>
          <a:p>
            <a:pPr>
              <a:buFont typeface="Wingdings" pitchFamily="2" charset="2"/>
              <a:buChar char="ü"/>
            </a:pPr>
            <a:r>
              <a:rPr lang="en-CA" dirty="0" smtClean="0"/>
              <a:t>Enabling IP mobility over mesh-under routed networks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51520" y="5787261"/>
            <a:ext cx="84969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400" dirty="0" smtClean="0"/>
              <a:t>[3] M. Asefi, S. Céspedes, X. (Sherman) Shen., J. Mark. </a:t>
            </a:r>
            <a:r>
              <a:rPr lang="en-CA" sz="1400" b="1" dirty="0" smtClean="0"/>
              <a:t>"A Seamless Quality-Driven Multi-Hop Data Delivery Scheme for Video Streaming in Urban VANET Scenarios"</a:t>
            </a:r>
            <a:r>
              <a:rPr lang="en-CA" sz="1400" dirty="0" smtClean="0"/>
              <a:t>, in </a:t>
            </a:r>
            <a:r>
              <a:rPr lang="en-CA" sz="1400" i="1" dirty="0" smtClean="0"/>
              <a:t>Proc. IEEE ICC 2011</a:t>
            </a:r>
            <a:r>
              <a:rPr lang="en-CA" sz="1400" dirty="0" smtClean="0"/>
              <a:t>. Kyoto, Japan. </a:t>
            </a:r>
          </a:p>
          <a:p>
            <a:r>
              <a:rPr lang="en-CA" sz="1400" dirty="0" smtClean="0"/>
              <a:t>[4] S. C</a:t>
            </a:r>
            <a:r>
              <a:rPr lang="es-CO" sz="1400" dirty="0" err="1" smtClean="0"/>
              <a:t>éspedes</a:t>
            </a:r>
            <a:r>
              <a:rPr lang="es-CO" sz="1400" dirty="0" smtClean="0"/>
              <a:t>, X. (Sherman) Shen</a:t>
            </a:r>
            <a:r>
              <a:rPr lang="en-CA" sz="1400" dirty="0" smtClean="0"/>
              <a:t>. </a:t>
            </a:r>
            <a:r>
              <a:rPr lang="en-CA" sz="1400" b="1" dirty="0" smtClean="0"/>
              <a:t>“A Framework for Ubiquitous IP Communications in Vehicle to Grid Networks”, </a:t>
            </a:r>
            <a:r>
              <a:rPr lang="en-CA" sz="1400" dirty="0" smtClean="0"/>
              <a:t>workshop </a:t>
            </a:r>
            <a:r>
              <a:rPr lang="en-CA" sz="1400" dirty="0" err="1" smtClean="0"/>
              <a:t>UbicoNet</a:t>
            </a:r>
            <a:r>
              <a:rPr lang="en-CA" sz="1400" dirty="0" smtClean="0"/>
              <a:t>, </a:t>
            </a:r>
            <a:r>
              <a:rPr lang="en-CA" sz="1400" dirty="0" err="1" smtClean="0"/>
              <a:t>Globecom</a:t>
            </a:r>
            <a:r>
              <a:rPr lang="en-CA" sz="1400" dirty="0" smtClean="0"/>
              <a:t> 2011, Submitted.</a:t>
            </a:r>
            <a:endParaRPr lang="en-US" sz="1400" b="1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59B9F-AEF1-40B6-8C97-EE9D61985751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4103</TotalTime>
  <Words>944</Words>
  <Application>Microsoft Office PowerPoint</Application>
  <PresentationFormat>On-screen Show (4:3)</PresentationFormat>
  <Paragraphs>124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Mobility Management, Privacy, and other Issues in Vehicular Networking </vt:lpstr>
      <vt:lpstr>Outline</vt:lpstr>
      <vt:lpstr>Vehicular networking</vt:lpstr>
      <vt:lpstr>Vehicular networking</vt:lpstr>
      <vt:lpstr>Mobility Management</vt:lpstr>
      <vt:lpstr>Mobility Management</vt:lpstr>
      <vt:lpstr>Mobility Management</vt:lpstr>
      <vt:lpstr>Mobility Management</vt:lpstr>
      <vt:lpstr>Mobility Management</vt:lpstr>
      <vt:lpstr>Mobility Management</vt:lpstr>
      <vt:lpstr>Related work in Vehicular Networking</vt:lpstr>
      <vt:lpstr>Current Work and Open issues</vt:lpstr>
      <vt:lpstr>More open issues </vt:lpstr>
      <vt:lpstr>Thanks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Mobility management, privacy, and other issues in vehicular networking </dc:title>
  <dc:creator>scespedes</dc:creator>
  <cp:lastModifiedBy>scespedes</cp:lastModifiedBy>
  <cp:revision>31</cp:revision>
  <dcterms:created xsi:type="dcterms:W3CDTF">2011-07-22T14:52:10Z</dcterms:created>
  <dcterms:modified xsi:type="dcterms:W3CDTF">2011-07-27T13:37:55Z</dcterms:modified>
</cp:coreProperties>
</file>