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266" r:id="rId5"/>
    <p:sldId id="267" r:id="rId6"/>
    <p:sldId id="268" r:id="rId7"/>
    <p:sldId id="273" r:id="rId8"/>
    <p:sldId id="269" r:id="rId9"/>
    <p:sldId id="274" r:id="rId10"/>
    <p:sldId id="275" r:id="rId11"/>
    <p:sldId id="272" r:id="rId12"/>
    <p:sldId id="271" r:id="rId13"/>
    <p:sldId id="276" r:id="rId14"/>
    <p:sldId id="277" r:id="rId15"/>
    <p:sldId id="279" r:id="rId16"/>
    <p:sldId id="280" r:id="rId17"/>
    <p:sldId id="284" r:id="rId18"/>
    <p:sldId id="309" r:id="rId19"/>
    <p:sldId id="306" r:id="rId20"/>
    <p:sldId id="307" r:id="rId21"/>
    <p:sldId id="310" r:id="rId22"/>
    <p:sldId id="294" r:id="rId23"/>
    <p:sldId id="286" r:id="rId24"/>
    <p:sldId id="311" r:id="rId25"/>
    <p:sldId id="312" r:id="rId26"/>
    <p:sldId id="295" r:id="rId27"/>
    <p:sldId id="313" r:id="rId28"/>
    <p:sldId id="324" r:id="rId29"/>
    <p:sldId id="293" r:id="rId30"/>
    <p:sldId id="314" r:id="rId31"/>
    <p:sldId id="297" r:id="rId32"/>
    <p:sldId id="296" r:id="rId33"/>
    <p:sldId id="325" r:id="rId34"/>
    <p:sldId id="315" r:id="rId35"/>
    <p:sldId id="326" r:id="rId36"/>
    <p:sldId id="298" r:id="rId37"/>
    <p:sldId id="299" r:id="rId38"/>
    <p:sldId id="300" r:id="rId39"/>
    <p:sldId id="301" r:id="rId40"/>
    <p:sldId id="317" r:id="rId41"/>
    <p:sldId id="321" r:id="rId42"/>
    <p:sldId id="322" r:id="rId43"/>
    <p:sldId id="323" r:id="rId44"/>
    <p:sldId id="302" r:id="rId45"/>
    <p:sldId id="304" r:id="rId46"/>
    <p:sldId id="316" r:id="rId47"/>
    <p:sldId id="305" r:id="rId48"/>
    <p:sldId id="270" r:id="rId49"/>
    <p:sldId id="303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2DB76-389F-6642-8900-4E578C559AB6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1C323-A50B-F94A-888B-806929358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coverage, performance, range,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1C323-A50B-F94A-888B-806929358E9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129EFE-D1E4-6945-B526-F21BCA84A34B}" type="slidenum">
              <a:rPr lang="en-US"/>
              <a:pPr/>
              <a:t>16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F3D16-FFF1-FB45-9E49-A0AAC72556B0}" type="datetimeFigureOut">
              <a:rPr lang="en-US" smtClean="0"/>
              <a:pPr/>
              <a:t>6/27/11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6DFF0-B08B-BB4F-9D69-1BBD46CA0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Opportunistic Mobility with Multipath TCP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9080" y="3814979"/>
            <a:ext cx="6400800" cy="2464351"/>
          </a:xfrm>
        </p:spPr>
        <p:txBody>
          <a:bodyPr>
            <a:normAutofit fontScale="92500" lnSpcReduction="10000"/>
          </a:bodyPr>
          <a:lstStyle/>
          <a:p>
            <a:r>
              <a:rPr lang="en-US" sz="3027" dirty="0" smtClean="0">
                <a:solidFill>
                  <a:schemeClr val="tx1"/>
                </a:solidFill>
              </a:rPr>
              <a:t>Costin Raiciu</a:t>
            </a:r>
            <a:endParaRPr lang="en-US" sz="3027" dirty="0" smtClean="0">
              <a:solidFill>
                <a:schemeClr val="tx1"/>
              </a:solidFill>
            </a:endParaRPr>
          </a:p>
          <a:p>
            <a:r>
              <a:rPr lang="en-US" sz="2162" dirty="0" smtClean="0">
                <a:solidFill>
                  <a:schemeClr val="tx1"/>
                </a:solidFill>
              </a:rPr>
              <a:t>Department of Computer Science</a:t>
            </a:r>
          </a:p>
          <a:p>
            <a:r>
              <a:rPr lang="en-US" sz="2162" dirty="0" smtClean="0">
                <a:solidFill>
                  <a:schemeClr val="tx1"/>
                </a:solidFill>
              </a:rPr>
              <a:t>University </a:t>
            </a:r>
            <a:r>
              <a:rPr lang="en-US" sz="2162" dirty="0" err="1" smtClean="0">
                <a:solidFill>
                  <a:schemeClr val="tx1"/>
                </a:solidFill>
              </a:rPr>
              <a:t>Politehnica</a:t>
            </a:r>
            <a:r>
              <a:rPr lang="en-US" sz="2162" dirty="0" smtClean="0">
                <a:solidFill>
                  <a:schemeClr val="tx1"/>
                </a:solidFill>
              </a:rPr>
              <a:t> of Bucharest</a:t>
            </a:r>
          </a:p>
          <a:p>
            <a:endParaRPr lang="en-US" sz="2162" dirty="0" smtClean="0">
              <a:solidFill>
                <a:schemeClr val="tx1"/>
              </a:solidFill>
            </a:endParaRPr>
          </a:p>
          <a:p>
            <a:endParaRPr lang="en-US" sz="2162" dirty="0" smtClean="0">
              <a:solidFill>
                <a:schemeClr val="tx1"/>
              </a:solidFill>
            </a:endParaRPr>
          </a:p>
          <a:p>
            <a:r>
              <a:rPr lang="en-US" sz="2162" dirty="0" smtClean="0">
                <a:solidFill>
                  <a:schemeClr val="tx1"/>
                </a:solidFill>
              </a:rPr>
              <a:t>Joint work with </a:t>
            </a:r>
            <a:r>
              <a:rPr lang="en-US" sz="2162" dirty="0" err="1" smtClean="0">
                <a:solidFill>
                  <a:schemeClr val="tx1"/>
                </a:solidFill>
              </a:rPr>
              <a:t>Dragos</a:t>
            </a:r>
            <a:r>
              <a:rPr lang="en-US" sz="2162" dirty="0" smtClean="0">
                <a:solidFill>
                  <a:schemeClr val="tx1"/>
                </a:solidFill>
              </a:rPr>
              <a:t> </a:t>
            </a:r>
            <a:r>
              <a:rPr lang="en-US" sz="2162" dirty="0" err="1" smtClean="0">
                <a:solidFill>
                  <a:schemeClr val="tx1"/>
                </a:solidFill>
              </a:rPr>
              <a:t>Niculescu</a:t>
            </a:r>
            <a:r>
              <a:rPr lang="en-US" sz="2162" dirty="0" smtClean="0">
                <a:solidFill>
                  <a:schemeClr val="tx1"/>
                </a:solidFill>
              </a:rPr>
              <a:t>, Marcelo </a:t>
            </a:r>
            <a:r>
              <a:rPr lang="en-US" sz="2162" dirty="0" err="1" smtClean="0">
                <a:solidFill>
                  <a:schemeClr val="tx1"/>
                </a:solidFill>
              </a:rPr>
              <a:t>Bagnulo</a:t>
            </a:r>
            <a:r>
              <a:rPr lang="en-US" sz="2162" dirty="0" smtClean="0">
                <a:solidFill>
                  <a:schemeClr val="tx1"/>
                </a:solidFill>
              </a:rPr>
              <a:t> (UC3M) and Mark Handley (UCL)</a:t>
            </a:r>
            <a:endParaRPr lang="en-US" sz="2162" dirty="0">
              <a:solidFill>
                <a:schemeClr val="tx1"/>
              </a:solidFill>
            </a:endParaRPr>
          </a:p>
        </p:txBody>
      </p:sp>
      <p:pic>
        <p:nvPicPr>
          <p:cNvPr id="4" name="Picture 3" descr="upb-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4187904"/>
            <a:ext cx="750094" cy="750094"/>
          </a:xfrm>
          <a:prstGeom prst="rect">
            <a:avLst/>
          </a:prstGeom>
        </p:spPr>
      </p:pic>
      <p:pic>
        <p:nvPicPr>
          <p:cNvPr id="5" name="Picture 4" descr="c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724" y="4187904"/>
            <a:ext cx="781348" cy="750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688564" y="2435380"/>
            <a:ext cx="2797840" cy="148287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3224884" y="5387246"/>
            <a:ext cx="2947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Make Before Break</a:t>
            </a:r>
            <a:endParaRPr lang="en-US" sz="2800" dirty="0"/>
          </a:p>
        </p:txBody>
      </p:sp>
      <p:pic>
        <p:nvPicPr>
          <p:cNvPr id="42" name="Picture 4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7" y="3545558"/>
            <a:ext cx="887297" cy="1163446"/>
          </a:xfrm>
          <a:prstGeom prst="rect">
            <a:avLst/>
          </a:prstGeom>
        </p:spPr>
      </p:pic>
      <p:pic>
        <p:nvPicPr>
          <p:cNvPr id="44" name="Picture 43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5" name="Picture 4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688564" y="2435380"/>
            <a:ext cx="2797840" cy="148287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0800000" flipV="1">
            <a:off x="4029036" y="4288925"/>
            <a:ext cx="3209965" cy="504825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0800000">
            <a:off x="2688563" y="4271385"/>
            <a:ext cx="1340472" cy="522368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67" y="3545558"/>
            <a:ext cx="887297" cy="1163446"/>
          </a:xfrm>
          <a:prstGeom prst="rect">
            <a:avLst/>
          </a:prstGeom>
        </p:spPr>
      </p:pic>
      <p:pic>
        <p:nvPicPr>
          <p:cNvPr id="45" name="Picture 44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688564" y="2435380"/>
            <a:ext cx="2797840" cy="148287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0800000" flipV="1">
            <a:off x="4029036" y="4288925"/>
            <a:ext cx="3209965" cy="504825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418293" y="5256162"/>
            <a:ext cx="4788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Actively Use Multiple Interfaces</a:t>
            </a:r>
            <a:endParaRPr lang="en-US" sz="2800" u="sng" dirty="0"/>
          </a:p>
        </p:txBody>
      </p:sp>
      <p:cxnSp>
        <p:nvCxnSpPr>
          <p:cNvPr id="44" name="Straight Connector 43"/>
          <p:cNvCxnSpPr/>
          <p:nvPr/>
        </p:nvCxnSpPr>
        <p:spPr>
          <a:xfrm rot="10800000">
            <a:off x="2688563" y="4271385"/>
            <a:ext cx="1340472" cy="522368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67" y="3545558"/>
            <a:ext cx="887297" cy="1163446"/>
          </a:xfrm>
          <a:prstGeom prst="rect">
            <a:avLst/>
          </a:prstGeom>
        </p:spPr>
      </p:pic>
      <p:pic>
        <p:nvPicPr>
          <p:cNvPr id="46" name="Picture 45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618" y="4212028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070028" y="2435385"/>
            <a:ext cx="3187772" cy="235836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32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 flipV="1">
            <a:off x="2070028" y="2435379"/>
            <a:ext cx="3416376" cy="2271947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418293" y="5256162"/>
            <a:ext cx="4788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Actively Use Multiple Interfaces</a:t>
            </a:r>
            <a:endParaRPr lang="en-US" sz="2800" u="sng" dirty="0"/>
          </a:p>
        </p:txBody>
      </p:sp>
      <p:pic>
        <p:nvPicPr>
          <p:cNvPr id="40" name="Picture 39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1" name="Picture 40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Mobility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05661" y="2122990"/>
          <a:ext cx="6362076" cy="2754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2604"/>
                <a:gridCol w="1281910"/>
                <a:gridCol w="1388737"/>
                <a:gridCol w="1198825"/>
              </a:tblGrid>
              <a:tr h="5675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Survive</a:t>
                      </a:r>
                      <a:r>
                        <a:rPr lang="en-US" baseline="0" dirty="0" smtClean="0"/>
                        <a:t> Connection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Before Break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Links</a:t>
                      </a:r>
                      <a:endParaRPr lang="en-US" dirty="0"/>
                    </a:p>
                  </a:txBody>
                  <a:tcPr/>
                </a:tc>
              </a:tr>
              <a:tr h="9795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Current Mobile Stacks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</a:tr>
              <a:tr h="5675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Mobile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</a:tr>
              <a:tr h="5675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TCP-Migrate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Mobility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05661" y="2122990"/>
          <a:ext cx="6362076" cy="3322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2604"/>
                <a:gridCol w="1281910"/>
                <a:gridCol w="1388737"/>
                <a:gridCol w="1198825"/>
              </a:tblGrid>
              <a:tr h="5675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Survive</a:t>
                      </a:r>
                      <a:r>
                        <a:rPr lang="en-US" baseline="0" dirty="0" smtClean="0"/>
                        <a:t> Connection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Before Break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Links</a:t>
                      </a:r>
                      <a:endParaRPr lang="en-US" dirty="0"/>
                    </a:p>
                  </a:txBody>
                  <a:tcPr/>
                </a:tc>
              </a:tr>
              <a:tr h="9795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Current Mobile Stacks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</a:tr>
              <a:tr h="5675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Mobile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</a:tr>
              <a:tr h="5675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TCP-Migrate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</a:t>
                      </a:r>
                      <a:endParaRPr lang="en-US" sz="2400" dirty="0"/>
                    </a:p>
                  </a:txBody>
                  <a:tcPr/>
                </a:tc>
              </a:tr>
              <a:tr h="5675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Multipath 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Multipath TCP: Overview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200" y="1676400"/>
            <a:ext cx="8489950" cy="3879850"/>
          </a:xfrm>
        </p:spPr>
        <p:txBody>
          <a:bodyPr>
            <a:normAutofit fontScale="92500" lnSpcReduction="10000"/>
          </a:bodyPr>
          <a:lstStyle/>
          <a:p>
            <a:pPr marL="342900" lvl="1" indent="-342900" eaLnBrk="1" hangingPunct="1">
              <a:buSzPct val="70000"/>
              <a:buFont typeface="Wingdings" charset="2"/>
              <a:buChar char="n"/>
              <a:defRPr/>
            </a:pPr>
            <a:r>
              <a:rPr lang="en-US" dirty="0" smtClean="0"/>
              <a:t>MPTCP uses multiple paths in the network for one transport connection</a:t>
            </a:r>
          </a:p>
          <a:p>
            <a:pPr lvl="1" eaLnBrk="1" hangingPunct="1">
              <a:defRPr/>
            </a:pPr>
            <a:r>
              <a:rPr lang="en-US" dirty="0" smtClean="0"/>
              <a:t>Opens multiple subflows which carry data over the different paths</a:t>
            </a:r>
          </a:p>
          <a:p>
            <a:pPr lvl="1" eaLnBrk="1" hangingPunct="1">
              <a:defRPr/>
            </a:pPr>
            <a:r>
              <a:rPr lang="en-US" dirty="0" smtClean="0"/>
              <a:t>Different paths are selected by using different addresses and/or ports</a:t>
            </a:r>
          </a:p>
          <a:p>
            <a:pPr eaLnBrk="1" hangingPunct="1">
              <a:defRPr/>
            </a:pPr>
            <a:r>
              <a:rPr lang="en-US" dirty="0" smtClean="0"/>
              <a:t>MPTCP is a drop in replacement for TCP </a:t>
            </a:r>
          </a:p>
          <a:p>
            <a:pPr lvl="1" eaLnBrk="1" hangingPunct="1">
              <a:defRPr/>
            </a:pPr>
            <a:r>
              <a:rPr lang="en-US" dirty="0" smtClean="0"/>
              <a:t>Works with unmodified apps</a:t>
            </a:r>
          </a:p>
          <a:p>
            <a:pPr lvl="1" eaLnBrk="1" hangingPunct="1">
              <a:defRPr/>
            </a:pPr>
            <a:r>
              <a:rPr lang="en-US" dirty="0" smtClean="0"/>
              <a:t>Works over the existing network</a:t>
            </a:r>
          </a:p>
          <a:p>
            <a:pPr eaLnBrk="1" hangingPunct="1">
              <a:buFont typeface="Wingdings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lvl="1" eaLnBrk="1" hangingPunct="1">
              <a:buFont typeface="Wingdings" charset="2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581350" y="2435386"/>
            <a:ext cx="2524050" cy="525110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pic>
        <p:nvPicPr>
          <p:cNvPr id="35" name="Picture 3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66" y="2488003"/>
            <a:ext cx="887297" cy="1163446"/>
          </a:xfrm>
          <a:prstGeom prst="rect">
            <a:avLst/>
          </a:prstGeom>
        </p:spPr>
      </p:pic>
      <p:pic>
        <p:nvPicPr>
          <p:cNvPr id="36" name="Picture 35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581350" y="2435386"/>
            <a:ext cx="2524050" cy="525110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sp>
        <p:nvSpPr>
          <p:cNvPr id="35" name="Rounded Rectangle 34"/>
          <p:cNvSpPr/>
          <p:nvPr/>
        </p:nvSpPr>
        <p:spPr>
          <a:xfrm rot="21000000">
            <a:off x="2722418" y="2075933"/>
            <a:ext cx="1994881" cy="525673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SYN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MP_CAPABLE X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>
            <a:stCxn id="35" idx="3"/>
          </p:cNvCxnSpPr>
          <p:nvPr/>
        </p:nvCxnSpPr>
        <p:spPr>
          <a:xfrm flipV="1">
            <a:off x="4702146" y="2079128"/>
            <a:ext cx="555654" cy="864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6" y="2488003"/>
            <a:ext cx="887297" cy="1163446"/>
          </a:xfrm>
          <a:prstGeom prst="rect">
            <a:avLst/>
          </a:prstGeom>
        </p:spPr>
      </p:pic>
      <p:pic>
        <p:nvPicPr>
          <p:cNvPr id="45" name="Picture 44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6" name="Picture 4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581350" y="2435386"/>
            <a:ext cx="2524050" cy="525110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3G </a:t>
            </a:r>
            <a:r>
              <a:rPr lang="en-US" dirty="0" err="1"/>
              <a:t>celltower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 rot="3000000">
            <a:off x="5647949" y="2972894"/>
            <a:ext cx="1772840" cy="525673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SYN/ACK MP_CAPABLE 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/>
          <p:cNvCxnSpPr>
            <a:stCxn id="35" idx="1"/>
          </p:cNvCxnSpPr>
          <p:nvPr/>
        </p:nvCxnSpPr>
        <p:spPr>
          <a:xfrm rot="16200000" flipV="1">
            <a:off x="5511244" y="2103349"/>
            <a:ext cx="168948" cy="73774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6" y="2488003"/>
            <a:ext cx="887297" cy="1163446"/>
          </a:xfrm>
          <a:prstGeom prst="rect">
            <a:avLst/>
          </a:prstGeom>
        </p:spPr>
      </p:pic>
      <p:pic>
        <p:nvPicPr>
          <p:cNvPr id="44" name="Picture 43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5" name="Picture 4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Devices Everywhere!</a:t>
            </a:r>
            <a:endParaRPr lang="en-US" dirty="0"/>
          </a:p>
        </p:txBody>
      </p:sp>
      <p:pic>
        <p:nvPicPr>
          <p:cNvPr id="8" name="Content Placeholder 7" descr="ipad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8794" r="-188794"/>
          <a:stretch>
            <a:fillRect/>
          </a:stretch>
        </p:blipFill>
        <p:spPr>
          <a:xfrm>
            <a:off x="313386" y="1962899"/>
            <a:ext cx="8229600" cy="1895475"/>
          </a:xfrm>
        </p:spPr>
      </p:pic>
      <p:pic>
        <p:nvPicPr>
          <p:cNvPr id="5" name="Picture 45" descr="8800_p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386" y="1773378"/>
            <a:ext cx="2640013" cy="2743200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43586" y="1291437"/>
            <a:ext cx="2457328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Smartphones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641244" y="1291437"/>
            <a:ext cx="1587429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Tablets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078098" y="1291437"/>
            <a:ext cx="1587429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car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9994" y="1962899"/>
            <a:ext cx="2515373" cy="1694733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4164485"/>
            <a:ext cx="8229600" cy="1961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connectivity is a requirement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err="1" smtClean="0"/>
              <a:t>Wifi</a:t>
            </a:r>
            <a:r>
              <a:rPr lang="en-US" sz="3200" dirty="0" smtClean="0"/>
              <a:t>, 3G, Bluetooth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Vastly different properties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6" y="2488003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581350" y="2435386"/>
            <a:ext cx="2524050" cy="525110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81350" y="2435382"/>
            <a:ext cx="2905052" cy="634343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39" name="Picture 38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6" y="2488003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581350" y="2435386"/>
            <a:ext cx="2524050" cy="525110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81350" y="2435382"/>
            <a:ext cx="2905052" cy="634343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9" name="Picture 38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1" name="Picture 40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6" y="3125480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725470" y="2435385"/>
            <a:ext cx="2379929" cy="1231739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81350" y="2435381"/>
            <a:ext cx="2905052" cy="1231743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9" name="Picture 38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1" name="Picture 40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7" y="3651449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72124" y="2435379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5" name="Picture 44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6" name="Picture 4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7" y="3651449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72124" y="2435379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 rot="21300000">
            <a:off x="4671063" y="4764107"/>
            <a:ext cx="1325872" cy="525673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SYN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JOIN 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>
            <a:stCxn id="44" idx="3"/>
          </p:cNvCxnSpPr>
          <p:nvPr/>
        </p:nvCxnSpPr>
        <p:spPr>
          <a:xfrm flipV="1">
            <a:off x="5994412" y="4913042"/>
            <a:ext cx="608856" cy="56123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52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55" name="Picture 5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7" y="3651449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72124" y="2435379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 rot="21300000">
            <a:off x="5509264" y="4698129"/>
            <a:ext cx="1325872" cy="525673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SYN/ACK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JOIN X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>
            <a:stCxn id="44" idx="1"/>
          </p:cNvCxnSpPr>
          <p:nvPr/>
        </p:nvCxnSpPr>
        <p:spPr>
          <a:xfrm rot="10800000">
            <a:off x="4867237" y="5018745"/>
            <a:ext cx="644551" cy="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49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51" name="Picture 50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  <p:pic>
        <p:nvPicPr>
          <p:cNvPr id="53" name="Picture 52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67" y="3651449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72124" y="2435379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0800000" flipV="1">
            <a:off x="4029036" y="4288925"/>
            <a:ext cx="3209965" cy="504825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>
            <a:off x="2559205" y="4271385"/>
            <a:ext cx="1469830" cy="522367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A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7285998" y="4793753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B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54" name="Picture 53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  <p:pic>
        <p:nvPicPr>
          <p:cNvPr id="57" name="Picture 56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67" y="3651449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72124" y="2435379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0800000" flipV="1">
            <a:off x="4029036" y="4288925"/>
            <a:ext cx="3209965" cy="504825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>
            <a:off x="2559205" y="4271385"/>
            <a:ext cx="1469830" cy="522367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A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285998" y="4793753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B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0" name="Rounded Rectangle 49"/>
          <p:cNvSpPr/>
          <p:nvPr/>
        </p:nvSpPr>
        <p:spPr>
          <a:xfrm rot="3000000">
            <a:off x="5988087" y="3080023"/>
            <a:ext cx="1088498" cy="795309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SEQ A DSEQ: 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16200000" flipV="1">
            <a:off x="5935436" y="2623760"/>
            <a:ext cx="239804" cy="46087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  <p:pic>
        <p:nvPicPr>
          <p:cNvPr id="57" name="Picture 56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67" y="3651449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72124" y="2435379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0800000" flipV="1">
            <a:off x="4029036" y="4288925"/>
            <a:ext cx="3209965" cy="504825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>
            <a:off x="2559205" y="4271385"/>
            <a:ext cx="1469830" cy="522367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A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285998" y="4793753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B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8" name="Rounded Rectangle 47"/>
          <p:cNvSpPr/>
          <p:nvPr/>
        </p:nvSpPr>
        <p:spPr>
          <a:xfrm rot="21300000">
            <a:off x="5521032" y="4697615"/>
            <a:ext cx="1325872" cy="795732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SEQ B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DSEQ: 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stCxn id="48" idx="1"/>
          </p:cNvCxnSpPr>
          <p:nvPr/>
        </p:nvCxnSpPr>
        <p:spPr>
          <a:xfrm rot="10800000" flipV="1">
            <a:off x="4867245" y="5153259"/>
            <a:ext cx="656311" cy="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 rot="3000000">
            <a:off x="5988087" y="3080023"/>
            <a:ext cx="1088498" cy="795309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SEQ A DSEQ: 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16200000" flipV="1">
            <a:off x="5935436" y="2623760"/>
            <a:ext cx="239804" cy="46087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171" y="4250127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070028" y="2435385"/>
            <a:ext cx="3187772" cy="235836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32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 flipV="1">
            <a:off x="2070028" y="2435379"/>
            <a:ext cx="3416376" cy="2271947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A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285998" y="4793753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B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 rot="21300000">
            <a:off x="5521032" y="4697615"/>
            <a:ext cx="1325872" cy="795732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SEQ B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DSEQ: 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>
            <a:stCxn id="44" idx="1"/>
          </p:cNvCxnSpPr>
          <p:nvPr/>
        </p:nvCxnSpPr>
        <p:spPr>
          <a:xfrm rot="10800000" flipV="1">
            <a:off x="4867245" y="5153259"/>
            <a:ext cx="656311" cy="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8" name="Picture 47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722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Connectivity is transient for mobile nodes</a:t>
            </a:r>
          </a:p>
          <a:p>
            <a:pPr lvl="1"/>
            <a:r>
              <a:rPr lang="en-US" dirty="0" smtClean="0"/>
              <a:t>A few seconds for </a:t>
            </a:r>
            <a:r>
              <a:rPr lang="en-US" dirty="0" err="1" smtClean="0"/>
              <a:t>Wifi</a:t>
            </a:r>
            <a:r>
              <a:rPr lang="en-US" dirty="0" smtClean="0"/>
              <a:t> at driving speeds [Bala2010]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TCP connections </a:t>
            </a:r>
            <a:r>
              <a:rPr lang="en-US" dirty="0" smtClean="0"/>
              <a:t>use one interface</a:t>
            </a:r>
          </a:p>
          <a:p>
            <a:pPr lvl="1"/>
            <a:r>
              <a:rPr lang="en-US" dirty="0" smtClean="0"/>
              <a:t>When link goes down, connection dies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How can we utilize all these links to get the best</a:t>
            </a:r>
            <a:r>
              <a:rPr lang="en-US" u="sng" dirty="0" smtClean="0"/>
              <a:t> performance?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171" y="4250127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Mobile Architecture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070028" y="2435385"/>
            <a:ext cx="3187772" cy="235836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32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 flipV="1">
            <a:off x="2070028" y="2435379"/>
            <a:ext cx="3416376" cy="2271947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305956" y="2189797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A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285998" y="4793753"/>
            <a:ext cx="1263875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STATE B</a:t>
            </a:r>
          </a:p>
          <a:p>
            <a:r>
              <a:rPr lang="en-US" dirty="0" smtClean="0"/>
              <a:t>CWND</a:t>
            </a:r>
          </a:p>
          <a:p>
            <a:r>
              <a:rPr lang="en-US" dirty="0" err="1" smtClean="0"/>
              <a:t>Snd.SEQNO</a:t>
            </a:r>
            <a:endParaRPr lang="en-US" dirty="0" smtClean="0"/>
          </a:p>
          <a:p>
            <a:r>
              <a:rPr lang="en-US" dirty="0" err="1" smtClean="0"/>
              <a:t>Rcv.SEQNO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2" name="Rounded Rectangle 41"/>
          <p:cNvSpPr/>
          <p:nvPr/>
        </p:nvSpPr>
        <p:spPr>
          <a:xfrm rot="3000000">
            <a:off x="5988087" y="3080023"/>
            <a:ext cx="1088498" cy="795309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SEQNO A DSEQ: 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rot="16200000" flipV="1">
            <a:off x="5935436" y="2623760"/>
            <a:ext cx="239804" cy="46087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 rot="21300000">
            <a:off x="5521032" y="4697615"/>
            <a:ext cx="1325872" cy="795732"/>
          </a:xfrm>
          <a:prstGeom prst="roundRect">
            <a:avLst>
              <a:gd name="adj" fmla="val 4829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SEQ B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DSEQ: 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>
            <a:stCxn id="44" idx="1"/>
          </p:cNvCxnSpPr>
          <p:nvPr/>
        </p:nvCxnSpPr>
        <p:spPr>
          <a:xfrm rot="10800000" flipV="1">
            <a:off x="4867245" y="5153259"/>
            <a:ext cx="656311" cy="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8" name="Picture 47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the remote server is not MPTCP enabled?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will be the case for initial deployment</a:t>
            </a:r>
          </a:p>
          <a:p>
            <a:r>
              <a:rPr lang="en-US" dirty="0" smtClean="0"/>
              <a:t>Solution: use an MPTCP proxy</a:t>
            </a:r>
          </a:p>
          <a:p>
            <a:pPr lvl="1"/>
            <a:r>
              <a:rPr lang="en-US" dirty="0" smtClean="0"/>
              <a:t>Will be deployed </a:t>
            </a:r>
            <a:r>
              <a:rPr lang="en-US" dirty="0" smtClean="0"/>
              <a:t>by the mobile operator</a:t>
            </a:r>
          </a:p>
          <a:p>
            <a:pPr lvl="1"/>
            <a:r>
              <a:rPr lang="en-US" dirty="0" smtClean="0"/>
              <a:t>Phones will be configured </a:t>
            </a:r>
            <a:r>
              <a:rPr lang="en-US" dirty="0" smtClean="0"/>
              <a:t>with the proxy’s address via DHCP</a:t>
            </a:r>
          </a:p>
          <a:p>
            <a:r>
              <a:rPr lang="en-US" dirty="0" smtClean="0"/>
              <a:t>The proxy can also help with:</a:t>
            </a:r>
          </a:p>
          <a:p>
            <a:pPr lvl="1"/>
            <a:r>
              <a:rPr lang="en-US" dirty="0" smtClean="0"/>
              <a:t>Simultaneous move</a:t>
            </a:r>
          </a:p>
          <a:p>
            <a:pPr lvl="1"/>
            <a:r>
              <a:rPr lang="en-US" dirty="0" smtClean="0"/>
              <a:t>Peer to peer operation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33"/>
          <p:cNvSpPr>
            <a:spLocks noChangeArrowheads="1"/>
          </p:cNvSpPr>
          <p:nvPr/>
        </p:nvSpPr>
        <p:spPr bwMode="auto">
          <a:xfrm>
            <a:off x="4876804" y="3433215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pic>
        <p:nvPicPr>
          <p:cNvPr id="50" name="Picture 49" descr="Screen shot 2011-06-27 at 22.24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4" y="3655339"/>
            <a:ext cx="558800" cy="812800"/>
          </a:xfrm>
          <a:prstGeom prst="rect">
            <a:avLst/>
          </a:prstGeom>
        </p:spPr>
      </p:pic>
      <p:pic>
        <p:nvPicPr>
          <p:cNvPr id="49" name="Picture 48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52" y="5207845"/>
            <a:ext cx="706174" cy="640344"/>
          </a:xfrm>
          <a:prstGeom prst="rect">
            <a:avLst/>
          </a:prstGeom>
        </p:spPr>
      </p:pic>
      <p:pic>
        <p:nvPicPr>
          <p:cNvPr id="46" name="Picture 4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471" y="4366247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Proxy Functionality: </a:t>
            </a:r>
            <a:br>
              <a:rPr lang="en-US" dirty="0" smtClean="0"/>
            </a:br>
            <a:r>
              <a:rPr lang="en-US" dirty="0" smtClean="0"/>
              <a:t>Server Does Not Speak MPTCP</a:t>
            </a:r>
            <a:endParaRPr lang="en-US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4800604" y="2671215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flipH="1">
            <a:off x="4572004" y="2899815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4800604" y="2899815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4648204" y="3661815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724404" y="3357015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>
            <a:off x="4724404" y="3357015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 flipH="1">
            <a:off x="4648204" y="3357015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4648204" y="3661815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4572004" y="3661815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>
            <a:off x="4724404" y="3128415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24"/>
          <p:cNvGrpSpPr>
            <a:grpSpLocks/>
          </p:cNvGrpSpPr>
          <p:nvPr/>
        </p:nvGrpSpPr>
        <p:grpSpPr bwMode="auto">
          <a:xfrm>
            <a:off x="2002768" y="3256074"/>
            <a:ext cx="2569236" cy="1691896"/>
            <a:chOff x="1152" y="1152"/>
            <a:chExt cx="2208" cy="1008"/>
          </a:xfrm>
        </p:grpSpPr>
        <p:sp>
          <p:nvSpPr>
            <p:cNvPr id="17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4937129" y="2566440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28" name="Curved Connector 39"/>
          <p:cNvCxnSpPr/>
          <p:nvPr/>
        </p:nvCxnSpPr>
        <p:spPr>
          <a:xfrm rot="16200000" flipV="1">
            <a:off x="4926194" y="3166098"/>
            <a:ext cx="577065" cy="685797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1957548" y="3208588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5"/>
          <p:cNvGrpSpPr>
            <a:grpSpLocks/>
          </p:cNvGrpSpPr>
          <p:nvPr/>
        </p:nvGrpSpPr>
        <p:grpSpPr bwMode="auto">
          <a:xfrm rot="1333355">
            <a:off x="1832743" y="5299133"/>
            <a:ext cx="1327750" cy="45719"/>
            <a:chOff x="1152" y="1152"/>
            <a:chExt cx="2208" cy="1008"/>
          </a:xfrm>
        </p:grpSpPr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5" name="Straight Connector 44"/>
          <p:cNvCxnSpPr/>
          <p:nvPr/>
        </p:nvCxnSpPr>
        <p:spPr>
          <a:xfrm rot="16200000" flipH="1">
            <a:off x="5771811" y="4099622"/>
            <a:ext cx="724586" cy="97211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serv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0159" y="4732117"/>
            <a:ext cx="754996" cy="754996"/>
          </a:xfrm>
          <a:prstGeom prst="rect">
            <a:avLst/>
          </a:prstGeom>
        </p:spPr>
      </p:pic>
      <p:sp>
        <p:nvSpPr>
          <p:cNvPr id="52" name="Text Box 39"/>
          <p:cNvSpPr txBox="1">
            <a:spLocks noChangeArrowheads="1"/>
          </p:cNvSpPr>
          <p:nvPr/>
        </p:nvSpPr>
        <p:spPr bwMode="auto">
          <a:xfrm>
            <a:off x="5757254" y="3701753"/>
            <a:ext cx="8515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MPTCP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Proxy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33"/>
          <p:cNvSpPr>
            <a:spLocks noChangeArrowheads="1"/>
          </p:cNvSpPr>
          <p:nvPr/>
        </p:nvSpPr>
        <p:spPr bwMode="auto">
          <a:xfrm>
            <a:off x="4876804" y="3433215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pic>
        <p:nvPicPr>
          <p:cNvPr id="50" name="Picture 49" descr="Screen shot 2011-06-27 at 22.24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4" y="3655339"/>
            <a:ext cx="558800" cy="812800"/>
          </a:xfrm>
          <a:prstGeom prst="rect">
            <a:avLst/>
          </a:prstGeom>
        </p:spPr>
      </p:pic>
      <p:pic>
        <p:nvPicPr>
          <p:cNvPr id="49" name="Picture 48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52" y="5207845"/>
            <a:ext cx="706174" cy="640344"/>
          </a:xfrm>
          <a:prstGeom prst="rect">
            <a:avLst/>
          </a:prstGeom>
        </p:spPr>
      </p:pic>
      <p:pic>
        <p:nvPicPr>
          <p:cNvPr id="46" name="Picture 4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471" y="4366247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Proxy Functionality: </a:t>
            </a:r>
            <a:br>
              <a:rPr lang="en-US" dirty="0" smtClean="0"/>
            </a:br>
            <a:r>
              <a:rPr lang="en-US" dirty="0" smtClean="0"/>
              <a:t>Server Does Not Speak MPTCP</a:t>
            </a:r>
            <a:endParaRPr lang="en-US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4800604" y="2671215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flipH="1">
            <a:off x="4572004" y="2899815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4800604" y="2899815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4648204" y="3661815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724404" y="3357015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>
            <a:off x="4724404" y="3357015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 flipH="1">
            <a:off x="4648204" y="3357015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4648204" y="3661815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4572004" y="3661815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>
            <a:off x="4724404" y="3128415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002768" y="3256074"/>
            <a:ext cx="2569236" cy="1691896"/>
            <a:chOff x="1152" y="1152"/>
            <a:chExt cx="2208" cy="1008"/>
          </a:xfrm>
        </p:grpSpPr>
        <p:sp>
          <p:nvSpPr>
            <p:cNvPr id="17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4937129" y="2566440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28" name="Curved Connector 39"/>
          <p:cNvCxnSpPr/>
          <p:nvPr/>
        </p:nvCxnSpPr>
        <p:spPr>
          <a:xfrm rot="16200000" flipV="1">
            <a:off x="4926194" y="3166098"/>
            <a:ext cx="577065" cy="685797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1957548" y="3208588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5"/>
          <p:cNvGrpSpPr>
            <a:grpSpLocks/>
          </p:cNvGrpSpPr>
          <p:nvPr/>
        </p:nvGrpSpPr>
        <p:grpSpPr bwMode="auto">
          <a:xfrm rot="1333355">
            <a:off x="1832743" y="5299133"/>
            <a:ext cx="1327750" cy="45719"/>
            <a:chOff x="1152" y="1152"/>
            <a:chExt cx="2208" cy="1008"/>
          </a:xfrm>
        </p:grpSpPr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39" name="Straight Connector 38"/>
          <p:cNvCxnSpPr/>
          <p:nvPr/>
        </p:nvCxnSpPr>
        <p:spPr>
          <a:xfrm rot="5400000">
            <a:off x="3638473" y="3928152"/>
            <a:ext cx="1391055" cy="1981518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1873409" y="5092074"/>
            <a:ext cx="1469830" cy="522367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6200000" flipH="1">
            <a:off x="5771811" y="4099622"/>
            <a:ext cx="724586" cy="97211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serv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0159" y="4732117"/>
            <a:ext cx="754996" cy="754996"/>
          </a:xfrm>
          <a:prstGeom prst="rect">
            <a:avLst/>
          </a:prstGeom>
        </p:spPr>
      </p:pic>
      <p:sp>
        <p:nvSpPr>
          <p:cNvPr id="52" name="Text Box 39"/>
          <p:cNvSpPr txBox="1">
            <a:spLocks noChangeArrowheads="1"/>
          </p:cNvSpPr>
          <p:nvPr/>
        </p:nvSpPr>
        <p:spPr bwMode="auto">
          <a:xfrm>
            <a:off x="5757254" y="3701753"/>
            <a:ext cx="8515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MPTCP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Proxy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33"/>
          <p:cNvSpPr>
            <a:spLocks noChangeArrowheads="1"/>
          </p:cNvSpPr>
          <p:nvPr/>
        </p:nvSpPr>
        <p:spPr bwMode="auto">
          <a:xfrm>
            <a:off x="4876804" y="3433215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6" name="Picture 55" descr="Screen shot 2011-06-27 at 22.24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4" y="3655339"/>
            <a:ext cx="558800" cy="812800"/>
          </a:xfrm>
          <a:prstGeom prst="rect">
            <a:avLst/>
          </a:prstGeom>
        </p:spPr>
      </p:pic>
      <p:pic>
        <p:nvPicPr>
          <p:cNvPr id="54" name="Picture 53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52" y="5207845"/>
            <a:ext cx="706174" cy="640344"/>
          </a:xfrm>
          <a:prstGeom prst="rect">
            <a:avLst/>
          </a:prstGeom>
        </p:spPr>
      </p:pic>
      <p:pic>
        <p:nvPicPr>
          <p:cNvPr id="47" name="Picture 46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471" y="4366247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Proxy Functionality: </a:t>
            </a:r>
            <a:br>
              <a:rPr lang="en-US" dirty="0" smtClean="0"/>
            </a:br>
            <a:r>
              <a:rPr lang="en-US" dirty="0" smtClean="0"/>
              <a:t>Server Speaks MPTCP</a:t>
            </a:r>
            <a:endParaRPr lang="en-US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4800604" y="2671215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flipH="1">
            <a:off x="4572004" y="2899815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4800604" y="2899815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4648204" y="3661815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724404" y="3357015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>
            <a:off x="4724404" y="3357015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 flipH="1">
            <a:off x="4648204" y="3357015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4648204" y="3661815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4572004" y="3661815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>
            <a:off x="4724404" y="3128415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002768" y="3256074"/>
            <a:ext cx="2569236" cy="1691896"/>
            <a:chOff x="1152" y="1152"/>
            <a:chExt cx="2208" cy="1008"/>
          </a:xfrm>
        </p:grpSpPr>
        <p:sp>
          <p:nvSpPr>
            <p:cNvPr id="17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4937129" y="2566440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28" name="Curved Connector 39"/>
          <p:cNvCxnSpPr/>
          <p:nvPr/>
        </p:nvCxnSpPr>
        <p:spPr>
          <a:xfrm rot="16200000" flipV="1">
            <a:off x="4926194" y="3166092"/>
            <a:ext cx="577065" cy="685797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1945678" y="3220458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35"/>
          <p:cNvGrpSpPr>
            <a:grpSpLocks/>
          </p:cNvGrpSpPr>
          <p:nvPr/>
        </p:nvGrpSpPr>
        <p:grpSpPr bwMode="auto">
          <a:xfrm rot="1333355">
            <a:off x="1832743" y="5299133"/>
            <a:ext cx="1327750" cy="45719"/>
            <a:chOff x="1152" y="1152"/>
            <a:chExt cx="2208" cy="1008"/>
          </a:xfrm>
        </p:grpSpPr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 Box 39"/>
          <p:cNvSpPr txBox="1">
            <a:spLocks noChangeArrowheads="1"/>
          </p:cNvSpPr>
          <p:nvPr/>
        </p:nvSpPr>
        <p:spPr bwMode="auto">
          <a:xfrm>
            <a:off x="5757254" y="3701753"/>
            <a:ext cx="8515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MPTCP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Proxy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5715004" y="4366247"/>
            <a:ext cx="905155" cy="581723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serv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0159" y="4732117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33"/>
          <p:cNvSpPr>
            <a:spLocks noChangeArrowheads="1"/>
          </p:cNvSpPr>
          <p:nvPr/>
        </p:nvSpPr>
        <p:spPr bwMode="auto">
          <a:xfrm>
            <a:off x="4876804" y="3433215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6" name="Picture 55" descr="Screen shot 2011-06-27 at 22.24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4" y="3655339"/>
            <a:ext cx="558800" cy="812800"/>
          </a:xfrm>
          <a:prstGeom prst="rect">
            <a:avLst/>
          </a:prstGeom>
        </p:spPr>
      </p:pic>
      <p:pic>
        <p:nvPicPr>
          <p:cNvPr id="54" name="Picture 53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52" y="5207845"/>
            <a:ext cx="706174" cy="640344"/>
          </a:xfrm>
          <a:prstGeom prst="rect">
            <a:avLst/>
          </a:prstGeom>
        </p:spPr>
      </p:pic>
      <p:pic>
        <p:nvPicPr>
          <p:cNvPr id="47" name="Picture 46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471" y="4366247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Proxy Functionality: </a:t>
            </a:r>
            <a:br>
              <a:rPr lang="en-US" dirty="0" smtClean="0"/>
            </a:br>
            <a:r>
              <a:rPr lang="en-US" dirty="0" smtClean="0"/>
              <a:t>Server Speaks MPTCP</a:t>
            </a:r>
            <a:endParaRPr lang="en-US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4800604" y="2671215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flipH="1">
            <a:off x="4572004" y="2899815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4800604" y="2899815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4648204" y="3661815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724404" y="3357015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>
            <a:off x="4724404" y="3357015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 flipH="1">
            <a:off x="4648204" y="3357015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4648204" y="3661815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4572004" y="3661815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>
            <a:off x="4724404" y="3128415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002768" y="3256074"/>
            <a:ext cx="2569236" cy="1691896"/>
            <a:chOff x="1152" y="1152"/>
            <a:chExt cx="2208" cy="1008"/>
          </a:xfrm>
        </p:grpSpPr>
        <p:sp>
          <p:nvSpPr>
            <p:cNvPr id="17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4937129" y="2566440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28" name="Curved Connector 39"/>
          <p:cNvCxnSpPr/>
          <p:nvPr/>
        </p:nvCxnSpPr>
        <p:spPr>
          <a:xfrm rot="16200000" flipV="1">
            <a:off x="4926194" y="3166092"/>
            <a:ext cx="577065" cy="685797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1945678" y="3220458"/>
            <a:ext cx="2914280" cy="15498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5"/>
          <p:cNvGrpSpPr>
            <a:grpSpLocks/>
          </p:cNvGrpSpPr>
          <p:nvPr/>
        </p:nvGrpSpPr>
        <p:grpSpPr bwMode="auto">
          <a:xfrm rot="1333355">
            <a:off x="1832743" y="5299133"/>
            <a:ext cx="1327750" cy="45719"/>
            <a:chOff x="1152" y="1152"/>
            <a:chExt cx="2208" cy="1008"/>
          </a:xfrm>
        </p:grpSpPr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39" name="Straight Connector 38"/>
          <p:cNvCxnSpPr/>
          <p:nvPr/>
        </p:nvCxnSpPr>
        <p:spPr>
          <a:xfrm rot="10800000" flipV="1">
            <a:off x="3343242" y="5085874"/>
            <a:ext cx="3209962" cy="504823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1873409" y="5092074"/>
            <a:ext cx="1469830" cy="522367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 Box 39"/>
          <p:cNvSpPr txBox="1">
            <a:spLocks noChangeArrowheads="1"/>
          </p:cNvSpPr>
          <p:nvPr/>
        </p:nvSpPr>
        <p:spPr bwMode="auto">
          <a:xfrm>
            <a:off x="5757254" y="3701753"/>
            <a:ext cx="8515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MPTCP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Proxy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5715004" y="4366247"/>
            <a:ext cx="905155" cy="581723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serv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0159" y="4732117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benefits come from </a:t>
            </a:r>
            <a:r>
              <a:rPr lang="en-US" u="sng" dirty="0" smtClean="0"/>
              <a:t>using multiple interfaces concurrently</a:t>
            </a:r>
          </a:p>
          <a:p>
            <a:r>
              <a:rPr lang="en-US" dirty="0" smtClean="0"/>
              <a:t>We considered multiple scenarios:</a:t>
            </a:r>
          </a:p>
          <a:p>
            <a:pPr lvl="1"/>
            <a:r>
              <a:rPr lang="en-US" dirty="0" smtClean="0"/>
              <a:t>Indoor mobility (trace)</a:t>
            </a:r>
          </a:p>
          <a:p>
            <a:pPr lvl="1"/>
            <a:r>
              <a:rPr lang="en-US" dirty="0" smtClean="0"/>
              <a:t>Outdoor mobility (simulation)</a:t>
            </a:r>
          </a:p>
          <a:p>
            <a:r>
              <a:rPr lang="en-US" dirty="0" smtClean="0"/>
              <a:t>3G and WIFI connectivity varies</a:t>
            </a:r>
          </a:p>
          <a:p>
            <a:pPr lvl="1"/>
            <a:r>
              <a:rPr lang="en-US" dirty="0" smtClean="0"/>
              <a:t>Link speeds and variations taken from [Bala2010, Bychk2006]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 under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TCP 3G, TCP </a:t>
            </a:r>
            <a:r>
              <a:rPr lang="en-US" dirty="0" err="1" smtClean="0"/>
              <a:t>WiFi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WiFi</a:t>
            </a:r>
            <a:r>
              <a:rPr lang="en-US" dirty="0" smtClean="0"/>
              <a:t> First:</a:t>
            </a:r>
            <a:r>
              <a:rPr lang="en-US" dirty="0" smtClean="0"/>
              <a:t> switch to </a:t>
            </a:r>
            <a:r>
              <a:rPr lang="en-US" dirty="0" err="1" smtClean="0"/>
              <a:t>WiFi</a:t>
            </a:r>
            <a:r>
              <a:rPr lang="en-US" dirty="0" smtClean="0"/>
              <a:t> </a:t>
            </a:r>
            <a:r>
              <a:rPr lang="en-US" dirty="0" smtClean="0"/>
              <a:t>if </a:t>
            </a:r>
            <a:r>
              <a:rPr lang="en-US" dirty="0" smtClean="0"/>
              <a:t>available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Optimal TCP</a:t>
            </a:r>
            <a:r>
              <a:rPr lang="en-US" dirty="0" smtClean="0"/>
              <a:t> </a:t>
            </a:r>
            <a:r>
              <a:rPr lang="en-US" dirty="0" smtClean="0"/>
              <a:t>=</a:t>
            </a:r>
            <a:r>
              <a:rPr lang="en-US" dirty="0" smtClean="0"/>
              <a:t> Migrate TCP + </a:t>
            </a:r>
            <a:r>
              <a:rPr lang="en-US" dirty="0" smtClean="0"/>
              <a:t>Oracle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MPTCP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Outdoors Mobility, Walking</a:t>
            </a:r>
            <a:endParaRPr lang="en-US" dirty="0"/>
          </a:p>
        </p:txBody>
      </p:sp>
      <p:pic>
        <p:nvPicPr>
          <p:cNvPr id="4" name="Content Placeholder 3" descr="trace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6246" b="-6246"/>
              <a:stretch>
                <a:fillRect/>
              </a:stretch>
            </p:blipFill>
          </mc:Choice>
          <mc:Fallback>
            <p:blipFill>
              <a:blip r:embed="rId3"/>
              <a:srcRect t="-6246" b="-6246"/>
              <a:stretch>
                <a:fillRect/>
              </a:stretch>
            </p:blipFill>
          </mc:Fallback>
        </mc:AlternateContent>
        <p:spPr>
          <a:xfrm>
            <a:off x="856345" y="1600200"/>
            <a:ext cx="7830455" cy="43064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Outdoors Mobility, Walking</a:t>
            </a:r>
            <a:endParaRPr lang="en-US" dirty="0"/>
          </a:p>
        </p:txBody>
      </p:sp>
      <p:pic>
        <p:nvPicPr>
          <p:cNvPr id="5" name="Content Placeholder 4" descr="throughput-walking1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7075" r="-7075"/>
              <a:stretch>
                <a:fillRect/>
              </a:stretch>
            </p:blipFill>
          </mc:Choice>
          <mc:Fallback>
            <p:blipFill>
              <a:blip r:embed="rId3"/>
              <a:srcRect l="-7075" r="-7075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581350" y="2435386"/>
            <a:ext cx="2524050" cy="525110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581350" y="2435382"/>
            <a:ext cx="2905052" cy="634343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053" y="2536326"/>
            <a:ext cx="887297" cy="1163446"/>
          </a:xfrm>
          <a:prstGeom prst="rect">
            <a:avLst/>
          </a:prstGeom>
        </p:spPr>
      </p:pic>
      <p:pic>
        <p:nvPicPr>
          <p:cNvPr id="35" name="Picture 34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36" name="Picture 3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Outdoors Mobility, Walking</a:t>
            </a:r>
            <a:endParaRPr lang="en-US" dirty="0"/>
          </a:p>
        </p:txBody>
      </p:sp>
      <p:pic>
        <p:nvPicPr>
          <p:cNvPr id="6" name="Content Placeholder 5" descr="throughput-walking2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7075" r="-7075"/>
              <a:stretch>
                <a:fillRect/>
              </a:stretch>
            </p:blipFill>
          </mc:Choice>
          <mc:Fallback>
            <p:blipFill>
              <a:blip r:embed="rId3"/>
              <a:srcRect l="-7075" r="-7075"/>
              <a:stretch>
                <a:fillRect/>
              </a:stretch>
            </p:blipFill>
          </mc:Fallback>
        </mc:AlternateContent>
        <p:spPr>
          <a:xfrm>
            <a:off x="457200" y="1600200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Outdoors Mobility, Walking</a:t>
            </a:r>
            <a:endParaRPr lang="en-US" dirty="0"/>
          </a:p>
        </p:txBody>
      </p:sp>
      <p:pic>
        <p:nvPicPr>
          <p:cNvPr id="5" name="Content Placeholder 4" descr="throughput-walking3.eps"/>
          <p:cNvPicPr>
            <a:picLocks noGrp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7075" r="-7075"/>
              <a:stretch>
                <a:fillRect/>
              </a:stretch>
            </p:blipFill>
          </mc:Choice>
          <mc:Fallback>
            <p:blipFill>
              <a:blip r:embed="rId3"/>
              <a:srcRect l="-7075" r="-7075"/>
              <a:stretch>
                <a:fillRect/>
              </a:stretch>
            </p:blipFill>
          </mc:Fallback>
        </mc:AlternateContent>
        <p:spPr>
          <a:xfrm>
            <a:off x="457200" y="1602000"/>
            <a:ext cx="8229600" cy="4534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Outdoors Mobility, Walking</a:t>
            </a:r>
            <a:endParaRPr lang="en-US" dirty="0"/>
          </a:p>
        </p:txBody>
      </p:sp>
      <p:pic>
        <p:nvPicPr>
          <p:cNvPr id="5" name="Content Placeholder 4" descr="throughput-walking4.eps"/>
          <p:cNvPicPr>
            <a:picLocks noGrp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7075" r="-7075"/>
              <a:stretch>
                <a:fillRect/>
              </a:stretch>
            </p:blipFill>
          </mc:Choice>
          <mc:Fallback>
            <p:blipFill>
              <a:blip r:embed="rId3"/>
              <a:srcRect l="-7075" r="-7075"/>
              <a:stretch>
                <a:fillRect/>
              </a:stretch>
            </p:blipFill>
          </mc:Fallback>
        </mc:AlternateContent>
        <p:spPr>
          <a:xfrm>
            <a:off x="457201" y="1602000"/>
            <a:ext cx="8245922" cy="4534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Outdoors Mobility, Walking</a:t>
            </a:r>
            <a:endParaRPr lang="en-US" dirty="0"/>
          </a:p>
        </p:txBody>
      </p:sp>
      <p:pic>
        <p:nvPicPr>
          <p:cNvPr id="5" name="Content Placeholder 4" descr="throughput-walking5.eps"/>
          <p:cNvPicPr>
            <a:picLocks noGrp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7075" r="-7075"/>
              <a:stretch>
                <a:fillRect/>
              </a:stretch>
            </p:blipFill>
          </mc:Choice>
          <mc:Fallback>
            <p:blipFill>
              <a:blip r:embed="rId3"/>
              <a:srcRect l="-7075" r="-7075"/>
              <a:stretch>
                <a:fillRect/>
              </a:stretch>
            </p:blipFill>
          </mc:Fallback>
        </mc:AlternateContent>
        <p:spPr>
          <a:xfrm>
            <a:off x="457200" y="1602000"/>
            <a:ext cx="8229600" cy="4534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 Improvements in All Tests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MPTCP vs. Optimal TCP: 10 - 20%</a:t>
            </a:r>
          </a:p>
          <a:p>
            <a:r>
              <a:rPr lang="en-US" dirty="0" smtClean="0"/>
              <a:t>MPTCP vs. </a:t>
            </a:r>
            <a:r>
              <a:rPr lang="en-US" dirty="0" err="1" smtClean="0"/>
              <a:t>WiFi</a:t>
            </a:r>
            <a:r>
              <a:rPr lang="en-US" dirty="0" smtClean="0"/>
              <a:t> First: 50 - 100%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</a:t>
            </a:r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Bits/Joule varies for the same interface</a:t>
            </a:r>
          </a:p>
          <a:p>
            <a:r>
              <a:rPr lang="en-US" dirty="0" smtClean="0"/>
              <a:t>How </a:t>
            </a:r>
            <a:r>
              <a:rPr lang="en-US" dirty="0" smtClean="0"/>
              <a:t>do we know which is the more efficient interface?</a:t>
            </a:r>
          </a:p>
          <a:p>
            <a:pPr lvl="1"/>
            <a:r>
              <a:rPr lang="en-US" dirty="0" smtClean="0"/>
              <a:t>Periodically activate all interfaces</a:t>
            </a:r>
          </a:p>
          <a:p>
            <a:pPr lvl="1"/>
            <a:r>
              <a:rPr lang="en-US" dirty="0" smtClean="0"/>
              <a:t>Measure Bits/Joule</a:t>
            </a:r>
          </a:p>
          <a:p>
            <a:pPr lvl="1"/>
            <a:r>
              <a:rPr lang="en-US" dirty="0" smtClean="0"/>
              <a:t>Switch to the most efficient one</a:t>
            </a:r>
          </a:p>
          <a:p>
            <a:r>
              <a:rPr lang="en-US" dirty="0" smtClean="0"/>
              <a:t>Compared to TCP </a:t>
            </a:r>
            <a:r>
              <a:rPr lang="en-US" dirty="0" err="1" smtClean="0"/>
              <a:t>WiFI</a:t>
            </a:r>
            <a:r>
              <a:rPr lang="en-US" dirty="0" smtClean="0"/>
              <a:t> MPTCP improves:</a:t>
            </a:r>
          </a:p>
          <a:p>
            <a:pPr lvl="1"/>
            <a:r>
              <a:rPr lang="en-US" dirty="0" smtClean="0"/>
              <a:t>Energy efficiency by 7%</a:t>
            </a:r>
          </a:p>
          <a:p>
            <a:pPr lvl="1"/>
            <a:r>
              <a:rPr lang="en-US" dirty="0" smtClean="0"/>
              <a:t>Throughput by 50%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MPTCP Overheads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CPU overheads</a:t>
            </a:r>
          </a:p>
          <a:p>
            <a:pPr lvl="1"/>
            <a:r>
              <a:rPr lang="en-US" dirty="0" smtClean="0"/>
              <a:t>Depend on the number of subflows</a:t>
            </a:r>
          </a:p>
          <a:p>
            <a:pPr lvl="1"/>
            <a:r>
              <a:rPr lang="en-US" dirty="0" smtClean="0"/>
              <a:t>Negligible for x86 and few subflows</a:t>
            </a:r>
          </a:p>
          <a:p>
            <a:r>
              <a:rPr lang="en-US" dirty="0" smtClean="0"/>
              <a:t>Network overheads</a:t>
            </a:r>
          </a:p>
          <a:p>
            <a:pPr lvl="1"/>
            <a:r>
              <a:rPr lang="en-US" dirty="0" smtClean="0"/>
              <a:t>20B in each segment ~ 1.5%</a:t>
            </a:r>
          </a:p>
          <a:p>
            <a:r>
              <a:rPr lang="en-US" dirty="0" smtClean="0"/>
              <a:t>Memory overheads</a:t>
            </a:r>
          </a:p>
          <a:p>
            <a:pPr lvl="1"/>
            <a:r>
              <a:rPr lang="en-US" dirty="0" smtClean="0"/>
              <a:t>Receive buffer grows as </a:t>
            </a:r>
            <a:r>
              <a:rPr lang="en-US" dirty="0" err="1" smtClean="0"/>
              <a:t>max(RTT</a:t>
            </a:r>
            <a:r>
              <a:rPr lang="en-US" dirty="0" smtClean="0"/>
              <a:t>)*</a:t>
            </a:r>
            <a:r>
              <a:rPr lang="en-US" dirty="0" err="1" smtClean="0"/>
              <a:t>sum(BW</a:t>
            </a:r>
            <a:r>
              <a:rPr lang="en-US" dirty="0" smtClean="0"/>
              <a:t>) across all paths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MPTCP for mobility seems like a no-brainer</a:t>
            </a:r>
          </a:p>
          <a:p>
            <a:r>
              <a:rPr lang="en-US" dirty="0" smtClean="0"/>
              <a:t>Its main advantage is </a:t>
            </a:r>
            <a:r>
              <a:rPr lang="en-US" dirty="0" smtClean="0">
                <a:solidFill>
                  <a:srgbClr val="FF0000"/>
                </a:solidFill>
              </a:rPr>
              <a:t>overlapping the use of multiple interfaces</a:t>
            </a:r>
          </a:p>
          <a:p>
            <a:pPr lvl="1"/>
            <a:r>
              <a:rPr lang="en-US" dirty="0" smtClean="0"/>
              <a:t>Gets best throughput and robustness</a:t>
            </a:r>
          </a:p>
          <a:p>
            <a:pPr lvl="1"/>
            <a:r>
              <a:rPr lang="en-US" dirty="0" smtClean="0"/>
              <a:t>Might improve energy usage</a:t>
            </a:r>
            <a:endParaRPr lang="en-US" dirty="0" smtClean="0"/>
          </a:p>
          <a:p>
            <a:r>
              <a:rPr lang="en-US" dirty="0" smtClean="0"/>
              <a:t>Exciting </a:t>
            </a:r>
            <a:r>
              <a:rPr lang="en-US" dirty="0" smtClean="0"/>
              <a:t>things to do next</a:t>
            </a:r>
          </a:p>
          <a:p>
            <a:pPr lvl="1"/>
            <a:r>
              <a:rPr lang="en-US" dirty="0" smtClean="0"/>
              <a:t>Test how real apps work with MPTCP on </a:t>
            </a:r>
            <a:r>
              <a:rPr lang="en-US" dirty="0" smtClean="0"/>
              <a:t>mobile phones</a:t>
            </a:r>
          </a:p>
          <a:p>
            <a:pPr lvl="1"/>
            <a:r>
              <a:rPr lang="en-US" dirty="0" smtClean="0"/>
              <a:t>Study scenarios with two </a:t>
            </a:r>
            <a:r>
              <a:rPr lang="en-US" dirty="0" err="1" smtClean="0"/>
              <a:t>WiFi</a:t>
            </a:r>
            <a:r>
              <a:rPr lang="en-US" dirty="0" smtClean="0"/>
              <a:t>, two 3G interfaces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Looking Beyond Throughput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mobile phones </a:t>
            </a:r>
            <a:r>
              <a:rPr lang="en-US" b="1" dirty="0" smtClean="0"/>
              <a:t>energy </a:t>
            </a:r>
            <a:r>
              <a:rPr lang="en-US" dirty="0" smtClean="0"/>
              <a:t>matters!</a:t>
            </a:r>
          </a:p>
          <a:p>
            <a:r>
              <a:rPr lang="en-US" dirty="0" smtClean="0"/>
              <a:t>MPTCP can shift connections to the more efficient interface</a:t>
            </a:r>
          </a:p>
          <a:p>
            <a:pPr lvl="2"/>
            <a:endParaRPr lang="en-US" dirty="0" smtClean="0"/>
          </a:p>
        </p:txBody>
      </p:sp>
      <p:pic>
        <p:nvPicPr>
          <p:cNvPr id="4" name="Picture 3" descr="energy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433133" y="3460965"/>
            <a:ext cx="5791748" cy="2831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416836" cy="1231739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688564" y="2435381"/>
            <a:ext cx="2797839" cy="107762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053" y="3118049"/>
            <a:ext cx="887297" cy="1163446"/>
          </a:xfrm>
          <a:prstGeom prst="rect">
            <a:avLst/>
          </a:prstGeom>
        </p:spPr>
      </p:pic>
      <p:pic>
        <p:nvPicPr>
          <p:cNvPr id="35" name="Picture 34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36" name="Picture 3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7" y="3545558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688564" y="2435380"/>
            <a:ext cx="2797840" cy="148287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3" name="Picture 42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4" name="Picture 43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7" y="3545558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cxnSp>
        <p:nvCxnSpPr>
          <p:cNvPr id="40" name="Curved Connector 39"/>
          <p:cNvCxnSpPr/>
          <p:nvPr/>
        </p:nvCxnSpPr>
        <p:spPr>
          <a:xfrm rot="16200000" flipV="1">
            <a:off x="5550231" y="2371556"/>
            <a:ext cx="1691896" cy="1819553"/>
          </a:xfrm>
          <a:prstGeom prst="curvedConnector2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688564" y="2435380"/>
            <a:ext cx="2797840" cy="148287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224884" y="5387246"/>
            <a:ext cx="2947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Make Before Break</a:t>
            </a:r>
            <a:endParaRPr lang="en-US" sz="2800" dirty="0"/>
          </a:p>
        </p:txBody>
      </p:sp>
      <p:pic>
        <p:nvPicPr>
          <p:cNvPr id="44" name="Picture 43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45" name="Picture 4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  <p:pic>
        <p:nvPicPr>
          <p:cNvPr id="40" name="Picture 39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67" y="3545558"/>
            <a:ext cx="887297" cy="1163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688564" y="2435385"/>
            <a:ext cx="2569236" cy="169189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grpSp>
        <p:nvGrpSpPr>
          <p:cNvPr id="20" name="Group 35"/>
          <p:cNvGrpSpPr>
            <a:grpSpLocks/>
          </p:cNvGrpSpPr>
          <p:nvPr/>
        </p:nvGrpSpPr>
        <p:grpSpPr bwMode="auto">
          <a:xfrm rot="1333355">
            <a:off x="2518539" y="4478444"/>
            <a:ext cx="1327750" cy="45719"/>
            <a:chOff x="1152" y="1152"/>
            <a:chExt cx="2208" cy="1008"/>
          </a:xfrm>
        </p:grpSpPr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0800000" flipV="1">
            <a:off x="4029036" y="4288925"/>
            <a:ext cx="3209965" cy="504825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41" idx="1"/>
          </p:cNvCxnSpPr>
          <p:nvPr/>
        </p:nvCxnSpPr>
        <p:spPr>
          <a:xfrm rot="10800000">
            <a:off x="2559205" y="4271385"/>
            <a:ext cx="1469830" cy="522367"/>
          </a:xfrm>
          <a:prstGeom prst="line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224884" y="5387246"/>
            <a:ext cx="2947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Make Before Break</a:t>
            </a:r>
            <a:endParaRPr lang="en-US" sz="2800" dirty="0"/>
          </a:p>
        </p:txBody>
      </p:sp>
      <p:pic>
        <p:nvPicPr>
          <p:cNvPr id="42" name="Picture 41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good mobility strategy?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486400" y="1850526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52578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486400" y="2079126"/>
            <a:ext cx="228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334000" y="28411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410200" y="25363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54102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>
            <a:off x="5334000" y="2536326"/>
            <a:ext cx="228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3340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5257800" y="2841126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5410200" y="2307726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070028" y="2435385"/>
            <a:ext cx="3187772" cy="2358366"/>
            <a:chOff x="1152" y="1152"/>
            <a:chExt cx="2208" cy="1008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2112" y="1152"/>
              <a:ext cx="1248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2112" y="1632"/>
              <a:ext cx="192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52" y="1680"/>
              <a:ext cx="115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943600" y="4060326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AutoShape 29"/>
          <p:cNvCxnSpPr>
            <a:cxnSpLocks noChangeShapeType="1"/>
            <a:stCxn id="24" idx="6"/>
          </p:cNvCxnSpPr>
          <p:nvPr/>
        </p:nvCxnSpPr>
        <p:spPr bwMode="auto">
          <a:xfrm>
            <a:off x="6400800" y="4288926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  <a:stCxn id="17" idx="1"/>
            <a:endCxn id="24" idx="0"/>
          </p:cNvCxnSpPr>
          <p:nvPr/>
        </p:nvCxnSpPr>
        <p:spPr bwMode="auto">
          <a:xfrm>
            <a:off x="5715000" y="3084014"/>
            <a:ext cx="457200" cy="976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" name="AutoShape 31"/>
          <p:cNvCxnSpPr>
            <a:cxnSpLocks noChangeShapeType="1"/>
          </p:cNvCxnSpPr>
          <p:nvPr/>
        </p:nvCxnSpPr>
        <p:spPr bwMode="auto">
          <a:xfrm rot="10800000" flipV="1">
            <a:off x="4123803" y="4554927"/>
            <a:ext cx="1767759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AutoShape 33"/>
          <p:cNvSpPr>
            <a:spLocks noChangeArrowheads="1"/>
          </p:cNvSpPr>
          <p:nvPr/>
        </p:nvSpPr>
        <p:spPr bwMode="auto">
          <a:xfrm>
            <a:off x="5562600" y="2612526"/>
            <a:ext cx="1604963" cy="2457450"/>
          </a:xfrm>
          <a:prstGeom prst="cloudCallout">
            <a:avLst>
              <a:gd name="adj1" fmla="val 27347"/>
              <a:gd name="adj2" fmla="val -18088"/>
            </a:avLst>
          </a:prstGeom>
          <a:solidFill>
            <a:srgbClr val="B8B8B8"/>
          </a:solidFill>
          <a:ln w="9525">
            <a:solidFill>
              <a:srgbClr val="B8B8B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5622925" y="1745751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3G celltower</a:t>
            </a:r>
          </a:p>
        </p:txBody>
      </p:sp>
      <p:pic>
        <p:nvPicPr>
          <p:cNvPr id="31" name="Picture 30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618" y="4212028"/>
            <a:ext cx="887297" cy="1163446"/>
          </a:xfrm>
          <a:prstGeom prst="rect">
            <a:avLst/>
          </a:prstGeom>
        </p:spPr>
      </p:pic>
      <p:pic>
        <p:nvPicPr>
          <p:cNvPr id="32" name="Picture 31" descr="serv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3959053"/>
            <a:ext cx="754996" cy="754996"/>
          </a:xfrm>
          <a:prstGeom prst="rect">
            <a:avLst/>
          </a:prstGeom>
        </p:spPr>
      </p:pic>
      <p:pic>
        <p:nvPicPr>
          <p:cNvPr id="33" name="Picture 32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59" y="4387156"/>
            <a:ext cx="706174" cy="64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0">
          <a:solidFill>
            <a:srgbClr val="FF0000"/>
          </a:solidFill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917</Words>
  <Application>Microsoft Macintosh PowerPoint</Application>
  <PresentationFormat>On-screen Show (4:3)</PresentationFormat>
  <Paragraphs>297</Paragraphs>
  <Slides>49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Opportunistic Mobility with Multipath TCP</vt:lpstr>
      <vt:lpstr>Mobile Devices Everywhere!</vt:lpstr>
      <vt:lpstr>Problem Statement</vt:lpstr>
      <vt:lpstr>What is a good mobility strategy?</vt:lpstr>
      <vt:lpstr>What is a good mobility strategy?</vt:lpstr>
      <vt:lpstr>What is a good mobility strategy?</vt:lpstr>
      <vt:lpstr>What is a good mobility strategy?</vt:lpstr>
      <vt:lpstr>What is a good mobility strategy?</vt:lpstr>
      <vt:lpstr>What is a good mobility strategy?</vt:lpstr>
      <vt:lpstr>What is a good mobility strategy?</vt:lpstr>
      <vt:lpstr>What is a good mobility strategy?</vt:lpstr>
      <vt:lpstr>What is a good mobility strategy?</vt:lpstr>
      <vt:lpstr>What is a good mobility strategy?</vt:lpstr>
      <vt:lpstr>Mobility Solutions</vt:lpstr>
      <vt:lpstr>Mobility Solutions</vt:lpstr>
      <vt:lpstr>Multipath TCP: Overview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MPTCP Mobile Architecture</vt:lpstr>
      <vt:lpstr>What if the remote server is not MPTCP enabled?</vt:lpstr>
      <vt:lpstr>Proxy Functionality:  Server Does Not Speak MPTCP</vt:lpstr>
      <vt:lpstr>Proxy Functionality:  Server Does Not Speak MPTCP</vt:lpstr>
      <vt:lpstr>Proxy Functionality:  Server Speaks MPTCP</vt:lpstr>
      <vt:lpstr>Proxy Functionality:  Server Speaks MPTCP</vt:lpstr>
      <vt:lpstr>Evaluation</vt:lpstr>
      <vt:lpstr>Algorithms under test</vt:lpstr>
      <vt:lpstr>Outdoors Mobility, Walking</vt:lpstr>
      <vt:lpstr>Outdoors Mobility, Walking</vt:lpstr>
      <vt:lpstr>Outdoors Mobility, Walking</vt:lpstr>
      <vt:lpstr>Outdoors Mobility, Walking</vt:lpstr>
      <vt:lpstr>Outdoors Mobility, Walking</vt:lpstr>
      <vt:lpstr>Outdoors Mobility, Walking</vt:lpstr>
      <vt:lpstr>Similar Improvements in All Tests </vt:lpstr>
      <vt:lpstr>Energy Experiments</vt:lpstr>
      <vt:lpstr>MPTCP Overheads</vt:lpstr>
      <vt:lpstr>Conclusions</vt:lpstr>
      <vt:lpstr>Backup Slides</vt:lpstr>
      <vt:lpstr>Looking Beyond Throughput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Opportunistic Mobility with Multipath TCP</dc:title>
  <dc:creator>Costin Raiciu</dc:creator>
  <cp:lastModifiedBy>Costin Raiciu</cp:lastModifiedBy>
  <cp:revision>55</cp:revision>
  <dcterms:created xsi:type="dcterms:W3CDTF">2011-06-27T20:28:28Z</dcterms:created>
  <dcterms:modified xsi:type="dcterms:W3CDTF">2011-06-28T13:28:43Z</dcterms:modified>
</cp:coreProperties>
</file>