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2"/>
  </p:notesMasterIdLst>
  <p:sldIdLst>
    <p:sldId id="256" r:id="rId2"/>
    <p:sldId id="328" r:id="rId3"/>
    <p:sldId id="337" r:id="rId4"/>
    <p:sldId id="329" r:id="rId5"/>
    <p:sldId id="313" r:id="rId6"/>
    <p:sldId id="331" r:id="rId7"/>
    <p:sldId id="334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324" r:id="rId19"/>
    <p:sldId id="335" r:id="rId20"/>
    <p:sldId id="336" r:id="rId21"/>
  </p:sldIdLst>
  <p:sldSz cx="10080625" cy="7559675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56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E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Bitstream Vera Sans" charset="0"/>
                <a:cs typeface="Bitstream Vera Sans" charset="0"/>
              </a:defRPr>
            </a:lvl1pPr>
          </a:lstStyle>
          <a:p>
            <a:endParaRPr lang="en-GB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Bitstream Vera Sans" charset="0"/>
                <a:cs typeface="Bitstream Vera Sans" charset="0"/>
              </a:defRPr>
            </a:lvl1pPr>
          </a:lstStyle>
          <a:p>
            <a:endParaRPr lang="en-GB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Bitstream Vera Sans" charset="0"/>
                <a:cs typeface="Bitstream Vera Sans" charset="0"/>
              </a:defRPr>
            </a:lvl1pPr>
          </a:lstStyle>
          <a:p>
            <a:endParaRPr lang="en-GB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Bitstream Vera Sans" charset="0"/>
                <a:cs typeface="Bitstream Vera Sans" charset="0"/>
              </a:defRPr>
            </a:lvl1pPr>
          </a:lstStyle>
          <a:p>
            <a:fld id="{2B71A218-5D95-42AA-925A-CF4B2C86022B}" type="slidenum">
              <a:rPr lang="en-GB"/>
              <a:pPr/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31FF3F4-E761-49AD-AED8-7A39D3955FCC}" type="slidenum">
              <a:rPr lang="en-GB"/>
              <a:pPr/>
              <a:t>1</a:t>
            </a:fld>
            <a:endParaRPr lang="en-GB"/>
          </a:p>
        </p:txBody>
      </p:sp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5175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6288" y="4776788"/>
            <a:ext cx="6215062" cy="452278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E36AA96-6A45-4533-843D-2C9D5128CD9A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00930BA-E03C-4465-BC32-2C6154415729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4A67D87-E584-4549-A449-A3BB51009F38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Text Box 1"/>
          <p:cNvSpPr txBox="1">
            <a:spLocks noChangeArrowheads="1"/>
          </p:cNvSpPr>
          <p:nvPr userDrawn="1"/>
        </p:nvSpPr>
        <p:spPr bwMode="auto">
          <a:xfrm>
            <a:off x="503238" y="7020197"/>
            <a:ext cx="2351087" cy="522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hangingPunct="1">
              <a:lnSpc>
                <a:spcPct val="100000"/>
              </a:lnSpc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</a:pPr>
            <a:r>
              <a:rPr lang="es-ES" sz="14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81st </a:t>
            </a:r>
            <a:r>
              <a:rPr lang="es-ES" sz="1400" dirty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IETF, </a:t>
            </a:r>
            <a:r>
              <a:rPr lang="es-ES" sz="14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Quebec City</a:t>
            </a:r>
            <a:endParaRPr lang="es-ES" sz="1400" dirty="0">
              <a:solidFill>
                <a:srgbClr val="000000"/>
              </a:solidFill>
              <a:ea typeface="Bitstream Vera Sans" charset="0"/>
              <a:cs typeface="Bitstream Vera Sans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 userDrawn="1"/>
        </p:nvSpPr>
        <p:spPr bwMode="auto">
          <a:xfrm>
            <a:off x="3127375" y="7020197"/>
            <a:ext cx="3611563" cy="522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s-ES" sz="14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draft-bernardos-mext-dmm-pmip-01</a:t>
            </a:r>
          </a:p>
          <a:p>
            <a:pPr marL="0" marR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EA3D9466-FD09-4E51-880C-DBD7E8D5CB71}" type="slidenum">
              <a:rPr lang="en-GB" sz="1400" smtClean="0"/>
              <a:pPr marL="0" marR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t>‹Nº›</a:t>
            </a:fld>
            <a:endParaRPr lang="en-GB" sz="1400" dirty="0" smtClean="0"/>
          </a:p>
        </p:txBody>
      </p:sp>
      <p:sp>
        <p:nvSpPr>
          <p:cNvPr id="9" name="Text Box 6"/>
          <p:cNvSpPr txBox="1">
            <a:spLocks noChangeArrowheads="1"/>
          </p:cNvSpPr>
          <p:nvPr userDrawn="1"/>
        </p:nvSpPr>
        <p:spPr bwMode="auto">
          <a:xfrm>
            <a:off x="6330950" y="7020197"/>
            <a:ext cx="3611563" cy="522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s-ES" sz="14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MOBOPTS </a:t>
            </a:r>
            <a:r>
              <a:rPr lang="es-ES" sz="1400" dirty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WG, </a:t>
            </a:r>
            <a:r>
              <a:rPr lang="es-ES" sz="14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2011-07-28</a:t>
            </a:r>
            <a:endParaRPr lang="es-ES" sz="1400" dirty="0">
              <a:solidFill>
                <a:srgbClr val="000000"/>
              </a:solidFill>
              <a:ea typeface="Bitstream Vera Sans" charset="0"/>
              <a:cs typeface="Bitstream Vera Sans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EA1E87E-12F0-4AF4-BA85-4C964C2869A9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1CCB514-3108-4C52-8F71-48AA3F669B15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7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6D6D828-342C-4373-9ECE-D8711F7B442A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3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29CB4BB-0218-4EE2-B2F8-B7E088C6F155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2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C5764FC-B24C-4634-9649-24E6CA2634CC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F3B02ED-8AF5-4612-A584-536E465F9E71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6D2137A-4006-4D7D-BDB3-C00F6EF00363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fld id="{25C1899F-2DC1-436B-BFE5-3C7316C8FB73}" type="slidenum">
              <a:rPr lang="en-GB"/>
              <a:pPr/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Bitstream Vera Sans" charset="0"/>
          <a:cs typeface="Bitstream Vera Sans" charset="0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Bitstream Vera Sans" charset="0"/>
          <a:cs typeface="Bitstream Vera Sans" charset="0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Bitstream Vera Sans" charset="0"/>
          <a:cs typeface="Bitstream Vera Sans" charset="0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Bitstream Vera Sans" charset="0"/>
          <a:cs typeface="Bitstream Vera San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Bitstream Vera Sans" charset="0"/>
          <a:cs typeface="Bitstream Vera San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Bitstream Vera Sans" charset="0"/>
          <a:cs typeface="Bitstream Vera San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Bitstream Vera Sans" charset="0"/>
          <a:cs typeface="Bitstream Vera San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Bitstream Vera Sans" charset="0"/>
          <a:cs typeface="Bitstream Vera Sans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hyperlink" Target="http://irtf.org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503238" y="6884988"/>
            <a:ext cx="2351087" cy="522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hangingPunct="1">
              <a:lnSpc>
                <a:spcPct val="100000"/>
              </a:lnSpc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</a:pPr>
            <a:r>
              <a:rPr lang="es-ES" sz="14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81st </a:t>
            </a:r>
            <a:r>
              <a:rPr lang="es-ES" sz="1400" dirty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IETF, </a:t>
            </a:r>
            <a:r>
              <a:rPr lang="es-ES" sz="14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Quebec City</a:t>
            </a:r>
            <a:endParaRPr lang="es-ES" sz="1400" dirty="0">
              <a:solidFill>
                <a:srgbClr val="000000"/>
              </a:solidFill>
              <a:ea typeface="Bitstream Vera Sans" charset="0"/>
              <a:cs typeface="Bitstream Vera Sans" charset="0"/>
            </a:endParaRP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127375" y="6884988"/>
            <a:ext cx="3611563" cy="522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s-ES" sz="14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draft-bernardos-mext-dmm-pmip-01</a:t>
            </a:r>
            <a:endParaRPr lang="es-ES" sz="1400" dirty="0">
              <a:solidFill>
                <a:srgbClr val="000000"/>
              </a:solidFill>
              <a:ea typeface="Bitstream Vera Sans" charset="0"/>
              <a:cs typeface="Bitstream Vera Sans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15776" y="2032000"/>
            <a:ext cx="9649072" cy="2251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32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A PMIPv6-based solution for Distributed Mobility Management</a:t>
            </a:r>
            <a:r>
              <a:rPr lang="en-US" sz="3200" dirty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/>
            </a:r>
            <a:br>
              <a:rPr lang="en-US" sz="3200" dirty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</a:br>
            <a:r>
              <a:rPr lang="es-ES" sz="32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draft-bernardos-mext-dmm-pmip-01</a:t>
            </a:r>
          </a:p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s-ES" sz="3200" dirty="0">
              <a:solidFill>
                <a:srgbClr val="000000"/>
              </a:solidFill>
              <a:ea typeface="Bitstream Vera Sans" charset="0"/>
              <a:cs typeface="Bitstream Vera Sans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93725" y="4098925"/>
            <a:ext cx="8574088" cy="2268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ctr" hangingPunct="1">
              <a:lnSpc>
                <a:spcPct val="90000"/>
              </a:lnSpc>
              <a:spcBef>
                <a:spcPts val="500"/>
              </a:spcBef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s-ES" sz="20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Carlos </a:t>
            </a:r>
            <a:r>
              <a:rPr lang="es-ES" sz="2000" dirty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J. </a:t>
            </a:r>
            <a:r>
              <a:rPr lang="es-ES" sz="20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Bernardos – </a:t>
            </a:r>
            <a:r>
              <a:rPr lang="es-ES" sz="2000" dirty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Universidad Carlos III de </a:t>
            </a:r>
            <a:r>
              <a:rPr lang="es-ES" sz="20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Madrid</a:t>
            </a:r>
          </a:p>
          <a:p>
            <a:pPr algn="ctr" hangingPunct="1">
              <a:lnSpc>
                <a:spcPct val="90000"/>
              </a:lnSpc>
              <a:spcBef>
                <a:spcPts val="5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s-ES" sz="20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Antonio de la Oliva – Universidad Carlos III de Madrid</a:t>
            </a:r>
          </a:p>
          <a:p>
            <a:pPr algn="ctr" hangingPunct="1">
              <a:lnSpc>
                <a:spcPct val="90000"/>
              </a:lnSpc>
              <a:spcBef>
                <a:spcPts val="5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s-ES" sz="20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Fabio </a:t>
            </a:r>
            <a:r>
              <a:rPr lang="es-ES" sz="2000" dirty="0" err="1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Giust</a:t>
            </a:r>
            <a:r>
              <a:rPr lang="es-ES" sz="20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 – </a:t>
            </a:r>
            <a:r>
              <a:rPr lang="es-ES" sz="2000" dirty="0" err="1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Institute</a:t>
            </a:r>
            <a:r>
              <a:rPr lang="es-ES" sz="20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 IMDEA Networks &amp; Universidad Carlos III de Madrid</a:t>
            </a:r>
          </a:p>
          <a:p>
            <a:pPr algn="ctr" hangingPunct="1">
              <a:lnSpc>
                <a:spcPct val="90000"/>
              </a:lnSpc>
              <a:spcBef>
                <a:spcPts val="5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s-ES_tradnl" sz="2000" dirty="0" err="1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Telemaco</a:t>
            </a:r>
            <a:r>
              <a:rPr lang="es-ES_tradnl" sz="20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 </a:t>
            </a:r>
            <a:r>
              <a:rPr lang="es-ES_tradnl" sz="2000" dirty="0" err="1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Melia</a:t>
            </a:r>
            <a:r>
              <a:rPr lang="es-ES_tradnl" sz="20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 – Alcatel-</a:t>
            </a:r>
            <a:r>
              <a:rPr lang="es-ES_tradnl" sz="2000" dirty="0" err="1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Lucent</a:t>
            </a:r>
            <a:r>
              <a:rPr lang="es-ES_tradnl" sz="20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 Bell </a:t>
            </a:r>
            <a:r>
              <a:rPr lang="es-ES_tradnl" sz="2000" dirty="0" err="1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Labs</a:t>
            </a:r>
            <a:endParaRPr lang="es-ES" sz="2000" dirty="0" smtClean="0">
              <a:solidFill>
                <a:srgbClr val="000000"/>
              </a:solidFill>
              <a:ea typeface="Bitstream Vera Sans" charset="0"/>
              <a:cs typeface="Bitstream Vera Sans" charset="0"/>
            </a:endParaRPr>
          </a:p>
          <a:p>
            <a:pPr algn="ctr" hangingPunct="1">
              <a:lnSpc>
                <a:spcPct val="90000"/>
              </a:lnSpc>
              <a:spcBef>
                <a:spcPts val="500"/>
              </a:spcBef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s-ES" sz="2000" dirty="0">
              <a:solidFill>
                <a:srgbClr val="000000"/>
              </a:solidFill>
              <a:ea typeface="Bitstream Vera Sans" charset="0"/>
              <a:cs typeface="Bitstream Vera Sans" charset="0"/>
            </a:endParaRPr>
          </a:p>
          <a:p>
            <a:pPr algn="ctr" hangingPunct="1">
              <a:lnSpc>
                <a:spcPct val="90000"/>
              </a:lnSpc>
              <a:spcBef>
                <a:spcPts val="500"/>
              </a:spcBef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s-ES" sz="20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Quebec City, MOBOPTS </a:t>
            </a:r>
            <a:r>
              <a:rPr lang="es-ES" sz="2000" dirty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WG, </a:t>
            </a:r>
            <a:r>
              <a:rPr lang="es-ES" sz="20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2011-07-28</a:t>
            </a:r>
            <a:endParaRPr lang="es-ES" sz="2000" dirty="0">
              <a:solidFill>
                <a:srgbClr val="000000"/>
              </a:solidFill>
              <a:ea typeface="Bitstream Vera Sans" charset="0"/>
              <a:cs typeface="Bitstream Vera Sans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840" y="506511"/>
            <a:ext cx="2301800" cy="122547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330950" y="6884988"/>
            <a:ext cx="3611563" cy="522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s-ES" sz="14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MOBOPTS </a:t>
            </a:r>
            <a:r>
              <a:rPr lang="es-ES" sz="1400" dirty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WG, </a:t>
            </a:r>
            <a:r>
              <a:rPr lang="es-ES" sz="1400" dirty="0" smtClean="0">
                <a:solidFill>
                  <a:srgbClr val="000000"/>
                </a:solidFill>
                <a:ea typeface="Bitstream Vera Sans" charset="0"/>
                <a:cs typeface="Bitstream Vera Sans" charset="0"/>
              </a:rPr>
              <a:t>2011-07-28</a:t>
            </a:r>
            <a:endParaRPr lang="es-ES" sz="1400" dirty="0">
              <a:solidFill>
                <a:srgbClr val="000000"/>
              </a:solidFill>
              <a:ea typeface="Bitstream Vera Sans" charset="0"/>
              <a:cs typeface="Bitstream Vera Sans" charset="0"/>
            </a:endParaRPr>
          </a:p>
        </p:txBody>
      </p:sp>
      <p:pic>
        <p:nvPicPr>
          <p:cNvPr id="23554" name="Picture 2" descr="Internet Research Task Force (IRTF)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768" y="438210"/>
            <a:ext cx="1905000" cy="1362075"/>
          </a:xfrm>
          <a:prstGeom prst="rect">
            <a:avLst/>
          </a:prstGeom>
          <a:noFill/>
        </p:spPr>
      </p:pic>
      <p:pic>
        <p:nvPicPr>
          <p:cNvPr id="23555" name="Picture 3" descr="Z:\uc3m-it\investigacion\medieval\logo_v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90664" y="565732"/>
            <a:ext cx="2952080" cy="110703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352" y="2112953"/>
            <a:ext cx="4524878" cy="3254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Handover: 1</a:t>
            </a:r>
            <a:r>
              <a:rPr lang="en-US" baseline="30000" dirty="0" smtClean="0"/>
              <a:t>st</a:t>
            </a:r>
            <a:r>
              <a:rPr lang="en-US" dirty="0" smtClean="0"/>
              <a:t> approach (I)</a:t>
            </a:r>
            <a:br>
              <a:rPr lang="en-US" dirty="0" smtClean="0"/>
            </a:br>
            <a:r>
              <a:rPr lang="en-US" sz="2400" dirty="0" smtClean="0"/>
              <a:t>(The CMD is a relay for the mobility signaling)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31" y="1331565"/>
            <a:ext cx="9072563" cy="5953161"/>
          </a:xfrm>
        </p:spPr>
        <p:txBody>
          <a:bodyPr>
            <a:normAutofit fontScale="70000" lnSpcReduction="20000"/>
          </a:bodyPr>
          <a:lstStyle/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PBU: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MN-ID option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HNP option (</a:t>
            </a:r>
            <a:r>
              <a:rPr lang="en-US" dirty="0" smtClean="0">
                <a:solidFill>
                  <a:srgbClr val="FF0000"/>
                </a:solidFill>
              </a:rPr>
              <a:t>Pref2</a:t>
            </a:r>
            <a:r>
              <a:rPr lang="en-US" dirty="0" smtClean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Upon reception, the CMD: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Checks if a BCE for the MN exists:</a:t>
            </a:r>
          </a:p>
          <a:p>
            <a:pPr lvl="3"/>
            <a:r>
              <a:rPr lang="en-US" dirty="0" smtClean="0">
                <a:latin typeface="Courier New" pitchFamily="49" charset="0"/>
                <a:cs typeface="Courier New" pitchFamily="49" charset="0"/>
              </a:rPr>
              <a:t>MN-ID =&gt; Pref1 </a:t>
            </a:r>
            <a:r>
              <a:rPr lang="en-US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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PCoA</a:t>
            </a:r>
            <a:r>
              <a:rPr lang="en-US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=MAAR1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Updates the BCE: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MN-ID =&gt; Pref2  </a:t>
            </a:r>
            <a:r>
              <a:rPr lang="en-US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PCoA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=MAAR2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Sends a PBU* to MAAR1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PBU*: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MN-ID option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HNP option (</a:t>
            </a:r>
            <a:r>
              <a:rPr lang="en-US" dirty="0" smtClean="0">
                <a:solidFill>
                  <a:srgbClr val="FF0000"/>
                </a:solidFill>
              </a:rPr>
              <a:t>Pref1</a:t>
            </a:r>
            <a:r>
              <a:rPr lang="en-US" dirty="0" smtClean="0"/>
              <a:t>)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Alternate </a:t>
            </a:r>
            <a:r>
              <a:rPr lang="en-US" dirty="0" err="1" smtClean="0"/>
              <a:t>CoA</a:t>
            </a:r>
            <a:r>
              <a:rPr lang="en-US" dirty="0" smtClean="0"/>
              <a:t> option (MAAR2’s address)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Upon reception, the MAAR1: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Sets up a tunnel with endpoints MAAR1 and MAAR2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Adds a route: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MN-ID =&gt; Pref1 </a:t>
            </a:r>
            <a:r>
              <a:rPr lang="en-US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 via tunnel</a:t>
            </a:r>
            <a:endParaRPr lang="en-US" dirty="0">
              <a:latin typeface="Courier New" pitchFamily="49" charset="0"/>
              <a:cs typeface="Courier New" pitchFamily="49" charset="0"/>
              <a:sym typeface="Wingdings" pitchFamily="2" charset="2"/>
            </a:endParaRP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Replies to CMD with a PBA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Handover: 1</a:t>
            </a:r>
            <a:r>
              <a:rPr lang="en-US" baseline="30000" dirty="0" smtClean="0"/>
              <a:t>st</a:t>
            </a:r>
            <a:r>
              <a:rPr lang="en-US" dirty="0" smtClean="0"/>
              <a:t> approach (II)</a:t>
            </a:r>
            <a:br>
              <a:rPr lang="en-US" dirty="0" smtClean="0"/>
            </a:br>
            <a:r>
              <a:rPr lang="en-US" sz="2400" dirty="0" smtClean="0"/>
              <a:t>(The CMD is a relay for the mobility signaling)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31" y="1259557"/>
            <a:ext cx="9072563" cy="5953161"/>
          </a:xfrm>
        </p:spPr>
        <p:txBody>
          <a:bodyPr>
            <a:normAutofit fontScale="77500" lnSpcReduction="20000"/>
          </a:bodyPr>
          <a:lstStyle/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PBA: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MN-ID option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HNP option (</a:t>
            </a:r>
            <a:r>
              <a:rPr lang="en-US" dirty="0" smtClean="0">
                <a:solidFill>
                  <a:srgbClr val="FF0000"/>
                </a:solidFill>
              </a:rPr>
              <a:t>Pref1</a:t>
            </a:r>
            <a:r>
              <a:rPr lang="en-US" dirty="0" smtClean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Upon reception, the CMD: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Updates BCE:</a:t>
            </a:r>
          </a:p>
          <a:p>
            <a:pPr lvl="3"/>
            <a:r>
              <a:rPr lang="en-US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MN-ID =&gt; Pref2 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PCoA</a:t>
            </a:r>
            <a:r>
              <a:rPr lang="en-US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=MAAR2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MN-ID =&gt; Pref1  Old-</a:t>
            </a:r>
            <a:r>
              <a:rPr lang="en-US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PCoA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=MAAR1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Sends a PBA* to MAAR2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PBA*: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MN-ID option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HNP option (</a:t>
            </a:r>
            <a:r>
              <a:rPr lang="en-US" dirty="0" smtClean="0">
                <a:solidFill>
                  <a:srgbClr val="FF0000"/>
                </a:solidFill>
              </a:rPr>
              <a:t>Pref2</a:t>
            </a:r>
            <a:r>
              <a:rPr lang="en-US" dirty="0" smtClean="0"/>
              <a:t>)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New options (Pref1 </a:t>
            </a:r>
            <a:r>
              <a:rPr lang="en-US" dirty="0" smtClean="0">
                <a:sym typeface="Wingdings" pitchFamily="2" charset="2"/>
              </a:rPr>
              <a:t>+ </a:t>
            </a:r>
            <a:r>
              <a:rPr lang="en-US" dirty="0" smtClean="0"/>
              <a:t>MAAR1’s address)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Upon reception, the MAAR2: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(Adds a route to the prefix: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MN-ID =&gt; Pref2 </a:t>
            </a:r>
            <a:r>
              <a:rPr lang="en-US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 on-link)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Sets up a tunnel with endpoints MAAR1 and MAAR2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Adds a source-route: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MN-ID =&gt;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from Pref1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 via tunnel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16616" y="2843733"/>
            <a:ext cx="4286726" cy="2294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Handover: 1</a:t>
            </a:r>
            <a:r>
              <a:rPr lang="en-US" baseline="30000" dirty="0" smtClean="0"/>
              <a:t>st</a:t>
            </a:r>
            <a:r>
              <a:rPr lang="en-US" dirty="0" smtClean="0"/>
              <a:t> approach (III)</a:t>
            </a:r>
            <a:br>
              <a:rPr lang="en-US" dirty="0" smtClean="0"/>
            </a:br>
            <a:r>
              <a:rPr lang="en-US" sz="2400" dirty="0" smtClean="0"/>
              <a:t>(The CMD is a relay for the mobility signaling)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31" y="1571092"/>
            <a:ext cx="9216801" cy="5449105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The CMD informs the old MAAR about the new MN location (new MAAR’s address)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Alternate </a:t>
            </a:r>
            <a:r>
              <a:rPr lang="en-US" dirty="0" err="1" smtClean="0"/>
              <a:t>CoA</a:t>
            </a:r>
            <a:r>
              <a:rPr lang="en-US" dirty="0" smtClean="0"/>
              <a:t> option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It is needed to define a new mobility option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Required to inform the new MAAR about old MAAR address and the prefix associated to it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It takes 2 RTT</a:t>
            </a:r>
            <a:r>
              <a:rPr lang="en-US" baseline="-25000" dirty="0" smtClean="0"/>
              <a:t>MAAR-CMD</a:t>
            </a:r>
            <a:r>
              <a:rPr lang="en-US" dirty="0" smtClean="0"/>
              <a:t> to register the new location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Handover: 2</a:t>
            </a:r>
            <a:r>
              <a:rPr lang="en-US" baseline="30000" dirty="0" smtClean="0"/>
              <a:t>nd</a:t>
            </a:r>
            <a:r>
              <a:rPr lang="en-US" dirty="0" smtClean="0"/>
              <a:t> approach (I)</a:t>
            </a:r>
            <a:br>
              <a:rPr lang="en-US" dirty="0" smtClean="0"/>
            </a:br>
            <a:r>
              <a:rPr lang="en-US" sz="2400" dirty="0" smtClean="0"/>
              <a:t>(The CMD is used as a MAAR locator)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31" y="1115541"/>
            <a:ext cx="9072563" cy="6032537"/>
          </a:xfrm>
        </p:spPr>
        <p:txBody>
          <a:bodyPr>
            <a:normAutofit fontScale="70000" lnSpcReduction="20000"/>
          </a:bodyPr>
          <a:lstStyle/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PBU: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MN-ID option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HNP option (</a:t>
            </a:r>
            <a:r>
              <a:rPr lang="en-US" dirty="0" smtClean="0">
                <a:solidFill>
                  <a:srgbClr val="FF0000"/>
                </a:solidFill>
              </a:rPr>
              <a:t>Pref2</a:t>
            </a:r>
            <a:r>
              <a:rPr lang="en-US" dirty="0" smtClean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Upon reception, the CMD: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Checks if a BCE for the MN</a:t>
            </a:r>
            <a:br>
              <a:rPr lang="en-US" dirty="0" smtClean="0"/>
            </a:br>
            <a:r>
              <a:rPr lang="en-US" dirty="0" smtClean="0"/>
              <a:t>exists:</a:t>
            </a:r>
          </a:p>
          <a:p>
            <a:pPr lvl="3"/>
            <a:r>
              <a:rPr lang="en-US" dirty="0" smtClean="0">
                <a:latin typeface="Courier New" pitchFamily="49" charset="0"/>
                <a:cs typeface="Courier New" pitchFamily="49" charset="0"/>
              </a:rPr>
              <a:t>MN-ID =&gt; Pref1 </a:t>
            </a:r>
            <a:r>
              <a:rPr lang="en-US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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PCoA</a:t>
            </a:r>
            <a:r>
              <a:rPr lang="en-US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=MAAR1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Updates BCE: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MN-ID =&gt; Pref2  </a:t>
            </a:r>
            <a:r>
              <a:rPr lang="en-US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PCoA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=MAAR2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Sends a PBU* to MAAR1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PBU*: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MN-ID option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HNP option (</a:t>
            </a:r>
            <a:r>
              <a:rPr lang="en-US" dirty="0" smtClean="0">
                <a:solidFill>
                  <a:srgbClr val="FF0000"/>
                </a:solidFill>
              </a:rPr>
              <a:t>Pref1</a:t>
            </a:r>
            <a:r>
              <a:rPr lang="en-US" dirty="0" smtClean="0"/>
              <a:t>)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Alternate CoA option (MAAR2’s address)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Upon reception, the MAAR1: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Sets up a tunnel with endpoints MAAR1 and MAAR2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Adds a route: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MN-ID =&gt; Pref1 </a:t>
            </a:r>
            <a:r>
              <a:rPr lang="en-US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 via tunnel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Replies to CMD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and MAAR2</a:t>
            </a:r>
            <a:r>
              <a:rPr lang="en-US" dirty="0" smtClean="0">
                <a:sym typeface="Wingdings" pitchFamily="2" charset="2"/>
              </a:rPr>
              <a:t> with a PBA</a:t>
            </a:r>
            <a:endParaRPr lang="en-US" dirty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2360" y="2112953"/>
            <a:ext cx="4524878" cy="3254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Handover: 2</a:t>
            </a:r>
            <a:r>
              <a:rPr lang="en-US" baseline="30000" dirty="0" smtClean="0"/>
              <a:t>nd</a:t>
            </a:r>
            <a:r>
              <a:rPr lang="en-US" dirty="0" smtClean="0"/>
              <a:t> approach (II)</a:t>
            </a:r>
            <a:br>
              <a:rPr lang="en-US" dirty="0" smtClean="0"/>
            </a:br>
            <a:r>
              <a:rPr lang="en-US" sz="2400" dirty="0" smtClean="0"/>
              <a:t>(The CMD is used as a MAAR locator)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31" y="1477949"/>
            <a:ext cx="9072563" cy="5953161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PBA: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MN-ID option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HNP option (</a:t>
            </a:r>
            <a:r>
              <a:rPr lang="en-US" dirty="0" smtClean="0">
                <a:solidFill>
                  <a:srgbClr val="FF0000"/>
                </a:solidFill>
              </a:rPr>
              <a:t>Pref1</a:t>
            </a:r>
            <a:r>
              <a:rPr lang="en-US" dirty="0" smtClean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Upon reception,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the CMD:</a:t>
            </a:r>
          </a:p>
          <a:p>
            <a:pPr lvl="3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Updates BCE:</a:t>
            </a:r>
          </a:p>
          <a:p>
            <a:pPr lvl="4"/>
            <a:r>
              <a:rPr lang="en-US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MN-ID =&gt; Pref2 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PCoA</a:t>
            </a:r>
            <a:r>
              <a:rPr lang="en-US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=MAAR2</a:t>
            </a:r>
          </a:p>
          <a:p>
            <a:pPr lvl="4"/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MN-ID =&gt; Pref1  Old-</a:t>
            </a:r>
            <a:r>
              <a:rPr lang="en-US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PCoA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=MAAR1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the MAAR2:</a:t>
            </a:r>
          </a:p>
          <a:p>
            <a:pPr lvl="3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(Adds </a:t>
            </a:r>
            <a:r>
              <a:rPr lang="en-US" dirty="0" smtClean="0"/>
              <a:t>a route to the prefix: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MN-ID =&gt;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Pref2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 on-link)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lvl="3">
              <a:buFont typeface="Arial" pitchFamily="34" charset="0"/>
              <a:buChar char="•"/>
            </a:pPr>
            <a:r>
              <a:rPr lang="en-US" dirty="0" smtClean="0"/>
              <a:t>Sets up a tunnel with endpoints MAAR1 and MAAR2</a:t>
            </a:r>
          </a:p>
          <a:p>
            <a:pPr lvl="3">
              <a:buFont typeface="Arial" pitchFamily="34" charset="0"/>
              <a:buChar char="•"/>
            </a:pPr>
            <a:r>
              <a:rPr lang="en-US" dirty="0" smtClean="0"/>
              <a:t>Adds a source-route: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MN-ID =&gt;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from Pref1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 via tunnel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2360" y="1979637"/>
            <a:ext cx="3968398" cy="2124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Handover: 2</a:t>
            </a:r>
            <a:r>
              <a:rPr lang="en-US" baseline="30000" dirty="0" smtClean="0"/>
              <a:t>nd</a:t>
            </a:r>
            <a:r>
              <a:rPr lang="en-US" dirty="0" smtClean="0"/>
              <a:t> approach (III)</a:t>
            </a:r>
            <a:br>
              <a:rPr lang="en-US" dirty="0" smtClean="0"/>
            </a:br>
            <a:r>
              <a:rPr lang="en-US" sz="2400" dirty="0" smtClean="0"/>
              <a:t>(The CMD is used as a MAAR locator)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31" y="1477949"/>
            <a:ext cx="9072563" cy="5953161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The old MAAR informs about the new MN location (new MAAR’s address)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Alternate </a:t>
            </a:r>
            <a:r>
              <a:rPr lang="en-US" dirty="0" err="1" smtClean="0"/>
              <a:t>CoA</a:t>
            </a:r>
            <a:r>
              <a:rPr lang="en-US" dirty="0" smtClean="0"/>
              <a:t> option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No need to define a new mobility option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It takes 1 RTT</a:t>
            </a:r>
            <a:r>
              <a:rPr lang="en-US" baseline="-25000" dirty="0" smtClean="0"/>
              <a:t>MAAR-CMD</a:t>
            </a:r>
            <a:r>
              <a:rPr lang="en-US" dirty="0" smtClean="0"/>
              <a:t>  and ½ 1 RTT</a:t>
            </a:r>
            <a:r>
              <a:rPr lang="en-US" baseline="-25000" dirty="0" smtClean="0"/>
              <a:t>MAAR-MAAR </a:t>
            </a:r>
            <a:r>
              <a:rPr lang="en-US" dirty="0" smtClean="0"/>
              <a:t>to register the new location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Handover: 3</a:t>
            </a:r>
            <a:r>
              <a:rPr lang="en-US" baseline="30000" dirty="0" smtClean="0"/>
              <a:t>rd</a:t>
            </a:r>
            <a:r>
              <a:rPr lang="en-US" dirty="0" smtClean="0"/>
              <a:t> approach (I)</a:t>
            </a:r>
            <a:br>
              <a:rPr lang="en-US" dirty="0" smtClean="0"/>
            </a:br>
            <a:r>
              <a:rPr lang="en-US" sz="2400" dirty="0" smtClean="0"/>
              <a:t>(The CMD is used as a proxy)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31" y="1547589"/>
            <a:ext cx="9072563" cy="5667186"/>
          </a:xfrm>
        </p:spPr>
        <p:txBody>
          <a:bodyPr>
            <a:normAutofit fontScale="70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PBU: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MN-ID option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HNP option (</a:t>
            </a:r>
            <a:r>
              <a:rPr lang="en-US" dirty="0" smtClean="0">
                <a:solidFill>
                  <a:srgbClr val="FF0000"/>
                </a:solidFill>
              </a:rPr>
              <a:t>Pref2</a:t>
            </a:r>
            <a:r>
              <a:rPr lang="en-US" dirty="0" smtClean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Upon reception, the CMD: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Checks if a BCE for the MN</a:t>
            </a:r>
            <a:br>
              <a:rPr lang="en-US" dirty="0" smtClean="0"/>
            </a:br>
            <a:r>
              <a:rPr lang="en-US" dirty="0" smtClean="0"/>
              <a:t>exists:</a:t>
            </a:r>
          </a:p>
          <a:p>
            <a:pPr lvl="3"/>
            <a:r>
              <a:rPr lang="en-US" dirty="0" smtClean="0">
                <a:latin typeface="Courier New" pitchFamily="49" charset="0"/>
                <a:cs typeface="Courier New" pitchFamily="49" charset="0"/>
              </a:rPr>
              <a:t>MN-ID =&gt; Pref1 </a:t>
            </a:r>
            <a:r>
              <a:rPr lang="en-US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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PCoA</a:t>
            </a:r>
            <a:r>
              <a:rPr lang="en-US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=MAAR1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Updates BCE: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MN-ID =&gt; Pref2  </a:t>
            </a:r>
            <a:r>
              <a:rPr lang="en-US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PCoA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=MAAR2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Sends a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PBA* to MAAR2</a:t>
            </a:r>
            <a:r>
              <a:rPr lang="en-US" dirty="0" smtClean="0">
                <a:sym typeface="Wingdings" pitchFamily="2" charset="2"/>
              </a:rPr>
              <a:t> and a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PBU* to MAAR1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PBA*: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MN-ID option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HNP option (</a:t>
            </a:r>
            <a:r>
              <a:rPr lang="en-US" dirty="0" smtClean="0">
                <a:solidFill>
                  <a:srgbClr val="FF0000"/>
                </a:solidFill>
              </a:rPr>
              <a:t>Pref2</a:t>
            </a:r>
            <a:r>
              <a:rPr lang="en-US" dirty="0" smtClean="0"/>
              <a:t>)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New option (Pref1 </a:t>
            </a:r>
            <a:r>
              <a:rPr lang="en-US" dirty="0" smtClean="0">
                <a:sym typeface="Wingdings" pitchFamily="2" charset="2"/>
              </a:rPr>
              <a:t>+ </a:t>
            </a:r>
            <a:r>
              <a:rPr lang="en-US" dirty="0" smtClean="0"/>
              <a:t>MAAR1’s address)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Upon reception, the MAAR2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(Adds a route to the prefix: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MN-ID =&gt; Pref2 </a:t>
            </a:r>
            <a:r>
              <a:rPr lang="en-US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 on-link)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Sets up a tunnel with endpoints MAAR1 and MAAR2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Adds a source-route: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MN-ID =&gt;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from Pref1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 via tunnel</a:t>
            </a:r>
          </a:p>
          <a:p>
            <a:pPr lvl="3"/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72360" y="1979637"/>
            <a:ext cx="3855134" cy="206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Handover: 3</a:t>
            </a:r>
            <a:r>
              <a:rPr lang="en-US" baseline="30000" dirty="0" smtClean="0"/>
              <a:t>rd</a:t>
            </a:r>
            <a:r>
              <a:rPr lang="en-US" dirty="0" smtClean="0"/>
              <a:t> approach (II)</a:t>
            </a:r>
            <a:br>
              <a:rPr lang="en-US" dirty="0" smtClean="0"/>
            </a:br>
            <a:r>
              <a:rPr lang="en-US" sz="2400" dirty="0" smtClean="0"/>
              <a:t>(The CMD is used as a proxy)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31" y="1475581"/>
            <a:ext cx="9072563" cy="5667186"/>
          </a:xfrm>
        </p:spPr>
        <p:txBody>
          <a:bodyPr>
            <a:normAutofit fontScale="77500" lnSpcReduction="20000"/>
          </a:bodyPr>
          <a:lstStyle/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PBU*: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MN-ID option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HNP option (</a:t>
            </a:r>
            <a:r>
              <a:rPr lang="en-US" dirty="0" smtClean="0">
                <a:solidFill>
                  <a:srgbClr val="FF0000"/>
                </a:solidFill>
              </a:rPr>
              <a:t>Pref1</a:t>
            </a:r>
            <a:r>
              <a:rPr lang="en-US" dirty="0" smtClean="0"/>
              <a:t>)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Alternate CoA option (MAAR2’s address)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Upon reception, the MAAR1: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Sets up a tunnel with endpoints MAAR1 and MAAR2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Adds a route: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MN-ID =&gt; Pref1 </a:t>
            </a:r>
            <a:r>
              <a:rPr lang="en-US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 via tunnel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Replies to CMD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PBA: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MN-ID option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HNP option (</a:t>
            </a:r>
            <a:r>
              <a:rPr lang="en-US" dirty="0" smtClean="0">
                <a:solidFill>
                  <a:srgbClr val="FF0000"/>
                </a:solidFill>
              </a:rPr>
              <a:t>Pref1</a:t>
            </a:r>
            <a:r>
              <a:rPr lang="en-US" dirty="0" smtClean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Upon reception, the CMD: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Updates BCE:</a:t>
            </a:r>
          </a:p>
          <a:p>
            <a:pPr lvl="3"/>
            <a:r>
              <a:rPr lang="en-US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MN-ID =&gt; Pref2 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PCoA</a:t>
            </a:r>
            <a:r>
              <a:rPr lang="en-US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=MAAR2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MN-ID =&gt; Pref1  Old-</a:t>
            </a:r>
            <a:r>
              <a:rPr lang="en-US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PCoA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=MAAR1</a:t>
            </a:r>
            <a:endParaRPr lang="en-US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9149" y="4499917"/>
            <a:ext cx="4151683" cy="2222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Handover: 3</a:t>
            </a:r>
            <a:r>
              <a:rPr lang="en-US" baseline="30000" dirty="0" smtClean="0"/>
              <a:t>rd</a:t>
            </a:r>
            <a:r>
              <a:rPr lang="en-US" dirty="0" smtClean="0"/>
              <a:t> approach (III)</a:t>
            </a:r>
            <a:br>
              <a:rPr lang="en-US" dirty="0" smtClean="0"/>
            </a:br>
            <a:r>
              <a:rPr lang="en-US" sz="2400" dirty="0" smtClean="0"/>
              <a:t>(The CMD is used as a proxy)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31" y="1763924"/>
            <a:ext cx="9072563" cy="566718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The old MAAR informs about the new MN location (new MAAR’s address)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Alternate </a:t>
            </a:r>
            <a:r>
              <a:rPr lang="en-US" dirty="0" err="1" smtClean="0"/>
              <a:t>CoA</a:t>
            </a:r>
            <a:r>
              <a:rPr lang="en-US" dirty="0" smtClean="0"/>
              <a:t> option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It is needed to define a new mobility option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Required to inform the new MAAR about old MAAR address and the prefix associated to it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It takes 1 RTT</a:t>
            </a:r>
            <a:r>
              <a:rPr lang="en-US" baseline="-25000" dirty="0" smtClean="0"/>
              <a:t>MAAR-CMD</a:t>
            </a:r>
            <a:r>
              <a:rPr lang="en-US" dirty="0" smtClean="0"/>
              <a:t> to register the new location (the CMD sends the message at the same time to the old and new MAARs)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3 different approaches proposed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Some require new options to be defined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The CMD is not just a forwarder of signaling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Different handover latencies</a:t>
            </a:r>
            <a:endParaRPr lang="en-US" dirty="0"/>
          </a:p>
        </p:txBody>
      </p:sp>
      <p:grpSp>
        <p:nvGrpSpPr>
          <p:cNvPr id="4" name="Group 9"/>
          <p:cNvGrpSpPr/>
          <p:nvPr/>
        </p:nvGrpSpPr>
        <p:grpSpPr>
          <a:xfrm>
            <a:off x="39132" y="4399978"/>
            <a:ext cx="10002361" cy="1396083"/>
            <a:chOff x="35496" y="4365104"/>
            <a:chExt cx="9073008" cy="1266501"/>
          </a:xfrm>
        </p:grpSpPr>
        <p:pic>
          <p:nvPicPr>
            <p:cNvPr id="5" name="Picture 4" descr="net_dmm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496" y="4365104"/>
              <a:ext cx="4392488" cy="1266501"/>
            </a:xfrm>
            <a:prstGeom prst="rect">
              <a:avLst/>
            </a:prstGeom>
          </p:spPr>
        </p:pic>
        <p:pic>
          <p:nvPicPr>
            <p:cNvPr id="6" name="Picture 5" descr="net_dmm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185592" y="4365104"/>
              <a:ext cx="4922912" cy="1156884"/>
            </a:xfrm>
            <a:prstGeom prst="rect">
              <a:avLst/>
            </a:prstGeom>
          </p:spPr>
        </p:pic>
        <p:sp>
          <p:nvSpPr>
            <p:cNvPr id="7" name="Right Brace 6"/>
            <p:cNvSpPr/>
            <p:nvPr/>
          </p:nvSpPr>
          <p:spPr>
            <a:xfrm>
              <a:off x="3779912" y="4725144"/>
              <a:ext cx="72008" cy="792088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Left Brace 7"/>
            <p:cNvSpPr/>
            <p:nvPr/>
          </p:nvSpPr>
          <p:spPr>
            <a:xfrm>
              <a:off x="4886321" y="4725144"/>
              <a:ext cx="45719" cy="432048"/>
            </a:xfrm>
            <a:prstGeom prst="lef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23928" y="4869160"/>
              <a:ext cx="1440160" cy="278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/>
                <a:t>HO latency</a:t>
              </a:r>
              <a:endParaRPr lang="en-US" sz="1500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Motivation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Current IP mobility approaches rely on a central anchor point (either HA or LMA)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Issues: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Sub-optimal routing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Reliability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Scalability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Lack of granularity (mobility is offered on a per-mobile basis)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Signaling overhead</a:t>
            </a:r>
            <a:endParaRPr lang="es-E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3 Marcador de contenido" descr="fry-panique-question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6881" y="2351087"/>
            <a:ext cx="4102100" cy="38227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DMM solution overview</a:t>
            </a:r>
            <a:endParaRPr lang="en-US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81" y="1768475"/>
            <a:ext cx="8512101" cy="498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Extending</a:t>
            </a:r>
            <a:r>
              <a:rPr lang="es-ES_tradnl" dirty="0" smtClean="0"/>
              <a:t> </a:t>
            </a:r>
            <a:r>
              <a:rPr lang="es-ES_tradnl" dirty="0" err="1" smtClean="0"/>
              <a:t>existing</a:t>
            </a:r>
            <a:r>
              <a:rPr lang="es-ES_tradnl" dirty="0" smtClean="0"/>
              <a:t> </a:t>
            </a:r>
            <a:r>
              <a:rPr lang="es-ES_tradnl" dirty="0" err="1" smtClean="0"/>
              <a:t>protocols</a:t>
            </a:r>
            <a:r>
              <a:rPr lang="es-ES_tradnl" dirty="0" smtClean="0"/>
              <a:t>…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s-ES_tradnl" sz="2400" dirty="0" err="1" smtClean="0"/>
              <a:t>Client</a:t>
            </a:r>
            <a:r>
              <a:rPr lang="es-ES_tradnl" sz="2400" dirty="0" smtClean="0"/>
              <a:t> Mobile IP (host) </a:t>
            </a:r>
            <a:r>
              <a:rPr lang="es-ES_tradnl" sz="2400" dirty="0" err="1" smtClean="0"/>
              <a:t>based</a:t>
            </a:r>
            <a:endParaRPr lang="es-ES_tradnl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Fabio </a:t>
            </a:r>
            <a:r>
              <a:rPr lang="en-US" sz="2000" dirty="0" err="1" smtClean="0"/>
              <a:t>Giust</a:t>
            </a:r>
            <a:r>
              <a:rPr lang="en-US" sz="2000" dirty="0" smtClean="0"/>
              <a:t>, Antonio de la </a:t>
            </a:r>
            <a:r>
              <a:rPr lang="en-US" sz="2000" dirty="0" err="1" smtClean="0"/>
              <a:t>Oliva</a:t>
            </a:r>
            <a:r>
              <a:rPr lang="en-US" sz="2000" dirty="0" smtClean="0"/>
              <a:t>, Carlos J. Bernardos, </a:t>
            </a:r>
            <a:r>
              <a:rPr lang="en-US" sz="2000" i="1" dirty="0" smtClean="0"/>
              <a:t>“Flat Access and Mobility Architecture: an IPv6 Distributed Client Mobility Management Solution”,</a:t>
            </a:r>
            <a:r>
              <a:rPr lang="en-US" sz="2000" dirty="0" smtClean="0"/>
              <a:t> 3rd IEEE International Workshop on Mobility Management in the Networks of the Future World (</a:t>
            </a:r>
            <a:r>
              <a:rPr lang="en-US" sz="2000" dirty="0" err="1" smtClean="0"/>
              <a:t>Mobiworld</a:t>
            </a:r>
            <a:r>
              <a:rPr lang="en-US" sz="2000" dirty="0" smtClean="0"/>
              <a:t> 2011)</a:t>
            </a:r>
            <a:endParaRPr lang="es-ES_tradnl" sz="2000" dirty="0" smtClean="0"/>
          </a:p>
          <a:p>
            <a:pPr lvl="1">
              <a:buFont typeface="Arial" pitchFamily="34" charset="0"/>
              <a:buChar char="•"/>
            </a:pPr>
            <a:r>
              <a:rPr lang="es-ES_tradnl" sz="2000" dirty="0" smtClean="0"/>
              <a:t>draft-bernardos-mext-dmm-cmip-00</a:t>
            </a:r>
          </a:p>
          <a:p>
            <a:pPr>
              <a:buFont typeface="Arial" pitchFamily="34" charset="0"/>
              <a:buChar char="•"/>
            </a:pPr>
            <a:r>
              <a:rPr lang="es-ES_tradnl" sz="2400" dirty="0" smtClean="0"/>
              <a:t>Proxy Mobile IP (</a:t>
            </a:r>
            <a:r>
              <a:rPr lang="es-ES_tradnl" sz="2400" dirty="0" err="1" smtClean="0"/>
              <a:t>network</a:t>
            </a:r>
            <a:r>
              <a:rPr lang="es-ES_tradnl" sz="2400" dirty="0" smtClean="0"/>
              <a:t>) </a:t>
            </a:r>
            <a:r>
              <a:rPr lang="es-ES_tradnl" sz="2400" dirty="0" err="1" smtClean="0"/>
              <a:t>based</a:t>
            </a:r>
            <a:endParaRPr lang="es-ES_tradnl" sz="2400" dirty="0" smtClean="0"/>
          </a:p>
          <a:p>
            <a:pPr lvl="1">
              <a:buFont typeface="Arial" pitchFamily="34" charset="0"/>
              <a:buChar char="•"/>
            </a:pPr>
            <a:r>
              <a:rPr lang="es-ES" sz="2000" dirty="0" smtClean="0"/>
              <a:t>Fabio </a:t>
            </a:r>
            <a:r>
              <a:rPr lang="es-ES" sz="2000" dirty="0" err="1" smtClean="0"/>
              <a:t>Giust</a:t>
            </a:r>
            <a:r>
              <a:rPr lang="es-ES" sz="2000" dirty="0" smtClean="0"/>
              <a:t>, Antonio de la Oliva, Carlos J. Bernardos, </a:t>
            </a:r>
            <a:r>
              <a:rPr lang="es-ES" sz="2000" dirty="0" err="1" smtClean="0"/>
              <a:t>Rui</a:t>
            </a:r>
            <a:r>
              <a:rPr lang="es-ES" sz="2000" dirty="0" smtClean="0"/>
              <a:t> Costa, </a:t>
            </a:r>
            <a:r>
              <a:rPr lang="es-ES" sz="2000" i="1" dirty="0" smtClean="0"/>
              <a:t>“A Network-</a:t>
            </a:r>
            <a:r>
              <a:rPr lang="es-ES" sz="2000" i="1" dirty="0" err="1" smtClean="0"/>
              <a:t>based</a:t>
            </a:r>
            <a:r>
              <a:rPr lang="es-ES" sz="2000" i="1" dirty="0" smtClean="0"/>
              <a:t> </a:t>
            </a:r>
            <a:r>
              <a:rPr lang="es-ES" sz="2000" i="1" dirty="0" err="1" smtClean="0"/>
              <a:t>Localized</a:t>
            </a:r>
            <a:r>
              <a:rPr lang="es-ES" sz="2000" i="1" dirty="0" smtClean="0"/>
              <a:t> </a:t>
            </a:r>
            <a:r>
              <a:rPr lang="es-ES" sz="2000" i="1" dirty="0" err="1" smtClean="0"/>
              <a:t>Mobility</a:t>
            </a:r>
            <a:r>
              <a:rPr lang="es-ES" sz="2000" i="1" dirty="0" smtClean="0"/>
              <a:t> </a:t>
            </a:r>
            <a:r>
              <a:rPr lang="es-ES" sz="2000" i="1" dirty="0" err="1" smtClean="0"/>
              <a:t>Solution</a:t>
            </a:r>
            <a:r>
              <a:rPr lang="es-ES" sz="2000" i="1" dirty="0" smtClean="0"/>
              <a:t> </a:t>
            </a:r>
            <a:r>
              <a:rPr lang="es-ES" sz="2000" i="1" dirty="0" err="1" smtClean="0"/>
              <a:t>for</a:t>
            </a:r>
            <a:r>
              <a:rPr lang="es-ES" sz="2000" i="1" dirty="0" smtClean="0"/>
              <a:t> </a:t>
            </a:r>
            <a:r>
              <a:rPr lang="es-ES" sz="2000" i="1" dirty="0" err="1" smtClean="0"/>
              <a:t>Distributed</a:t>
            </a:r>
            <a:r>
              <a:rPr lang="es-ES" sz="2000" i="1" dirty="0" smtClean="0"/>
              <a:t> </a:t>
            </a:r>
            <a:r>
              <a:rPr lang="es-ES" sz="2000" i="1" dirty="0" err="1" smtClean="0"/>
              <a:t>Mobility</a:t>
            </a:r>
            <a:r>
              <a:rPr lang="es-ES" sz="2000" i="1" dirty="0" smtClean="0"/>
              <a:t> Management”,</a:t>
            </a:r>
            <a:r>
              <a:rPr lang="es-ES" sz="2000" dirty="0" smtClean="0"/>
              <a:t> </a:t>
            </a:r>
            <a:r>
              <a:rPr lang="en-US" sz="2000" dirty="0" smtClean="0"/>
              <a:t>International Workshop on Mobility Management for Flat Networks (MMFN 2011)</a:t>
            </a:r>
          </a:p>
          <a:p>
            <a:pPr lvl="1">
              <a:buFont typeface="Arial" pitchFamily="34" charset="0"/>
              <a:buChar char="•"/>
            </a:pPr>
            <a:r>
              <a:rPr lang="es-ES_tradnl" sz="2000" dirty="0" smtClean="0"/>
              <a:t>draft-bernardos-mext-dmm-pmip-01</a:t>
            </a:r>
            <a:endParaRPr lang="es-ES" dirty="0" smtClean="0"/>
          </a:p>
        </p:txBody>
      </p:sp>
      <p:sp>
        <p:nvSpPr>
          <p:cNvPr id="4" name="3 Rectángulo"/>
          <p:cNvSpPr/>
          <p:nvPr/>
        </p:nvSpPr>
        <p:spPr bwMode="auto">
          <a:xfrm>
            <a:off x="647824" y="3923853"/>
            <a:ext cx="8856984" cy="230425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(I)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Network based DMM approach based on Proxy Mobile IPv6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Mobility management pushed to the edge of the network (access router level)</a:t>
            </a:r>
          </a:p>
          <a:p>
            <a:endParaRPr lang="en-US" sz="1100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Two approaches explored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Fully distributed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Partially distributed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Centralized control plane kind-of LMA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Distributed data plane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4" name="3 Rectángulo"/>
          <p:cNvSpPr/>
          <p:nvPr/>
        </p:nvSpPr>
        <p:spPr bwMode="auto">
          <a:xfrm>
            <a:off x="647824" y="5436021"/>
            <a:ext cx="8856984" cy="136815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31" y="1403573"/>
            <a:ext cx="9072563" cy="5627758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Mobility operations are spread among edge routers, called Mobility Anchor and Access Routers (MAARs)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One IP hop distance from the MN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Concentrates AR, LMA and MAG functionalities on a per-MN, per-prefix basis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Delegates and anchors an IP prefix to each MN attached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Serving  MAAR (S-MAAR): MAAR which the MN is currently attached to</a:t>
            </a:r>
            <a:endParaRPr lang="en-US" dirty="0"/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Anchor MAAR (A-MAAR): previously visited MAAR anchoring a prefix used by an active flow of the MN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(III)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331565"/>
            <a:ext cx="9069387" cy="49879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Central Mobility Database (CMD): Node storing the BCE of all the MNs of the domain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It plays the role of the LMA for the control plane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Solution in a nutshell: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Only data forwarding is distributed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The MAARs are the entities at the edge handling the data forwarding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The CMD is a central node keeping track of the mobility sessions of all the MNs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MNs get (and may keep reachable) an IP address at each MAAR they attached 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registration (I)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31" y="1497027"/>
            <a:ext cx="9072563" cy="5667186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When the MN is detected by a MAAR (S-MAAR), it sends a PBU to the CMD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PBU: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MN-ID option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HNP option (Pref1)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Upon reception, the CMD: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Checks if a BCE for the</a:t>
            </a:r>
            <a:br>
              <a:rPr lang="en-US" sz="1600" dirty="0" smtClean="0"/>
            </a:br>
            <a:r>
              <a:rPr lang="en-US" sz="1600" dirty="0" smtClean="0"/>
              <a:t>MN exists:</a:t>
            </a:r>
          </a:p>
          <a:p>
            <a:pPr lvl="3"/>
            <a:r>
              <a:rPr lang="en-US" sz="1400" dirty="0" smtClean="0"/>
              <a:t>Not yet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Creates one</a:t>
            </a:r>
          </a:p>
          <a:p>
            <a:pPr lvl="3"/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MN-ID =&gt; Pref1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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PCoA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=MAAR1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PBA: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MN-ID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HNP option (Pref1)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Upon reception, the MAAR1: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(Adds a route to the prefix: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MN-ID =&gt; Pref1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 on-link)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48224" y="2685682"/>
            <a:ext cx="5355908" cy="3254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registration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31" y="1763924"/>
            <a:ext cx="9072563" cy="566718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Very similar to Proxy Mobile IPv6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Only the routing state differs: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The CMD does not perform any MN’s data packet forwarding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MAAR1 sets up only a downlink route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It takes one RTT</a:t>
            </a:r>
            <a:r>
              <a:rPr lang="en-US" baseline="-25000" dirty="0" smtClean="0"/>
              <a:t>MAAR-CMD </a:t>
            </a:r>
            <a:r>
              <a:rPr lang="en-US" dirty="0" smtClean="0"/>
              <a:t>for the registration</a:t>
            </a:r>
            <a:endParaRPr lang="en-US" baseline="-250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Arial"/>
        <a:ea typeface="Bitstream Vera Sans"/>
        <a:cs typeface="Bitstream Vera Sans"/>
      </a:majorFont>
      <a:minorFont>
        <a:latin typeface="Arial"/>
        <a:ea typeface="Bitstream Vera Sans"/>
        <a:cs typeface="Bitstream Vera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1173</TotalTime>
  <Words>1118</Words>
  <Application>Microsoft Office PowerPoint</Application>
  <PresentationFormat>Personalizado</PresentationFormat>
  <Paragraphs>200</Paragraphs>
  <Slides>20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Tema de Office</vt:lpstr>
      <vt:lpstr>Diapositiva 1</vt:lpstr>
      <vt:lpstr>Motivation</vt:lpstr>
      <vt:lpstr>DMM solution overview</vt:lpstr>
      <vt:lpstr>Extending existing protocols…</vt:lpstr>
      <vt:lpstr>Introduction (I)</vt:lpstr>
      <vt:lpstr>Introduction (II)</vt:lpstr>
      <vt:lpstr>Introduction (III)</vt:lpstr>
      <vt:lpstr>Initial registration (I)</vt:lpstr>
      <vt:lpstr>Initial registration (II)</vt:lpstr>
      <vt:lpstr>Handover: 1st approach (I) (The CMD is a relay for the mobility signaling)</vt:lpstr>
      <vt:lpstr>Handover: 1st approach (II) (The CMD is a relay for the mobility signaling)</vt:lpstr>
      <vt:lpstr>Handover: 1st approach (III) (The CMD is a relay for the mobility signaling)</vt:lpstr>
      <vt:lpstr>Handover: 2nd approach (I) (The CMD is used as a MAAR locator)</vt:lpstr>
      <vt:lpstr>Handover: 2nd approach (II) (The CMD is used as a MAAR locator)</vt:lpstr>
      <vt:lpstr>Handover: 2nd approach (III) (The CMD is used as a MAAR locator)</vt:lpstr>
      <vt:lpstr>Handover: 3rd approach (I) (The CMD is used as a proxy)</vt:lpstr>
      <vt:lpstr>Handover: 3rd approach (II) (The CMD is used as a proxy)</vt:lpstr>
      <vt:lpstr>Handover: 3rd approach (III) (The CMD is used as a proxy)</vt:lpstr>
      <vt:lpstr>Conclusions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Carlos Bernardos</dc:creator>
  <cp:lastModifiedBy>cjbc</cp:lastModifiedBy>
  <cp:revision>87</cp:revision>
  <cp:lastPrinted>1601-01-01T00:00:00Z</cp:lastPrinted>
  <dcterms:created xsi:type="dcterms:W3CDTF">2010-07-25T09:05:40Z</dcterms:created>
  <dcterms:modified xsi:type="dcterms:W3CDTF">2011-07-28T05:15:45Z</dcterms:modified>
</cp:coreProperties>
</file>