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57" r:id="rId4"/>
    <p:sldId id="258" r:id="rId5"/>
    <p:sldId id="260" r:id="rId6"/>
    <p:sldId id="259" r:id="rId7"/>
    <p:sldId id="261" r:id="rId8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47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8825" cy="3425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6DF559FF-E3B5-43D3-9A0C-D3A07E7201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8150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1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3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4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5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6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7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2011-Jul-25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MPLS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5D58B61-61DA-4386-9352-7EE747485C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2011-Jul-25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MPLS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373323B-2C71-44D8-B604-50B2C6E29E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2011-Jul-25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MPLS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9B7DD3F-FCAC-4258-BDB0-858E8A19FD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2011-Jul-25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MPLS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574CD5-5407-47BA-A384-6E7607257A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2011-Jul-25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MPLS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2A5F379-4486-4749-8A85-1C1893127B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2011-Jul-25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MPLS 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764632F-5CB9-49C2-A1C5-E01E98A44D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2011-Jul-25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MPLS WG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2AF476A-30C3-412B-8332-791D077309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2011-Jul-25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MPLS 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F9C7B9D-6DC4-41F7-A462-6EA95B7D97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2011-Jul-25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MPLS WG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36CDFFE-FC25-49B0-B5B0-731629DAD6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2011-Jul-25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MPLS 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4A068A9-DDAC-47F9-83AF-EF7E13DB24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2011-Jul-25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MPLS 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74CE3BD-C04B-4FB0-8D62-44DA55C8D1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2011-Jul-25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MPLS WG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173EBCEB-EF4D-48DE-A2C0-A83194CF8E4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marL="1143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marL="1600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marL="20574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57200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MPLS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1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1054100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/>
              <a:t>Targeted </a:t>
            </a:r>
            <a:r>
              <a:rPr lang="en-US" dirty="0" err="1" smtClean="0"/>
              <a:t>mLDP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37063"/>
          </a:xfrm>
          <a:ln/>
        </p:spPr>
        <p:txBody>
          <a:bodyPr lIns="0" tIns="0" rIns="0" bIns="0"/>
          <a:lstStyle/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 dirty="0" smtClean="0"/>
              <a:t>Base </a:t>
            </a:r>
            <a:r>
              <a:rPr lang="en-US" sz="2400" dirty="0" err="1" smtClean="0"/>
              <a:t>mLDP</a:t>
            </a:r>
            <a:r>
              <a:rPr lang="en-US" sz="2400" dirty="0" smtClean="0"/>
              <a:t> spec didn’t consider use of LDP multipoint extensions over Targeted </a:t>
            </a:r>
            <a:r>
              <a:rPr lang="en-US" sz="2400" dirty="0" err="1" smtClean="0"/>
              <a:t>mLDP</a:t>
            </a:r>
            <a:r>
              <a:rPr lang="en-US" sz="2400" dirty="0" smtClean="0"/>
              <a:t> sessions</a:t>
            </a:r>
          </a:p>
          <a:p>
            <a:pPr marL="1139825" lvl="2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dirty="0" smtClean="0"/>
              <a:t>LDP speaker must choose “upstream LSR”, i.e., next hop on path to root of MP LSP being constructed</a:t>
            </a:r>
          </a:p>
          <a:p>
            <a:pPr marL="1139825" lvl="2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dirty="0" smtClean="0"/>
              <a:t>Only IGP next hop considered, assumes upstream LSR is IGP neighbor</a:t>
            </a:r>
          </a:p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T</a:t>
            </a:r>
            <a:r>
              <a:rPr lang="en-US" sz="2400" dirty="0" smtClean="0"/>
              <a:t>argeted </a:t>
            </a:r>
            <a:r>
              <a:rPr lang="en-US" sz="2400" dirty="0" err="1" smtClean="0"/>
              <a:t>mLDP</a:t>
            </a:r>
            <a:r>
              <a:rPr lang="en-US" sz="2400" dirty="0" smtClean="0"/>
              <a:t> can be useful way of applying LSP hierarchy to MP LSPs</a:t>
            </a:r>
          </a:p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 dirty="0" smtClean="0"/>
              <a:t>Draft-</a:t>
            </a:r>
            <a:r>
              <a:rPr lang="en-US" sz="2400" dirty="0" err="1" smtClean="0"/>
              <a:t>napierala</a:t>
            </a:r>
            <a:r>
              <a:rPr lang="en-US" sz="2400" dirty="0" smtClean="0"/>
              <a:t>-targeted-</a:t>
            </a:r>
            <a:r>
              <a:rPr lang="en-US" sz="2400" dirty="0" err="1" smtClean="0"/>
              <a:t>mldp</a:t>
            </a:r>
            <a:r>
              <a:rPr lang="en-US" sz="2400" dirty="0" smtClean="0"/>
              <a:t> specifies use of MP extensions on targeted LDP sessions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2011-Jul-25</a:t>
            </a: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Hierarchical Topology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Egress (Downstream)               Ingress (Upstream)</a:t>
            </a:r>
          </a:p>
          <a:p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PE1---ABR1</a:t>
            </a: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              (Backbone)         ABR3---PE3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PE2---ABR2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			</a:t>
            </a:r>
          </a:p>
          <a:p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sz="1800" dirty="0" smtClean="0"/>
              <a:t>ABRs not IGP adjacencies, but are LDP peers over targeted sessions</a:t>
            </a:r>
            <a:endParaRPr lang="en-US" dirty="0"/>
          </a:p>
          <a:p>
            <a:r>
              <a:rPr lang="en-US" sz="1600" dirty="0" smtClean="0">
                <a:latin typeface="+mj-lt"/>
              </a:rPr>
              <a:t>(Sorry about the ASCII Art)</a:t>
            </a:r>
            <a:r>
              <a:rPr lang="en-US" dirty="0" smtClean="0"/>
              <a:t>					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MPLS 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C574CD5-5407-47BA-A384-6E7607257A0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reeform 5"/>
          <p:cNvSpPr/>
          <p:nvPr/>
        </p:nvSpPr>
        <p:spPr bwMode="auto">
          <a:xfrm>
            <a:off x="1728439" y="1839951"/>
            <a:ext cx="4895385" cy="2274849"/>
          </a:xfrm>
          <a:custGeom>
            <a:avLst/>
            <a:gdLst>
              <a:gd name="connsiteX0" fmla="*/ 78059 w 4895385"/>
              <a:gd name="connsiteY0" fmla="*/ 2196790 h 2274849"/>
              <a:gd name="connsiteX1" fmla="*/ 22302 w 4895385"/>
              <a:gd name="connsiteY1" fmla="*/ 2141034 h 2274849"/>
              <a:gd name="connsiteX2" fmla="*/ 11151 w 4895385"/>
              <a:gd name="connsiteY2" fmla="*/ 2096429 h 2274849"/>
              <a:gd name="connsiteX3" fmla="*/ 0 w 4895385"/>
              <a:gd name="connsiteY3" fmla="*/ 2062976 h 2274849"/>
              <a:gd name="connsiteX4" fmla="*/ 11151 w 4895385"/>
              <a:gd name="connsiteY4" fmla="*/ 1795347 h 2274849"/>
              <a:gd name="connsiteX5" fmla="*/ 44605 w 4895385"/>
              <a:gd name="connsiteY5" fmla="*/ 1639229 h 2274849"/>
              <a:gd name="connsiteX6" fmla="*/ 66907 w 4895385"/>
              <a:gd name="connsiteY6" fmla="*/ 1561171 h 2274849"/>
              <a:gd name="connsiteX7" fmla="*/ 78059 w 4895385"/>
              <a:gd name="connsiteY7" fmla="*/ 1494264 h 2274849"/>
              <a:gd name="connsiteX8" fmla="*/ 89210 w 4895385"/>
              <a:gd name="connsiteY8" fmla="*/ 1449659 h 2274849"/>
              <a:gd name="connsiteX9" fmla="*/ 100361 w 4895385"/>
              <a:gd name="connsiteY9" fmla="*/ 1393903 h 2274849"/>
              <a:gd name="connsiteX10" fmla="*/ 122663 w 4895385"/>
              <a:gd name="connsiteY10" fmla="*/ 1315844 h 2274849"/>
              <a:gd name="connsiteX11" fmla="*/ 133815 w 4895385"/>
              <a:gd name="connsiteY11" fmla="*/ 1193181 h 2274849"/>
              <a:gd name="connsiteX12" fmla="*/ 144966 w 4895385"/>
              <a:gd name="connsiteY12" fmla="*/ 1148576 h 2274849"/>
              <a:gd name="connsiteX13" fmla="*/ 156117 w 4895385"/>
              <a:gd name="connsiteY13" fmla="*/ 814039 h 2274849"/>
              <a:gd name="connsiteX14" fmla="*/ 178420 w 4895385"/>
              <a:gd name="connsiteY14" fmla="*/ 702527 h 2274849"/>
              <a:gd name="connsiteX15" fmla="*/ 189571 w 4895385"/>
              <a:gd name="connsiteY15" fmla="*/ 669073 h 2274849"/>
              <a:gd name="connsiteX16" fmla="*/ 234176 w 4895385"/>
              <a:gd name="connsiteY16" fmla="*/ 602166 h 2274849"/>
              <a:gd name="connsiteX17" fmla="*/ 256478 w 4895385"/>
              <a:gd name="connsiteY17" fmla="*/ 568712 h 2274849"/>
              <a:gd name="connsiteX18" fmla="*/ 278781 w 4895385"/>
              <a:gd name="connsiteY18" fmla="*/ 535259 h 2274849"/>
              <a:gd name="connsiteX19" fmla="*/ 289932 w 4895385"/>
              <a:gd name="connsiteY19" fmla="*/ 501805 h 2274849"/>
              <a:gd name="connsiteX20" fmla="*/ 390293 w 4895385"/>
              <a:gd name="connsiteY20" fmla="*/ 434898 h 2274849"/>
              <a:gd name="connsiteX21" fmla="*/ 434898 w 4895385"/>
              <a:gd name="connsiteY21" fmla="*/ 390293 h 2274849"/>
              <a:gd name="connsiteX22" fmla="*/ 512956 w 4895385"/>
              <a:gd name="connsiteY22" fmla="*/ 367990 h 2274849"/>
              <a:gd name="connsiteX23" fmla="*/ 557561 w 4895385"/>
              <a:gd name="connsiteY23" fmla="*/ 334537 h 2274849"/>
              <a:gd name="connsiteX24" fmla="*/ 669073 w 4895385"/>
              <a:gd name="connsiteY24" fmla="*/ 312234 h 2274849"/>
              <a:gd name="connsiteX25" fmla="*/ 825190 w 4895385"/>
              <a:gd name="connsiteY25" fmla="*/ 289932 h 2274849"/>
              <a:gd name="connsiteX26" fmla="*/ 1025912 w 4895385"/>
              <a:gd name="connsiteY26" fmla="*/ 267629 h 2274849"/>
              <a:gd name="connsiteX27" fmla="*/ 1059366 w 4895385"/>
              <a:gd name="connsiteY27" fmla="*/ 256478 h 2274849"/>
              <a:gd name="connsiteX28" fmla="*/ 1103971 w 4895385"/>
              <a:gd name="connsiteY28" fmla="*/ 245327 h 2274849"/>
              <a:gd name="connsiteX29" fmla="*/ 1137424 w 4895385"/>
              <a:gd name="connsiteY29" fmla="*/ 234176 h 2274849"/>
              <a:gd name="connsiteX30" fmla="*/ 1393902 w 4895385"/>
              <a:gd name="connsiteY30" fmla="*/ 211873 h 2274849"/>
              <a:gd name="connsiteX31" fmla="*/ 1550020 w 4895385"/>
              <a:gd name="connsiteY31" fmla="*/ 189571 h 2274849"/>
              <a:gd name="connsiteX32" fmla="*/ 1594624 w 4895385"/>
              <a:gd name="connsiteY32" fmla="*/ 178420 h 2274849"/>
              <a:gd name="connsiteX33" fmla="*/ 1672683 w 4895385"/>
              <a:gd name="connsiteY33" fmla="*/ 167269 h 2274849"/>
              <a:gd name="connsiteX34" fmla="*/ 1717288 w 4895385"/>
              <a:gd name="connsiteY34" fmla="*/ 156117 h 2274849"/>
              <a:gd name="connsiteX35" fmla="*/ 1918010 w 4895385"/>
              <a:gd name="connsiteY35" fmla="*/ 133815 h 2274849"/>
              <a:gd name="connsiteX36" fmla="*/ 1984917 w 4895385"/>
              <a:gd name="connsiteY36" fmla="*/ 122664 h 2274849"/>
              <a:gd name="connsiteX37" fmla="*/ 2040673 w 4895385"/>
              <a:gd name="connsiteY37" fmla="*/ 111512 h 2274849"/>
              <a:gd name="connsiteX38" fmla="*/ 2185639 w 4895385"/>
              <a:gd name="connsiteY38" fmla="*/ 89210 h 2274849"/>
              <a:gd name="connsiteX39" fmla="*/ 2442117 w 4895385"/>
              <a:gd name="connsiteY39" fmla="*/ 66908 h 2274849"/>
              <a:gd name="connsiteX40" fmla="*/ 2631688 w 4895385"/>
              <a:gd name="connsiteY40" fmla="*/ 33454 h 2274849"/>
              <a:gd name="connsiteX41" fmla="*/ 2754351 w 4895385"/>
              <a:gd name="connsiteY41" fmla="*/ 22303 h 2274849"/>
              <a:gd name="connsiteX42" fmla="*/ 2821259 w 4895385"/>
              <a:gd name="connsiteY42" fmla="*/ 11151 h 2274849"/>
              <a:gd name="connsiteX43" fmla="*/ 2899317 w 4895385"/>
              <a:gd name="connsiteY43" fmla="*/ 0 h 2274849"/>
              <a:gd name="connsiteX44" fmla="*/ 3780263 w 4895385"/>
              <a:gd name="connsiteY44" fmla="*/ 11151 h 2274849"/>
              <a:gd name="connsiteX45" fmla="*/ 3880624 w 4895385"/>
              <a:gd name="connsiteY45" fmla="*/ 33454 h 2274849"/>
              <a:gd name="connsiteX46" fmla="*/ 3947532 w 4895385"/>
              <a:gd name="connsiteY46" fmla="*/ 44605 h 2274849"/>
              <a:gd name="connsiteX47" fmla="*/ 4092498 w 4895385"/>
              <a:gd name="connsiteY47" fmla="*/ 89210 h 2274849"/>
              <a:gd name="connsiteX48" fmla="*/ 4125951 w 4895385"/>
              <a:gd name="connsiteY48" fmla="*/ 100361 h 2274849"/>
              <a:gd name="connsiteX49" fmla="*/ 4181707 w 4895385"/>
              <a:gd name="connsiteY49" fmla="*/ 111512 h 2274849"/>
              <a:gd name="connsiteX50" fmla="*/ 4259766 w 4895385"/>
              <a:gd name="connsiteY50" fmla="*/ 156117 h 2274849"/>
              <a:gd name="connsiteX51" fmla="*/ 4293220 w 4895385"/>
              <a:gd name="connsiteY51" fmla="*/ 167269 h 2274849"/>
              <a:gd name="connsiteX52" fmla="*/ 4382429 w 4895385"/>
              <a:gd name="connsiteY52" fmla="*/ 223025 h 2274849"/>
              <a:gd name="connsiteX53" fmla="*/ 4427034 w 4895385"/>
              <a:gd name="connsiteY53" fmla="*/ 234176 h 2274849"/>
              <a:gd name="connsiteX54" fmla="*/ 4516244 w 4895385"/>
              <a:gd name="connsiteY54" fmla="*/ 267629 h 2274849"/>
              <a:gd name="connsiteX55" fmla="*/ 4538546 w 4895385"/>
              <a:gd name="connsiteY55" fmla="*/ 289932 h 2274849"/>
              <a:gd name="connsiteX56" fmla="*/ 4638907 w 4895385"/>
              <a:gd name="connsiteY56" fmla="*/ 323386 h 2274849"/>
              <a:gd name="connsiteX57" fmla="*/ 4661210 w 4895385"/>
              <a:gd name="connsiteY57" fmla="*/ 301083 h 2274849"/>
              <a:gd name="connsiteX58" fmla="*/ 4683512 w 4895385"/>
              <a:gd name="connsiteY58" fmla="*/ 334537 h 2274849"/>
              <a:gd name="connsiteX59" fmla="*/ 4728117 w 4895385"/>
              <a:gd name="connsiteY59" fmla="*/ 423747 h 2274849"/>
              <a:gd name="connsiteX60" fmla="*/ 4772722 w 4895385"/>
              <a:gd name="connsiteY60" fmla="*/ 512956 h 2274849"/>
              <a:gd name="connsiteX61" fmla="*/ 4806176 w 4895385"/>
              <a:gd name="connsiteY61" fmla="*/ 568712 h 2274849"/>
              <a:gd name="connsiteX62" fmla="*/ 4839629 w 4895385"/>
              <a:gd name="connsiteY62" fmla="*/ 646771 h 2274849"/>
              <a:gd name="connsiteX63" fmla="*/ 4861932 w 4895385"/>
              <a:gd name="connsiteY63" fmla="*/ 802888 h 2274849"/>
              <a:gd name="connsiteX64" fmla="*/ 4873083 w 4895385"/>
              <a:gd name="connsiteY64" fmla="*/ 880947 h 2274849"/>
              <a:gd name="connsiteX65" fmla="*/ 4884234 w 4895385"/>
              <a:gd name="connsiteY65" fmla="*/ 947854 h 2274849"/>
              <a:gd name="connsiteX66" fmla="*/ 4895385 w 4895385"/>
              <a:gd name="connsiteY66" fmla="*/ 1070517 h 2274849"/>
              <a:gd name="connsiteX67" fmla="*/ 4884234 w 4895385"/>
              <a:gd name="connsiteY67" fmla="*/ 1237786 h 2274849"/>
              <a:gd name="connsiteX68" fmla="*/ 4861932 w 4895385"/>
              <a:gd name="connsiteY68" fmla="*/ 1282390 h 2274849"/>
              <a:gd name="connsiteX69" fmla="*/ 4828478 w 4895385"/>
              <a:gd name="connsiteY69" fmla="*/ 1360449 h 2274849"/>
              <a:gd name="connsiteX70" fmla="*/ 4795024 w 4895385"/>
              <a:gd name="connsiteY70" fmla="*/ 1427356 h 2274849"/>
              <a:gd name="connsiteX71" fmla="*/ 4772722 w 4895385"/>
              <a:gd name="connsiteY71" fmla="*/ 1460810 h 2274849"/>
              <a:gd name="connsiteX72" fmla="*/ 4739268 w 4895385"/>
              <a:gd name="connsiteY72" fmla="*/ 1471961 h 2274849"/>
              <a:gd name="connsiteX73" fmla="*/ 4716966 w 4895385"/>
              <a:gd name="connsiteY73" fmla="*/ 1505415 h 2274849"/>
              <a:gd name="connsiteX74" fmla="*/ 4683512 w 4895385"/>
              <a:gd name="connsiteY74" fmla="*/ 1527717 h 2274849"/>
              <a:gd name="connsiteX75" fmla="*/ 4661210 w 4895385"/>
              <a:gd name="connsiteY75" fmla="*/ 1550020 h 2274849"/>
              <a:gd name="connsiteX76" fmla="*/ 4594302 w 4895385"/>
              <a:gd name="connsiteY76" fmla="*/ 1594625 h 2274849"/>
              <a:gd name="connsiteX77" fmla="*/ 4549698 w 4895385"/>
              <a:gd name="connsiteY77" fmla="*/ 1605776 h 2274849"/>
              <a:gd name="connsiteX78" fmla="*/ 4516244 w 4895385"/>
              <a:gd name="connsiteY78" fmla="*/ 1616927 h 2274849"/>
              <a:gd name="connsiteX79" fmla="*/ 4482790 w 4895385"/>
              <a:gd name="connsiteY79" fmla="*/ 1639229 h 2274849"/>
              <a:gd name="connsiteX80" fmla="*/ 4415883 w 4895385"/>
              <a:gd name="connsiteY80" fmla="*/ 1650381 h 2274849"/>
              <a:gd name="connsiteX81" fmla="*/ 4371278 w 4895385"/>
              <a:gd name="connsiteY81" fmla="*/ 1661532 h 2274849"/>
              <a:gd name="connsiteX82" fmla="*/ 4304371 w 4895385"/>
              <a:gd name="connsiteY82" fmla="*/ 1683834 h 2274849"/>
              <a:gd name="connsiteX83" fmla="*/ 4204010 w 4895385"/>
              <a:gd name="connsiteY83" fmla="*/ 1706137 h 2274849"/>
              <a:gd name="connsiteX84" fmla="*/ 4170556 w 4895385"/>
              <a:gd name="connsiteY84" fmla="*/ 1717288 h 2274849"/>
              <a:gd name="connsiteX85" fmla="*/ 4137102 w 4895385"/>
              <a:gd name="connsiteY85" fmla="*/ 1739590 h 2274849"/>
              <a:gd name="connsiteX86" fmla="*/ 4070195 w 4895385"/>
              <a:gd name="connsiteY86" fmla="*/ 1750742 h 2274849"/>
              <a:gd name="connsiteX87" fmla="*/ 3992137 w 4895385"/>
              <a:gd name="connsiteY87" fmla="*/ 1773044 h 2274849"/>
              <a:gd name="connsiteX88" fmla="*/ 3936381 w 4895385"/>
              <a:gd name="connsiteY88" fmla="*/ 1784195 h 2274849"/>
              <a:gd name="connsiteX89" fmla="*/ 3813717 w 4895385"/>
              <a:gd name="connsiteY89" fmla="*/ 1828800 h 2274849"/>
              <a:gd name="connsiteX90" fmla="*/ 3713356 w 4895385"/>
              <a:gd name="connsiteY90" fmla="*/ 1851103 h 2274849"/>
              <a:gd name="connsiteX91" fmla="*/ 3668751 w 4895385"/>
              <a:gd name="connsiteY91" fmla="*/ 1873405 h 2274849"/>
              <a:gd name="connsiteX92" fmla="*/ 3579541 w 4895385"/>
              <a:gd name="connsiteY92" fmla="*/ 1906859 h 2274849"/>
              <a:gd name="connsiteX93" fmla="*/ 3401122 w 4895385"/>
              <a:gd name="connsiteY93" fmla="*/ 1973766 h 2274849"/>
              <a:gd name="connsiteX94" fmla="*/ 3300761 w 4895385"/>
              <a:gd name="connsiteY94" fmla="*/ 1996069 h 2274849"/>
              <a:gd name="connsiteX95" fmla="*/ 3233854 w 4895385"/>
              <a:gd name="connsiteY95" fmla="*/ 2018371 h 2274849"/>
              <a:gd name="connsiteX96" fmla="*/ 3155795 w 4895385"/>
              <a:gd name="connsiteY96" fmla="*/ 2040673 h 2274849"/>
              <a:gd name="connsiteX97" fmla="*/ 3111190 w 4895385"/>
              <a:gd name="connsiteY97" fmla="*/ 2062976 h 2274849"/>
              <a:gd name="connsiteX98" fmla="*/ 3021981 w 4895385"/>
              <a:gd name="connsiteY98" fmla="*/ 2096429 h 2274849"/>
              <a:gd name="connsiteX99" fmla="*/ 2832410 w 4895385"/>
              <a:gd name="connsiteY99" fmla="*/ 2129883 h 2274849"/>
              <a:gd name="connsiteX100" fmla="*/ 2720898 w 4895385"/>
              <a:gd name="connsiteY100" fmla="*/ 2152186 h 2274849"/>
              <a:gd name="connsiteX101" fmla="*/ 2587083 w 4895385"/>
              <a:gd name="connsiteY101" fmla="*/ 2163337 h 2274849"/>
              <a:gd name="connsiteX102" fmla="*/ 2520176 w 4895385"/>
              <a:gd name="connsiteY102" fmla="*/ 2174488 h 2274849"/>
              <a:gd name="connsiteX103" fmla="*/ 2419815 w 4895385"/>
              <a:gd name="connsiteY103" fmla="*/ 2196790 h 2274849"/>
              <a:gd name="connsiteX104" fmla="*/ 2196790 w 4895385"/>
              <a:gd name="connsiteY104" fmla="*/ 2219093 h 2274849"/>
              <a:gd name="connsiteX105" fmla="*/ 2029522 w 4895385"/>
              <a:gd name="connsiteY105" fmla="*/ 2241395 h 2274849"/>
              <a:gd name="connsiteX106" fmla="*/ 1471961 w 4895385"/>
              <a:gd name="connsiteY106" fmla="*/ 2241395 h 2274849"/>
              <a:gd name="connsiteX107" fmla="*/ 1315844 w 4895385"/>
              <a:gd name="connsiteY107" fmla="*/ 2263698 h 2274849"/>
              <a:gd name="connsiteX108" fmla="*/ 1226634 w 4895385"/>
              <a:gd name="connsiteY108" fmla="*/ 2274849 h 2274849"/>
              <a:gd name="connsiteX109" fmla="*/ 903249 w 4895385"/>
              <a:gd name="connsiteY109" fmla="*/ 2263698 h 2274849"/>
              <a:gd name="connsiteX110" fmla="*/ 814039 w 4895385"/>
              <a:gd name="connsiteY110" fmla="*/ 2241395 h 2274849"/>
              <a:gd name="connsiteX111" fmla="*/ 646771 w 4895385"/>
              <a:gd name="connsiteY111" fmla="*/ 2219093 h 2274849"/>
              <a:gd name="connsiteX112" fmla="*/ 613317 w 4895385"/>
              <a:gd name="connsiteY112" fmla="*/ 2196790 h 2274849"/>
              <a:gd name="connsiteX113" fmla="*/ 546410 w 4895385"/>
              <a:gd name="connsiteY113" fmla="*/ 2174488 h 2274849"/>
              <a:gd name="connsiteX114" fmla="*/ 512956 w 4895385"/>
              <a:gd name="connsiteY114" fmla="*/ 2163337 h 2274849"/>
              <a:gd name="connsiteX115" fmla="*/ 423746 w 4895385"/>
              <a:gd name="connsiteY115" fmla="*/ 2141034 h 2274849"/>
              <a:gd name="connsiteX116" fmla="*/ 390293 w 4895385"/>
              <a:gd name="connsiteY116" fmla="*/ 2129883 h 2274849"/>
              <a:gd name="connsiteX117" fmla="*/ 301083 w 4895385"/>
              <a:gd name="connsiteY117" fmla="*/ 2141034 h 2274849"/>
              <a:gd name="connsiteX118" fmla="*/ 223024 w 4895385"/>
              <a:gd name="connsiteY118" fmla="*/ 2185639 h 2274849"/>
              <a:gd name="connsiteX119" fmla="*/ 78059 w 4895385"/>
              <a:gd name="connsiteY119" fmla="*/ 2196790 h 2274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4895385" h="2274849">
                <a:moveTo>
                  <a:pt x="78059" y="2196790"/>
                </a:moveTo>
                <a:cubicBezTo>
                  <a:pt x="44605" y="2189356"/>
                  <a:pt x="36882" y="2162903"/>
                  <a:pt x="22302" y="2141034"/>
                </a:cubicBezTo>
                <a:cubicBezTo>
                  <a:pt x="13801" y="2128282"/>
                  <a:pt x="15361" y="2111165"/>
                  <a:pt x="11151" y="2096429"/>
                </a:cubicBezTo>
                <a:cubicBezTo>
                  <a:pt x="7922" y="2085127"/>
                  <a:pt x="3717" y="2074127"/>
                  <a:pt x="0" y="2062976"/>
                </a:cubicBezTo>
                <a:cubicBezTo>
                  <a:pt x="3717" y="1973766"/>
                  <a:pt x="5212" y="1884436"/>
                  <a:pt x="11151" y="1795347"/>
                </a:cubicBezTo>
                <a:cubicBezTo>
                  <a:pt x="13491" y="1760250"/>
                  <a:pt x="35594" y="1666261"/>
                  <a:pt x="44605" y="1639229"/>
                </a:cubicBezTo>
                <a:cubicBezTo>
                  <a:pt x="55234" y="1607342"/>
                  <a:pt x="59905" y="1596180"/>
                  <a:pt x="66907" y="1561171"/>
                </a:cubicBezTo>
                <a:cubicBezTo>
                  <a:pt x="71341" y="1539000"/>
                  <a:pt x="73625" y="1516435"/>
                  <a:pt x="78059" y="1494264"/>
                </a:cubicBezTo>
                <a:cubicBezTo>
                  <a:pt x="81065" y="1479236"/>
                  <a:pt x="85885" y="1464620"/>
                  <a:pt x="89210" y="1449659"/>
                </a:cubicBezTo>
                <a:cubicBezTo>
                  <a:pt x="93321" y="1431157"/>
                  <a:pt x="96250" y="1412405"/>
                  <a:pt x="100361" y="1393903"/>
                </a:cubicBezTo>
                <a:cubicBezTo>
                  <a:pt x="109696" y="1351897"/>
                  <a:pt x="110245" y="1353098"/>
                  <a:pt x="122663" y="1315844"/>
                </a:cubicBezTo>
                <a:cubicBezTo>
                  <a:pt x="126380" y="1274956"/>
                  <a:pt x="128389" y="1233877"/>
                  <a:pt x="133815" y="1193181"/>
                </a:cubicBezTo>
                <a:cubicBezTo>
                  <a:pt x="135841" y="1177990"/>
                  <a:pt x="144066" y="1163875"/>
                  <a:pt x="144966" y="1148576"/>
                </a:cubicBezTo>
                <a:cubicBezTo>
                  <a:pt x="151518" y="1037194"/>
                  <a:pt x="147772" y="925301"/>
                  <a:pt x="156117" y="814039"/>
                </a:cubicBezTo>
                <a:cubicBezTo>
                  <a:pt x="158952" y="776238"/>
                  <a:pt x="166433" y="738489"/>
                  <a:pt x="178420" y="702527"/>
                </a:cubicBezTo>
                <a:cubicBezTo>
                  <a:pt x="182137" y="691376"/>
                  <a:pt x="183863" y="679348"/>
                  <a:pt x="189571" y="669073"/>
                </a:cubicBezTo>
                <a:cubicBezTo>
                  <a:pt x="202588" y="645642"/>
                  <a:pt x="219308" y="624468"/>
                  <a:pt x="234176" y="602166"/>
                </a:cubicBezTo>
                <a:lnTo>
                  <a:pt x="256478" y="568712"/>
                </a:lnTo>
                <a:lnTo>
                  <a:pt x="278781" y="535259"/>
                </a:lnTo>
                <a:cubicBezTo>
                  <a:pt x="282498" y="524108"/>
                  <a:pt x="282407" y="510835"/>
                  <a:pt x="289932" y="501805"/>
                </a:cubicBezTo>
                <a:cubicBezTo>
                  <a:pt x="311743" y="475631"/>
                  <a:pt x="365402" y="454257"/>
                  <a:pt x="390293" y="434898"/>
                </a:cubicBezTo>
                <a:cubicBezTo>
                  <a:pt x="406891" y="421989"/>
                  <a:pt x="420030" y="405161"/>
                  <a:pt x="434898" y="390293"/>
                </a:cubicBezTo>
                <a:cubicBezTo>
                  <a:pt x="440230" y="384961"/>
                  <a:pt x="512572" y="368086"/>
                  <a:pt x="512956" y="367990"/>
                </a:cubicBezTo>
                <a:cubicBezTo>
                  <a:pt x="527824" y="356839"/>
                  <a:pt x="540058" y="340788"/>
                  <a:pt x="557561" y="334537"/>
                </a:cubicBezTo>
                <a:cubicBezTo>
                  <a:pt x="593259" y="321788"/>
                  <a:pt x="632298" y="321428"/>
                  <a:pt x="669073" y="312234"/>
                </a:cubicBezTo>
                <a:cubicBezTo>
                  <a:pt x="749919" y="292023"/>
                  <a:pt x="698428" y="302608"/>
                  <a:pt x="825190" y="289932"/>
                </a:cubicBezTo>
                <a:cubicBezTo>
                  <a:pt x="937992" y="261732"/>
                  <a:pt x="794652" y="294837"/>
                  <a:pt x="1025912" y="267629"/>
                </a:cubicBezTo>
                <a:cubicBezTo>
                  <a:pt x="1037586" y="266256"/>
                  <a:pt x="1048064" y="259707"/>
                  <a:pt x="1059366" y="256478"/>
                </a:cubicBezTo>
                <a:cubicBezTo>
                  <a:pt x="1074102" y="252268"/>
                  <a:pt x="1089235" y="249537"/>
                  <a:pt x="1103971" y="245327"/>
                </a:cubicBezTo>
                <a:cubicBezTo>
                  <a:pt x="1115273" y="242098"/>
                  <a:pt x="1125859" y="236279"/>
                  <a:pt x="1137424" y="234176"/>
                </a:cubicBezTo>
                <a:cubicBezTo>
                  <a:pt x="1218049" y="219517"/>
                  <a:pt x="1316132" y="218636"/>
                  <a:pt x="1393902" y="211873"/>
                </a:cubicBezTo>
                <a:cubicBezTo>
                  <a:pt x="1430272" y="208710"/>
                  <a:pt x="1510346" y="197506"/>
                  <a:pt x="1550020" y="189571"/>
                </a:cubicBezTo>
                <a:cubicBezTo>
                  <a:pt x="1565048" y="186565"/>
                  <a:pt x="1579546" y="181161"/>
                  <a:pt x="1594624" y="178420"/>
                </a:cubicBezTo>
                <a:cubicBezTo>
                  <a:pt x="1620484" y="173718"/>
                  <a:pt x="1646823" y="171971"/>
                  <a:pt x="1672683" y="167269"/>
                </a:cubicBezTo>
                <a:cubicBezTo>
                  <a:pt x="1687762" y="164527"/>
                  <a:pt x="1702260" y="159123"/>
                  <a:pt x="1717288" y="156117"/>
                </a:cubicBezTo>
                <a:cubicBezTo>
                  <a:pt x="1796609" y="140252"/>
                  <a:pt x="1824490" y="141608"/>
                  <a:pt x="1918010" y="133815"/>
                </a:cubicBezTo>
                <a:lnTo>
                  <a:pt x="1984917" y="122664"/>
                </a:lnTo>
                <a:cubicBezTo>
                  <a:pt x="2003565" y="119273"/>
                  <a:pt x="2022025" y="114903"/>
                  <a:pt x="2040673" y="111512"/>
                </a:cubicBezTo>
                <a:cubicBezTo>
                  <a:pt x="2071051" y="105989"/>
                  <a:pt x="2157801" y="91994"/>
                  <a:pt x="2185639" y="89210"/>
                </a:cubicBezTo>
                <a:cubicBezTo>
                  <a:pt x="2271028" y="80671"/>
                  <a:pt x="2356624" y="74342"/>
                  <a:pt x="2442117" y="66908"/>
                </a:cubicBezTo>
                <a:cubicBezTo>
                  <a:pt x="2745871" y="40495"/>
                  <a:pt x="2468198" y="53890"/>
                  <a:pt x="2631688" y="33454"/>
                </a:cubicBezTo>
                <a:cubicBezTo>
                  <a:pt x="2672427" y="28362"/>
                  <a:pt x="2713576" y="27100"/>
                  <a:pt x="2754351" y="22303"/>
                </a:cubicBezTo>
                <a:cubicBezTo>
                  <a:pt x="2776806" y="19661"/>
                  <a:pt x="2798912" y="14589"/>
                  <a:pt x="2821259" y="11151"/>
                </a:cubicBezTo>
                <a:cubicBezTo>
                  <a:pt x="2847237" y="7154"/>
                  <a:pt x="2873298" y="3717"/>
                  <a:pt x="2899317" y="0"/>
                </a:cubicBezTo>
                <a:lnTo>
                  <a:pt x="3780263" y="11151"/>
                </a:lnTo>
                <a:cubicBezTo>
                  <a:pt x="3861270" y="13057"/>
                  <a:pt x="3824419" y="20964"/>
                  <a:pt x="3880624" y="33454"/>
                </a:cubicBezTo>
                <a:cubicBezTo>
                  <a:pt x="3902696" y="38359"/>
                  <a:pt x="3925229" y="40888"/>
                  <a:pt x="3947532" y="44605"/>
                </a:cubicBezTo>
                <a:cubicBezTo>
                  <a:pt x="4077578" y="87955"/>
                  <a:pt x="3948707" y="46074"/>
                  <a:pt x="4092498" y="89210"/>
                </a:cubicBezTo>
                <a:cubicBezTo>
                  <a:pt x="4103756" y="92587"/>
                  <a:pt x="4114548" y="97510"/>
                  <a:pt x="4125951" y="100361"/>
                </a:cubicBezTo>
                <a:cubicBezTo>
                  <a:pt x="4144338" y="104958"/>
                  <a:pt x="4163122" y="107795"/>
                  <a:pt x="4181707" y="111512"/>
                </a:cubicBezTo>
                <a:cubicBezTo>
                  <a:pt x="4215307" y="133912"/>
                  <a:pt x="4220148" y="139138"/>
                  <a:pt x="4259766" y="156117"/>
                </a:cubicBezTo>
                <a:cubicBezTo>
                  <a:pt x="4270570" y="160747"/>
                  <a:pt x="4282069" y="163552"/>
                  <a:pt x="4293220" y="167269"/>
                </a:cubicBezTo>
                <a:cubicBezTo>
                  <a:pt x="4328303" y="193582"/>
                  <a:pt x="4341612" y="207718"/>
                  <a:pt x="4382429" y="223025"/>
                </a:cubicBezTo>
                <a:cubicBezTo>
                  <a:pt x="4396779" y="228406"/>
                  <a:pt x="4412166" y="230459"/>
                  <a:pt x="4427034" y="234176"/>
                </a:cubicBezTo>
                <a:cubicBezTo>
                  <a:pt x="4477304" y="284444"/>
                  <a:pt x="4413204" y="228988"/>
                  <a:pt x="4516244" y="267629"/>
                </a:cubicBezTo>
                <a:cubicBezTo>
                  <a:pt x="4526088" y="271321"/>
                  <a:pt x="4529418" y="284716"/>
                  <a:pt x="4538546" y="289932"/>
                </a:cubicBezTo>
                <a:cubicBezTo>
                  <a:pt x="4571202" y="308593"/>
                  <a:pt x="4603464" y="314525"/>
                  <a:pt x="4638907" y="323386"/>
                </a:cubicBezTo>
                <a:cubicBezTo>
                  <a:pt x="4646341" y="315952"/>
                  <a:pt x="4651010" y="298533"/>
                  <a:pt x="4661210" y="301083"/>
                </a:cubicBezTo>
                <a:cubicBezTo>
                  <a:pt x="4674212" y="304333"/>
                  <a:pt x="4677094" y="322771"/>
                  <a:pt x="4683512" y="334537"/>
                </a:cubicBezTo>
                <a:cubicBezTo>
                  <a:pt x="4699432" y="363724"/>
                  <a:pt x="4715769" y="392878"/>
                  <a:pt x="4728117" y="423747"/>
                </a:cubicBezTo>
                <a:cubicBezTo>
                  <a:pt x="4755397" y="491946"/>
                  <a:pt x="4739317" y="462848"/>
                  <a:pt x="4772722" y="512956"/>
                </a:cubicBezTo>
                <a:cubicBezTo>
                  <a:pt x="4798607" y="590614"/>
                  <a:pt x="4765356" y="507483"/>
                  <a:pt x="4806176" y="568712"/>
                </a:cubicBezTo>
                <a:cubicBezTo>
                  <a:pt x="4817540" y="585758"/>
                  <a:pt x="4834673" y="624468"/>
                  <a:pt x="4839629" y="646771"/>
                </a:cubicBezTo>
                <a:cubicBezTo>
                  <a:pt x="4849426" y="690855"/>
                  <a:pt x="4856303" y="760673"/>
                  <a:pt x="4861932" y="802888"/>
                </a:cubicBezTo>
                <a:cubicBezTo>
                  <a:pt x="4865406" y="828941"/>
                  <a:pt x="4869086" y="854969"/>
                  <a:pt x="4873083" y="880947"/>
                </a:cubicBezTo>
                <a:cubicBezTo>
                  <a:pt x="4876521" y="903294"/>
                  <a:pt x="4881592" y="925399"/>
                  <a:pt x="4884234" y="947854"/>
                </a:cubicBezTo>
                <a:cubicBezTo>
                  <a:pt x="4889031" y="988629"/>
                  <a:pt x="4891668" y="1029629"/>
                  <a:pt x="4895385" y="1070517"/>
                </a:cubicBezTo>
                <a:cubicBezTo>
                  <a:pt x="4891668" y="1126273"/>
                  <a:pt x="4892949" y="1182590"/>
                  <a:pt x="4884234" y="1237786"/>
                </a:cubicBezTo>
                <a:cubicBezTo>
                  <a:pt x="4881641" y="1254206"/>
                  <a:pt x="4867189" y="1266620"/>
                  <a:pt x="4861932" y="1282390"/>
                </a:cubicBezTo>
                <a:cubicBezTo>
                  <a:pt x="4835506" y="1361669"/>
                  <a:pt x="4871513" y="1317416"/>
                  <a:pt x="4828478" y="1360449"/>
                </a:cubicBezTo>
                <a:cubicBezTo>
                  <a:pt x="4810385" y="1432823"/>
                  <a:pt x="4831177" y="1382164"/>
                  <a:pt x="4795024" y="1427356"/>
                </a:cubicBezTo>
                <a:cubicBezTo>
                  <a:pt x="4786652" y="1437821"/>
                  <a:pt x="4783187" y="1452438"/>
                  <a:pt x="4772722" y="1460810"/>
                </a:cubicBezTo>
                <a:cubicBezTo>
                  <a:pt x="4763543" y="1468153"/>
                  <a:pt x="4750419" y="1468244"/>
                  <a:pt x="4739268" y="1471961"/>
                </a:cubicBezTo>
                <a:cubicBezTo>
                  <a:pt x="4731834" y="1483112"/>
                  <a:pt x="4726443" y="1495938"/>
                  <a:pt x="4716966" y="1505415"/>
                </a:cubicBezTo>
                <a:cubicBezTo>
                  <a:pt x="4707489" y="1514892"/>
                  <a:pt x="4693977" y="1519345"/>
                  <a:pt x="4683512" y="1527717"/>
                </a:cubicBezTo>
                <a:cubicBezTo>
                  <a:pt x="4675302" y="1534285"/>
                  <a:pt x="4669621" y="1543712"/>
                  <a:pt x="4661210" y="1550020"/>
                </a:cubicBezTo>
                <a:cubicBezTo>
                  <a:pt x="4639767" y="1566103"/>
                  <a:pt x="4616605" y="1579757"/>
                  <a:pt x="4594302" y="1594625"/>
                </a:cubicBezTo>
                <a:cubicBezTo>
                  <a:pt x="4581550" y="1603126"/>
                  <a:pt x="4564434" y="1601566"/>
                  <a:pt x="4549698" y="1605776"/>
                </a:cubicBezTo>
                <a:cubicBezTo>
                  <a:pt x="4538396" y="1609005"/>
                  <a:pt x="4526758" y="1611670"/>
                  <a:pt x="4516244" y="1616927"/>
                </a:cubicBezTo>
                <a:cubicBezTo>
                  <a:pt x="4504257" y="1622920"/>
                  <a:pt x="4495504" y="1634991"/>
                  <a:pt x="4482790" y="1639229"/>
                </a:cubicBezTo>
                <a:cubicBezTo>
                  <a:pt x="4461340" y="1646379"/>
                  <a:pt x="4438054" y="1645947"/>
                  <a:pt x="4415883" y="1650381"/>
                </a:cubicBezTo>
                <a:cubicBezTo>
                  <a:pt x="4400855" y="1653387"/>
                  <a:pt x="4385958" y="1657128"/>
                  <a:pt x="4371278" y="1661532"/>
                </a:cubicBezTo>
                <a:cubicBezTo>
                  <a:pt x="4348761" y="1668287"/>
                  <a:pt x="4327423" y="1679223"/>
                  <a:pt x="4304371" y="1683834"/>
                </a:cubicBezTo>
                <a:cubicBezTo>
                  <a:pt x="4266053" y="1691498"/>
                  <a:pt x="4240750" y="1695640"/>
                  <a:pt x="4204010" y="1706137"/>
                </a:cubicBezTo>
                <a:cubicBezTo>
                  <a:pt x="4192708" y="1709366"/>
                  <a:pt x="4181070" y="1712031"/>
                  <a:pt x="4170556" y="1717288"/>
                </a:cubicBezTo>
                <a:cubicBezTo>
                  <a:pt x="4158569" y="1723281"/>
                  <a:pt x="4149816" y="1735352"/>
                  <a:pt x="4137102" y="1739590"/>
                </a:cubicBezTo>
                <a:cubicBezTo>
                  <a:pt x="4115652" y="1746740"/>
                  <a:pt x="4092366" y="1746308"/>
                  <a:pt x="4070195" y="1750742"/>
                </a:cubicBezTo>
                <a:cubicBezTo>
                  <a:pt x="3965878" y="1771606"/>
                  <a:pt x="4077180" y="1751784"/>
                  <a:pt x="3992137" y="1773044"/>
                </a:cubicBezTo>
                <a:cubicBezTo>
                  <a:pt x="3973750" y="1777641"/>
                  <a:pt x="3954667" y="1779208"/>
                  <a:pt x="3936381" y="1784195"/>
                </a:cubicBezTo>
                <a:cubicBezTo>
                  <a:pt x="3707245" y="1846687"/>
                  <a:pt x="4013261" y="1768938"/>
                  <a:pt x="3813717" y="1828800"/>
                </a:cubicBezTo>
                <a:cubicBezTo>
                  <a:pt x="3778373" y="1839403"/>
                  <a:pt x="3747691" y="1838227"/>
                  <a:pt x="3713356" y="1851103"/>
                </a:cubicBezTo>
                <a:cubicBezTo>
                  <a:pt x="3697791" y="1856940"/>
                  <a:pt x="3684096" y="1867011"/>
                  <a:pt x="3668751" y="1873405"/>
                </a:cubicBezTo>
                <a:cubicBezTo>
                  <a:pt x="3639435" y="1885620"/>
                  <a:pt x="3609028" y="1895064"/>
                  <a:pt x="3579541" y="1906859"/>
                </a:cubicBezTo>
                <a:cubicBezTo>
                  <a:pt x="3489671" y="1942807"/>
                  <a:pt x="3502677" y="1945556"/>
                  <a:pt x="3401122" y="1973766"/>
                </a:cubicBezTo>
                <a:cubicBezTo>
                  <a:pt x="3368103" y="1982938"/>
                  <a:pt x="3333874" y="1987239"/>
                  <a:pt x="3300761" y="1996069"/>
                </a:cubicBezTo>
                <a:cubicBezTo>
                  <a:pt x="3278046" y="2002126"/>
                  <a:pt x="3256323" y="2011458"/>
                  <a:pt x="3233854" y="2018371"/>
                </a:cubicBezTo>
                <a:cubicBezTo>
                  <a:pt x="3207990" y="2026329"/>
                  <a:pt x="3181227" y="2031425"/>
                  <a:pt x="3155795" y="2040673"/>
                </a:cubicBezTo>
                <a:cubicBezTo>
                  <a:pt x="3140172" y="2046354"/>
                  <a:pt x="3126381" y="2056225"/>
                  <a:pt x="3111190" y="2062976"/>
                </a:cubicBezTo>
                <a:cubicBezTo>
                  <a:pt x="3101258" y="2067390"/>
                  <a:pt x="3041107" y="2092015"/>
                  <a:pt x="3021981" y="2096429"/>
                </a:cubicBezTo>
                <a:cubicBezTo>
                  <a:pt x="2838314" y="2138814"/>
                  <a:pt x="2980153" y="2103021"/>
                  <a:pt x="2832410" y="2129883"/>
                </a:cubicBezTo>
                <a:cubicBezTo>
                  <a:pt x="2745400" y="2145703"/>
                  <a:pt x="2833121" y="2139716"/>
                  <a:pt x="2720898" y="2152186"/>
                </a:cubicBezTo>
                <a:cubicBezTo>
                  <a:pt x="2676412" y="2157129"/>
                  <a:pt x="2631688" y="2159620"/>
                  <a:pt x="2587083" y="2163337"/>
                </a:cubicBezTo>
                <a:cubicBezTo>
                  <a:pt x="2564781" y="2167054"/>
                  <a:pt x="2542347" y="2170054"/>
                  <a:pt x="2520176" y="2174488"/>
                </a:cubicBezTo>
                <a:cubicBezTo>
                  <a:pt x="2475049" y="2183513"/>
                  <a:pt x="2468505" y="2190947"/>
                  <a:pt x="2419815" y="2196790"/>
                </a:cubicBezTo>
                <a:cubicBezTo>
                  <a:pt x="2345635" y="2205692"/>
                  <a:pt x="2270052" y="2204441"/>
                  <a:pt x="2196790" y="2219093"/>
                </a:cubicBezTo>
                <a:cubicBezTo>
                  <a:pt x="2104403" y="2237570"/>
                  <a:pt x="2159893" y="2228358"/>
                  <a:pt x="2029522" y="2241395"/>
                </a:cubicBezTo>
                <a:cubicBezTo>
                  <a:pt x="1749284" y="2226646"/>
                  <a:pt x="1812099" y="2223952"/>
                  <a:pt x="1471961" y="2241395"/>
                </a:cubicBezTo>
                <a:cubicBezTo>
                  <a:pt x="1416957" y="2244216"/>
                  <a:pt x="1369577" y="2256022"/>
                  <a:pt x="1315844" y="2263698"/>
                </a:cubicBezTo>
                <a:cubicBezTo>
                  <a:pt x="1286177" y="2267936"/>
                  <a:pt x="1256371" y="2271132"/>
                  <a:pt x="1226634" y="2274849"/>
                </a:cubicBezTo>
                <a:cubicBezTo>
                  <a:pt x="1118839" y="2271132"/>
                  <a:pt x="1010755" y="2272415"/>
                  <a:pt x="903249" y="2263698"/>
                </a:cubicBezTo>
                <a:cubicBezTo>
                  <a:pt x="872697" y="2261221"/>
                  <a:pt x="844503" y="2244780"/>
                  <a:pt x="814039" y="2241395"/>
                </a:cubicBezTo>
                <a:cubicBezTo>
                  <a:pt x="691206" y="2227747"/>
                  <a:pt x="746880" y="2235778"/>
                  <a:pt x="646771" y="2219093"/>
                </a:cubicBezTo>
                <a:cubicBezTo>
                  <a:pt x="635620" y="2211659"/>
                  <a:pt x="625564" y="2202233"/>
                  <a:pt x="613317" y="2196790"/>
                </a:cubicBezTo>
                <a:cubicBezTo>
                  <a:pt x="591834" y="2187242"/>
                  <a:pt x="568712" y="2181922"/>
                  <a:pt x="546410" y="2174488"/>
                </a:cubicBezTo>
                <a:cubicBezTo>
                  <a:pt x="535259" y="2170771"/>
                  <a:pt x="524360" y="2166188"/>
                  <a:pt x="512956" y="2163337"/>
                </a:cubicBezTo>
                <a:cubicBezTo>
                  <a:pt x="483219" y="2155903"/>
                  <a:pt x="452825" y="2150727"/>
                  <a:pt x="423746" y="2141034"/>
                </a:cubicBezTo>
                <a:lnTo>
                  <a:pt x="390293" y="2129883"/>
                </a:lnTo>
                <a:cubicBezTo>
                  <a:pt x="360556" y="2133600"/>
                  <a:pt x="330156" y="2133766"/>
                  <a:pt x="301083" y="2141034"/>
                </a:cubicBezTo>
                <a:cubicBezTo>
                  <a:pt x="250232" y="2153747"/>
                  <a:pt x="265681" y="2166680"/>
                  <a:pt x="223024" y="2185639"/>
                </a:cubicBezTo>
                <a:cubicBezTo>
                  <a:pt x="159618" y="2213819"/>
                  <a:pt x="111513" y="2204224"/>
                  <a:pt x="78059" y="2196790"/>
                </a:cubicBezTo>
                <a:close/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2011-Jul-25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660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MPLS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3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1054100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37063"/>
          </a:xfrm>
          <a:ln/>
        </p:spPr>
        <p:txBody>
          <a:bodyPr lIns="0" tIns="0" rIns="0" bIns="0"/>
          <a:lstStyle/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No new protocol, messages, or TLVs</a:t>
            </a:r>
          </a:p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Adds procedures to enable:</a:t>
            </a:r>
          </a:p>
          <a:p>
            <a:pPr marL="1139825" lvl="2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LDP speaker to select peer over targeted session as “upstream LSR”</a:t>
            </a:r>
          </a:p>
          <a:p>
            <a:pPr marL="1139825" lvl="2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Upstream LSR to transmit data </a:t>
            </a:r>
            <a:r>
              <a:rPr lang="en-US" dirty="0" smtClean="0"/>
              <a:t>through tunnel(s) to </a:t>
            </a:r>
            <a:r>
              <a:rPr lang="en-US" dirty="0" smtClean="0"/>
              <a:t>downstream </a:t>
            </a:r>
            <a:r>
              <a:rPr lang="en-US" dirty="0" smtClean="0"/>
              <a:t>LSRs</a:t>
            </a:r>
          </a:p>
          <a:p>
            <a:pPr marL="1597025" lvl="3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I</a:t>
            </a:r>
            <a:r>
              <a:rPr lang="en-US" dirty="0" smtClean="0"/>
              <a:t>ngress replication (through unicast tunnels), or</a:t>
            </a:r>
            <a:endParaRPr lang="en-US" dirty="0" smtClean="0"/>
          </a:p>
          <a:p>
            <a:pPr marL="1597025" lvl="3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Multicast tunnels</a:t>
            </a:r>
          </a:p>
          <a:p>
            <a:pPr marL="2054225" lvl="4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Optional aggregation through use of </a:t>
            </a:r>
            <a:r>
              <a:rPr lang="en-US" dirty="0" smtClean="0"/>
              <a:t>upstream-assigned </a:t>
            </a:r>
            <a:r>
              <a:rPr lang="en-US" dirty="0" smtClean="0"/>
              <a:t>labels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2011-Jul-25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5659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MPLS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4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1054100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/>
              <a:t>Ways of Choosing</a:t>
            </a:r>
            <a:br>
              <a:rPr lang="en-US" dirty="0" smtClean="0"/>
            </a:br>
            <a:r>
              <a:rPr lang="en-US" dirty="0" smtClean="0"/>
              <a:t>Upstream LSR</a:t>
            </a:r>
            <a:endParaRPr lang="en-US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37063"/>
          </a:xfrm>
          <a:ln/>
        </p:spPr>
        <p:txBody>
          <a:bodyPr lIns="0" tIns="0" rIns="0" bIns="0"/>
          <a:lstStyle/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 dirty="0" smtClean="0"/>
              <a:t>Suppose ABRs 1 and 2 need to create P2MP-LSP with root PE3</a:t>
            </a:r>
          </a:p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 dirty="0" smtClean="0"/>
              <a:t>ABR1 can choose ABR3 </a:t>
            </a:r>
            <a:r>
              <a:rPr lang="en-US" sz="2400" dirty="0" smtClean="0"/>
              <a:t>as upstream LSR on path to </a:t>
            </a:r>
            <a:r>
              <a:rPr lang="en-US" sz="2400" dirty="0" smtClean="0"/>
              <a:t>PE3 </a:t>
            </a:r>
            <a:r>
              <a:rPr lang="en-US" sz="2400" dirty="0" smtClean="0"/>
              <a:t>if:</a:t>
            </a:r>
          </a:p>
          <a:p>
            <a:pPr marL="1139825" lvl="2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dirty="0" smtClean="0"/>
              <a:t>ABR3 </a:t>
            </a:r>
            <a:r>
              <a:rPr lang="en-US" sz="2000" dirty="0" smtClean="0"/>
              <a:t>is </a:t>
            </a:r>
            <a:r>
              <a:rPr lang="en-US" sz="2000" dirty="0" smtClean="0"/>
              <a:t>BGP </a:t>
            </a:r>
            <a:r>
              <a:rPr lang="en-US" sz="2000" dirty="0" smtClean="0"/>
              <a:t>next hop on </a:t>
            </a:r>
            <a:r>
              <a:rPr lang="en-US" sz="2000" dirty="0" smtClean="0"/>
              <a:t>ABR1’s </a:t>
            </a:r>
            <a:r>
              <a:rPr lang="en-US" sz="2000" dirty="0" smtClean="0"/>
              <a:t>path to </a:t>
            </a:r>
            <a:r>
              <a:rPr lang="en-US" sz="2000" dirty="0" smtClean="0"/>
              <a:t>PE2, or</a:t>
            </a:r>
            <a:endParaRPr lang="en-US" sz="2000" dirty="0" smtClean="0"/>
          </a:p>
          <a:p>
            <a:pPr marL="1139825" lvl="2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dirty="0" smtClean="0"/>
              <a:t>Backbone is full mesh of P2P TE tunnels, </a:t>
            </a:r>
            <a:r>
              <a:rPr lang="en-US" sz="2000" dirty="0" smtClean="0"/>
              <a:t>ABR3 </a:t>
            </a:r>
            <a:r>
              <a:rPr lang="en-US" sz="2000" dirty="0" smtClean="0"/>
              <a:t>is </a:t>
            </a:r>
            <a:r>
              <a:rPr lang="en-US" sz="2000" dirty="0" smtClean="0"/>
              <a:t>head </a:t>
            </a:r>
            <a:r>
              <a:rPr lang="en-US" sz="2000" dirty="0" smtClean="0"/>
              <a:t>of </a:t>
            </a:r>
            <a:r>
              <a:rPr lang="en-US" sz="2000" dirty="0" smtClean="0"/>
              <a:t>ABR1</a:t>
            </a:r>
            <a:r>
              <a:rPr lang="en-US" sz="2000" dirty="0" smtClean="0"/>
              <a:t>’s </a:t>
            </a:r>
            <a:r>
              <a:rPr lang="en-US" sz="2000" dirty="0" smtClean="0"/>
              <a:t>next hop interface (tunnel) to PE2</a:t>
            </a:r>
          </a:p>
          <a:p>
            <a:pPr marL="1139825" lvl="2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dirty="0" smtClean="0"/>
              <a:t>IGP tells ABR1 that </a:t>
            </a:r>
            <a:r>
              <a:rPr lang="en-US" sz="2000" dirty="0" smtClean="0"/>
              <a:t>ABR3 </a:t>
            </a:r>
            <a:r>
              <a:rPr lang="en-US" sz="2000" dirty="0" smtClean="0"/>
              <a:t>is the border router on its path to PE2 </a:t>
            </a:r>
            <a:endParaRPr lang="en-US" sz="2000" dirty="0" smtClean="0"/>
          </a:p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 dirty="0" smtClean="0"/>
              <a:t>Similarly, ABR2 may choose ABR3 as upstream LSR</a:t>
            </a:r>
            <a:endParaRPr lang="en-US" sz="2400" dirty="0" smtClean="0"/>
          </a:p>
          <a:p>
            <a:pPr marL="1139825" lvl="2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 smtClean="0"/>
          </a:p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2011-Jul-25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1636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MPLS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5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1054100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/>
              <a:t>Ingress Replication</a:t>
            </a:r>
            <a:br>
              <a:rPr lang="en-US" dirty="0" smtClean="0"/>
            </a:br>
            <a:r>
              <a:rPr lang="en-US" dirty="0" smtClean="0"/>
              <a:t>over Backbone</a:t>
            </a:r>
            <a:endParaRPr lang="en-US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37063"/>
          </a:xfrm>
          <a:ln/>
        </p:spPr>
        <p:txBody>
          <a:bodyPr lIns="0" tIns="0" rIns="0" bIns="0"/>
          <a:lstStyle/>
          <a:p>
            <a:pPr marL="457200" indent="-457200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ABR1 and ABR2 send </a:t>
            </a:r>
            <a:r>
              <a:rPr lang="en-US" dirty="0" smtClean="0"/>
              <a:t>Label Mapping </a:t>
            </a:r>
            <a:r>
              <a:rPr lang="en-US" dirty="0" smtClean="0"/>
              <a:t>Messages </a:t>
            </a:r>
            <a:r>
              <a:rPr lang="en-US" dirty="0" smtClean="0"/>
              <a:t>to </a:t>
            </a:r>
            <a:r>
              <a:rPr lang="en-US" dirty="0" smtClean="0"/>
              <a:t>ABR3</a:t>
            </a:r>
            <a:endParaRPr lang="en-US" dirty="0" smtClean="0"/>
          </a:p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Include downstream-assigned “multicast label’  representing the P2MP LSP</a:t>
            </a:r>
          </a:p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ABR3 makes two copies of data, unicasts one to ABR1 and one to ABR2</a:t>
            </a:r>
          </a:p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Each packet carries two labels, </a:t>
            </a:r>
            <a:r>
              <a:rPr lang="en-US" dirty="0" err="1" smtClean="0"/>
              <a:t>e.g</a:t>
            </a:r>
            <a:r>
              <a:rPr lang="en-US" dirty="0" smtClean="0"/>
              <a:t>:</a:t>
            </a:r>
          </a:p>
          <a:p>
            <a:pPr marL="400050" lvl="1" indent="0">
              <a:spcBef>
                <a:spcPts val="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              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Unicast label for ABR1</a:t>
            </a:r>
          </a:p>
          <a:p>
            <a:pPr marL="400050" lvl="1" indent="0">
              <a:spcBef>
                <a:spcPts val="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   ABR1’s multicast label</a:t>
            </a:r>
          </a:p>
          <a:p>
            <a:pPr marL="400050" lvl="1" indent="0">
              <a:spcBef>
                <a:spcPts val="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   Data</a:t>
            </a:r>
            <a:endParaRPr 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2011-Jul-25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9770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MPLS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6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1054100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/>
              <a:t>Multicast Tunnels</a:t>
            </a:r>
            <a:br>
              <a:rPr lang="en-US" dirty="0" smtClean="0"/>
            </a:br>
            <a:r>
              <a:rPr lang="en-US" dirty="0" smtClean="0"/>
              <a:t>over Backbone</a:t>
            </a:r>
            <a:endParaRPr lang="en-US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37063"/>
          </a:xfrm>
          <a:ln/>
        </p:spPr>
        <p:txBody>
          <a:bodyPr lIns="0" tIns="0" rIns="0" bIns="0"/>
          <a:lstStyle/>
          <a:p>
            <a:pPr marL="457200" indent="-457200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800" dirty="0" smtClean="0"/>
              <a:t>ABR1 and ABR2 send </a:t>
            </a:r>
            <a:r>
              <a:rPr lang="en-US" sz="2800" dirty="0" smtClean="0"/>
              <a:t>Label Request </a:t>
            </a:r>
            <a:r>
              <a:rPr lang="en-US" sz="2800" dirty="0" smtClean="0"/>
              <a:t>Messages </a:t>
            </a:r>
            <a:r>
              <a:rPr lang="en-US" sz="2800" dirty="0" smtClean="0"/>
              <a:t>to </a:t>
            </a:r>
            <a:r>
              <a:rPr lang="en-US" sz="2800" dirty="0" smtClean="0"/>
              <a:t>ABR3</a:t>
            </a:r>
          </a:p>
          <a:p>
            <a:pPr marL="457200" indent="-457200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800" dirty="0" smtClean="0"/>
              <a:t>ABR3 </a:t>
            </a:r>
            <a:r>
              <a:rPr lang="en-US" sz="2800" dirty="0" smtClean="0"/>
              <a:t>sends Label Mapping </a:t>
            </a:r>
            <a:r>
              <a:rPr lang="en-US" sz="2800" dirty="0" smtClean="0"/>
              <a:t>Messages </a:t>
            </a:r>
            <a:r>
              <a:rPr lang="en-US" sz="2800" dirty="0" smtClean="0"/>
              <a:t>to </a:t>
            </a:r>
            <a:r>
              <a:rPr lang="en-US" sz="2800" dirty="0" smtClean="0"/>
              <a:t>ABR1 and ABR2</a:t>
            </a:r>
            <a:endParaRPr lang="en-US" sz="2800" dirty="0" smtClean="0"/>
          </a:p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 dirty="0" smtClean="0"/>
              <a:t>Uses procedures from draft-</a:t>
            </a:r>
            <a:r>
              <a:rPr lang="en-US" sz="2400" dirty="0" err="1" smtClean="0"/>
              <a:t>ietf</a:t>
            </a:r>
            <a:r>
              <a:rPr lang="en-US" sz="2400" dirty="0" smtClean="0"/>
              <a:t>-</a:t>
            </a:r>
            <a:r>
              <a:rPr lang="en-US" sz="2400" dirty="0" err="1" smtClean="0"/>
              <a:t>mpls</a:t>
            </a:r>
            <a:r>
              <a:rPr lang="en-US" sz="2400" dirty="0" smtClean="0"/>
              <a:t>-</a:t>
            </a:r>
            <a:r>
              <a:rPr lang="en-US" sz="2400" dirty="0" err="1" smtClean="0"/>
              <a:t>ldp</a:t>
            </a:r>
            <a:r>
              <a:rPr lang="en-US" sz="2400" dirty="0" smtClean="0"/>
              <a:t>-upstream (on RFC Editor’s queue)</a:t>
            </a:r>
          </a:p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 dirty="0" smtClean="0"/>
              <a:t>Include </a:t>
            </a:r>
            <a:r>
              <a:rPr lang="en-US" sz="2400" i="1" dirty="0" smtClean="0"/>
              <a:t>Interface </a:t>
            </a:r>
            <a:r>
              <a:rPr lang="en-US" sz="2400" i="1" dirty="0" smtClean="0"/>
              <a:t>TLV, </a:t>
            </a:r>
            <a:r>
              <a:rPr lang="en-US" sz="2400" dirty="0" smtClean="0"/>
              <a:t>specifying multicast tunnel</a:t>
            </a:r>
            <a:r>
              <a:rPr lang="en-US" sz="2400" dirty="0" smtClean="0"/>
              <a:t>, and (optionally) upstream-assigned label for aggregating several MP LSPs inside single tunnel</a:t>
            </a:r>
          </a:p>
          <a:p>
            <a:pPr marL="1139825" lvl="2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Tunnels can be TE P2MP, e.g.</a:t>
            </a:r>
          </a:p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1"/>
            <a:r>
              <a:rPr lang="en-US" dirty="0" smtClean="0"/>
              <a:t>2011-Jul-25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220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MPLS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7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1054100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37063"/>
          </a:xfrm>
          <a:ln/>
        </p:spPr>
        <p:txBody>
          <a:bodyPr lIns="0" tIns="0" rIns="0" bIns="0"/>
          <a:lstStyle/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Straightforwardly extends multipoint extensions to case of targeted LDP</a:t>
            </a:r>
          </a:p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No new protocol</a:t>
            </a:r>
          </a:p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Allows hierarchy to be applied in a manner that is transparent to the ingress and egress </a:t>
            </a:r>
            <a:r>
              <a:rPr lang="en-US" dirty="0" err="1" smtClean="0"/>
              <a:t>Pes</a:t>
            </a:r>
            <a:endParaRPr lang="en-US" dirty="0" smtClean="0"/>
          </a:p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Supports multiple backbone transmission schemes and allows aggregation</a:t>
            </a:r>
          </a:p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Seems </a:t>
            </a:r>
            <a:r>
              <a:rPr lang="en-US" smtClean="0"/>
              <a:t>non-controversial … </a:t>
            </a:r>
            <a:r>
              <a:rPr lang="en-US" smtClean="0">
                <a:sym typeface="Wingdings"/>
              </a:rPr>
              <a:t></a:t>
            </a:r>
            <a:endParaRPr 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2011-Jul-25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624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9679</TotalTime>
  <Words>429</Words>
  <Application>Microsoft Office PowerPoint</Application>
  <PresentationFormat>On-screen Show (4:3)</PresentationFormat>
  <Paragraphs>77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Targeted mLDP </vt:lpstr>
      <vt:lpstr>Hierarchical Topology</vt:lpstr>
      <vt:lpstr>Approach</vt:lpstr>
      <vt:lpstr>Ways of Choosing Upstream LSR</vt:lpstr>
      <vt:lpstr>Ingress Replication over Backbone</vt:lpstr>
      <vt:lpstr>Multicast Tunnels over Backbone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 C. Rosen</dc:creator>
  <cp:lastModifiedBy>erosen</cp:lastModifiedBy>
  <cp:revision>158</cp:revision>
  <cp:lastPrinted>1601-01-01T00:00:00Z</cp:lastPrinted>
  <dcterms:created xsi:type="dcterms:W3CDTF">1601-01-01T00:00:00Z</dcterms:created>
  <dcterms:modified xsi:type="dcterms:W3CDTF">2011-07-22T17:37:15Z</dcterms:modified>
</cp:coreProperties>
</file>