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2" r:id="rId5"/>
    <p:sldId id="259" r:id="rId6"/>
    <p:sldId id="260" r:id="rId7"/>
    <p:sldId id="261"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65" d="100"/>
          <a:sy n="165" d="100"/>
        </p:scale>
        <p:origin x="-1512" y="-96"/>
      </p:cViewPr>
      <p:guideLst>
        <p:guide orient="horz" pos="2160"/>
        <p:guide pos="2880"/>
      </p:guideLst>
    </p:cSldViewPr>
  </p:slideViewPr>
  <p:notesTextViewPr>
    <p:cViewPr>
      <p:scale>
        <a:sx n="100" d="100"/>
        <a:sy n="100" d="100"/>
      </p:scale>
      <p:origin x="0" y="0"/>
    </p:cViewPr>
  </p:notesTextViewPr>
  <p:sorterViewPr>
    <p:cViewPr>
      <p:scale>
        <a:sx n="227" d="100"/>
        <a:sy n="227"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346243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125563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150461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5319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62395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111583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351231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1596242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2028870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3351710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BA5335D-D980-0541-BFD1-80F7A712CB08}" type="datetimeFigureOut">
              <a:t>23/07/2011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7B879CF-CBE6-7A4F-956B-39E8722CA37A}" type="slidenum">
              <a:t>‹#›</a:t>
            </a:fld>
            <a:endParaRPr lang="en-US"/>
          </a:p>
        </p:txBody>
      </p:sp>
    </p:spTree>
    <p:extLst>
      <p:ext uri="{BB962C8B-B14F-4D97-AF65-F5344CB8AC3E}">
        <p14:creationId xmlns:p14="http://schemas.microsoft.com/office/powerpoint/2010/main" val="1310716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6"/>
          <p:cNvSpPr/>
          <p:nvPr userDrawn="1"/>
        </p:nvSpPr>
        <p:spPr>
          <a:xfrm>
            <a:off x="3580149" y="6597352"/>
            <a:ext cx="1855947" cy="276999"/>
          </a:xfrm>
          <a:prstGeom prst="rect">
            <a:avLst/>
          </a:prstGeom>
        </p:spPr>
        <p:txBody>
          <a:bodyPr wrap="none">
            <a:spAutoFit/>
          </a:bodyPr>
          <a:lstStyle/>
          <a:p>
            <a:r>
              <a:rPr lang="en-US" sz="1200">
                <a:solidFill>
                  <a:srgbClr val="7F7F7F"/>
                </a:solidFill>
              </a:rPr>
              <a:t>draft-beckhaus-ldp-dod-00</a:t>
            </a:r>
          </a:p>
        </p:txBody>
      </p:sp>
      <p:sp>
        <p:nvSpPr>
          <p:cNvPr id="8" name="Rectangle 7"/>
          <p:cNvSpPr/>
          <p:nvPr userDrawn="1"/>
        </p:nvSpPr>
        <p:spPr>
          <a:xfrm>
            <a:off x="323528" y="6597352"/>
            <a:ext cx="1495797" cy="276999"/>
          </a:xfrm>
          <a:prstGeom prst="rect">
            <a:avLst/>
          </a:prstGeom>
        </p:spPr>
        <p:txBody>
          <a:bodyPr wrap="none">
            <a:spAutoFit/>
          </a:bodyPr>
          <a:lstStyle/>
          <a:p>
            <a:r>
              <a:rPr lang="en-US" sz="1200">
                <a:solidFill>
                  <a:srgbClr val="7F7F7F"/>
                </a:solidFill>
              </a:rPr>
              <a:t>IETF</a:t>
            </a:r>
            <a:r>
              <a:rPr lang="en-US" sz="1200" baseline="0">
                <a:solidFill>
                  <a:srgbClr val="7F7F7F"/>
                </a:solidFill>
              </a:rPr>
              <a:t> </a:t>
            </a:r>
            <a:r>
              <a:rPr lang="en-US" sz="1200">
                <a:solidFill>
                  <a:srgbClr val="7F7F7F"/>
                </a:solidFill>
              </a:rPr>
              <a:t>81: 25 July 2011</a:t>
            </a:r>
          </a:p>
        </p:txBody>
      </p:sp>
      <p:sp>
        <p:nvSpPr>
          <p:cNvPr id="9" name="Rectangle 8"/>
          <p:cNvSpPr/>
          <p:nvPr userDrawn="1"/>
        </p:nvSpPr>
        <p:spPr>
          <a:xfrm>
            <a:off x="8382859" y="6597352"/>
            <a:ext cx="365605" cy="276999"/>
          </a:xfrm>
          <a:prstGeom prst="rect">
            <a:avLst/>
          </a:prstGeom>
        </p:spPr>
        <p:txBody>
          <a:bodyPr wrap="none">
            <a:spAutoFit/>
          </a:bodyPr>
          <a:lstStyle/>
          <a:p>
            <a:fld id="{50D549F8-80C5-8C40-89C4-BD2AEBABBF10}" type="slidenum">
              <a:rPr lang="en-US" sz="1200">
                <a:solidFill>
                  <a:srgbClr val="7F7F7F"/>
                </a:solidFill>
              </a:rPr>
              <a:t>‹#›</a:t>
            </a:fld>
            <a:endParaRPr lang="en-US" sz="1200">
              <a:solidFill>
                <a:srgbClr val="7F7F7F"/>
              </a:solidFill>
            </a:endParaRPr>
          </a:p>
        </p:txBody>
      </p:sp>
    </p:spTree>
    <p:extLst>
      <p:ext uri="{BB962C8B-B14F-4D97-AF65-F5344CB8AC3E}">
        <p14:creationId xmlns:p14="http://schemas.microsoft.com/office/powerpoint/2010/main" val="2297588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de-DE" sz="5400"/>
              <a:t>LDP DoD</a:t>
            </a:r>
            <a:br>
              <a:rPr lang="de-DE" sz="5400"/>
            </a:br>
            <a:r>
              <a:rPr lang="de-DE"/>
              <a:t>draft-beckhaus-ldp-dod-00.txt</a:t>
            </a:r>
            <a:endParaRPr lang="en-US"/>
          </a:p>
        </p:txBody>
      </p:sp>
      <p:sp>
        <p:nvSpPr>
          <p:cNvPr id="3" name="Subtitle 2"/>
          <p:cNvSpPr>
            <a:spLocks noGrp="1"/>
          </p:cNvSpPr>
          <p:nvPr>
            <p:ph type="subTitle" idx="1"/>
          </p:nvPr>
        </p:nvSpPr>
        <p:spPr/>
        <p:txBody>
          <a:bodyPr>
            <a:normAutofit/>
          </a:bodyPr>
          <a:lstStyle/>
          <a:p>
            <a:pPr>
              <a:lnSpc>
                <a:spcPct val="80000"/>
              </a:lnSpc>
            </a:pPr>
            <a:r>
              <a:rPr lang="de-DE" sz="2000">
                <a:solidFill>
                  <a:schemeClr val="tx1"/>
                </a:solidFill>
              </a:rPr>
              <a:t>Thomas Beckhaus (Deutche Telekom AG)</a:t>
            </a:r>
          </a:p>
          <a:p>
            <a:pPr>
              <a:lnSpc>
                <a:spcPct val="80000"/>
              </a:lnSpc>
            </a:pPr>
            <a:r>
              <a:rPr lang="de-DE" sz="2000">
                <a:solidFill>
                  <a:schemeClr val="tx1"/>
                </a:solidFill>
              </a:rPr>
              <a:t>Bruno Decraene (France Telecom)</a:t>
            </a:r>
          </a:p>
          <a:p>
            <a:pPr>
              <a:lnSpc>
                <a:spcPct val="80000"/>
              </a:lnSpc>
            </a:pPr>
            <a:r>
              <a:rPr lang="de-DE" sz="2000">
                <a:solidFill>
                  <a:schemeClr val="tx1"/>
                </a:solidFill>
              </a:rPr>
              <a:t>Kishore Tiruveedhula, </a:t>
            </a:r>
            <a:r>
              <a:rPr lang="de-DE" sz="2000" u="sng">
                <a:solidFill>
                  <a:schemeClr val="tx1"/>
                </a:solidFill>
              </a:rPr>
              <a:t>Maciek Konstantynowicz</a:t>
            </a:r>
            <a:r>
              <a:rPr lang="de-DE" sz="2000">
                <a:solidFill>
                  <a:schemeClr val="tx1"/>
                </a:solidFill>
              </a:rPr>
              <a:t> (Juniper)</a:t>
            </a:r>
          </a:p>
          <a:p>
            <a:pPr>
              <a:lnSpc>
                <a:spcPct val="80000"/>
              </a:lnSpc>
            </a:pPr>
            <a:endParaRPr lang="de-DE" sz="2000"/>
          </a:p>
          <a:p>
            <a:pPr>
              <a:lnSpc>
                <a:spcPct val="80000"/>
              </a:lnSpc>
            </a:pPr>
            <a:r>
              <a:rPr lang="de-DE" sz="2000"/>
              <a:t>IETF 81, Quebec City, Canada</a:t>
            </a:r>
          </a:p>
          <a:p>
            <a:endParaRPr lang="en-US" sz="2000"/>
          </a:p>
        </p:txBody>
      </p:sp>
    </p:spTree>
    <p:extLst>
      <p:ext uri="{BB962C8B-B14F-4D97-AF65-F5344CB8AC3E}">
        <p14:creationId xmlns:p14="http://schemas.microsoft.com/office/powerpoint/2010/main" val="3324115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draft-beckhaus-ldp-dod-00</a:t>
            </a:r>
            <a:endParaRPr lang="en-US"/>
          </a:p>
        </p:txBody>
      </p:sp>
      <p:sp>
        <p:nvSpPr>
          <p:cNvPr id="3" name="Content Placeholder 2"/>
          <p:cNvSpPr>
            <a:spLocks noGrp="1"/>
          </p:cNvSpPr>
          <p:nvPr>
            <p:ph idx="1"/>
          </p:nvPr>
        </p:nvSpPr>
        <p:spPr/>
        <p:txBody>
          <a:bodyPr/>
          <a:lstStyle/>
          <a:p>
            <a:r>
              <a:rPr lang="en-US"/>
              <a:t>Motivation</a:t>
            </a:r>
          </a:p>
          <a:p>
            <a:r>
              <a:rPr lang="en-US"/>
              <a:t>Solution</a:t>
            </a:r>
          </a:p>
          <a:p>
            <a:r>
              <a:rPr lang="en-US"/>
              <a:t>Next steps</a:t>
            </a:r>
          </a:p>
          <a:p>
            <a:endParaRPr lang="en-US"/>
          </a:p>
        </p:txBody>
      </p:sp>
    </p:spTree>
    <p:extLst>
      <p:ext uri="{BB962C8B-B14F-4D97-AF65-F5344CB8AC3E}">
        <p14:creationId xmlns:p14="http://schemas.microsoft.com/office/powerpoint/2010/main" val="3786194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draft-beckhaus-ldp-dod-00</a:t>
            </a:r>
            <a:endParaRPr lang="en-US"/>
          </a:p>
        </p:txBody>
      </p:sp>
      <p:sp>
        <p:nvSpPr>
          <p:cNvPr id="3" name="Content Placeholder 2"/>
          <p:cNvSpPr>
            <a:spLocks noGrp="1"/>
          </p:cNvSpPr>
          <p:nvPr>
            <p:ph idx="1"/>
          </p:nvPr>
        </p:nvSpPr>
        <p:spPr/>
        <p:txBody>
          <a:bodyPr>
            <a:normAutofit/>
          </a:bodyPr>
          <a:lstStyle/>
          <a:p>
            <a:pPr marL="0" indent="0">
              <a:buNone/>
            </a:pPr>
            <a:r>
              <a:rPr lang="en-US" sz="2400"/>
              <a:t> Seamless MPLS design enables a single IP/MPLS network to scale over core, metro and access parts of a large network infrastructure using standardized IP/MPLS protocols.  One of the key goals of Seamless MPLS is to meet requirements specific to access devices, based on their position in the network topology and their compute and memory constraints limit the amount of state they can hold. This can be achieved with LDP Downstream-on-Demand (LDP DoD) as specified in RFC 5036 [RFC5036].  </a:t>
            </a:r>
          </a:p>
          <a:p>
            <a:pPr marL="0" indent="0">
              <a:buNone/>
            </a:pPr>
            <a:endParaRPr lang="en-US" sz="2400"/>
          </a:p>
          <a:p>
            <a:pPr marL="0" indent="0">
              <a:buNone/>
            </a:pPr>
            <a:r>
              <a:rPr lang="en-US" sz="2400"/>
              <a:t>This document describes LDP DoD use cases and lists LDP DoD procedures in the context of Seamless MPLS design.</a:t>
            </a:r>
          </a:p>
        </p:txBody>
      </p:sp>
    </p:spTree>
    <p:extLst>
      <p:ext uri="{BB962C8B-B14F-4D97-AF65-F5344CB8AC3E}">
        <p14:creationId xmlns:p14="http://schemas.microsoft.com/office/powerpoint/2010/main" val="3972476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Motivation</a:t>
            </a:r>
          </a:p>
        </p:txBody>
      </p:sp>
      <p:sp>
        <p:nvSpPr>
          <p:cNvPr id="3" name="Content Placeholder 2"/>
          <p:cNvSpPr>
            <a:spLocks noGrp="1"/>
          </p:cNvSpPr>
          <p:nvPr>
            <p:ph idx="1"/>
          </p:nvPr>
        </p:nvSpPr>
        <p:spPr/>
        <p:txBody>
          <a:bodyPr>
            <a:normAutofit/>
          </a:bodyPr>
          <a:lstStyle/>
          <a:p>
            <a:r>
              <a:rPr lang="en-US" sz="2400"/>
              <a:t>Seamless MPLS design (draft-ietf-mpls-seamless-mpls) relies on LDP DoD for scalability and support of lower-end access devices</a:t>
            </a:r>
          </a:p>
          <a:p>
            <a:r>
              <a:rPr lang="en-US" sz="2400"/>
              <a:t>RFC5036 specifies LDP Downstream on Demand mode of operation, but LDP DoD is not widely available on modern IP/MPLS devices</a:t>
            </a:r>
          </a:p>
          <a:p>
            <a:r>
              <a:rPr lang="en-US" sz="2400"/>
              <a:t>Concern that LDP DoD implementations will not fully support Seamless MPLS use cases</a:t>
            </a:r>
          </a:p>
          <a:p>
            <a:r>
              <a:rPr lang="en-US" sz="2400"/>
              <a:t>Goal of the draft is to address that</a:t>
            </a:r>
          </a:p>
        </p:txBody>
      </p:sp>
    </p:spTree>
    <p:extLst>
      <p:ext uri="{BB962C8B-B14F-4D97-AF65-F5344CB8AC3E}">
        <p14:creationId xmlns:p14="http://schemas.microsoft.com/office/powerpoint/2010/main" val="18567191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Reference Topologies</a:t>
            </a:r>
          </a:p>
        </p:txBody>
      </p:sp>
      <p:pic>
        <p:nvPicPr>
          <p:cNvPr id="5" name="Picture 4"/>
          <p:cNvPicPr>
            <a:picLocks noChangeAspect="1"/>
          </p:cNvPicPr>
          <p:nvPr/>
        </p:nvPicPr>
        <p:blipFill>
          <a:blip r:embed="rId2"/>
          <a:stretch>
            <a:fillRect/>
          </a:stretch>
        </p:blipFill>
        <p:spPr>
          <a:xfrm>
            <a:off x="2221666" y="4215675"/>
            <a:ext cx="5590694" cy="2309669"/>
          </a:xfrm>
          <a:prstGeom prst="rect">
            <a:avLst/>
          </a:prstGeom>
        </p:spPr>
      </p:pic>
      <p:pic>
        <p:nvPicPr>
          <p:cNvPr id="6" name="Picture 5"/>
          <p:cNvPicPr>
            <a:picLocks noChangeAspect="1"/>
          </p:cNvPicPr>
          <p:nvPr/>
        </p:nvPicPr>
        <p:blipFill>
          <a:blip r:embed="rId3"/>
          <a:stretch>
            <a:fillRect/>
          </a:stretch>
        </p:blipFill>
        <p:spPr>
          <a:xfrm>
            <a:off x="117098" y="1917520"/>
            <a:ext cx="4166870" cy="1899920"/>
          </a:xfrm>
          <a:prstGeom prst="rect">
            <a:avLst/>
          </a:prstGeom>
        </p:spPr>
      </p:pic>
      <p:pic>
        <p:nvPicPr>
          <p:cNvPr id="7" name="Picture 6" descr="Screen shot 2011-07-20 at 12.45.2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008" y="1837846"/>
            <a:ext cx="4350385" cy="1791970"/>
          </a:xfrm>
          <a:prstGeom prst="rect">
            <a:avLst/>
          </a:prstGeom>
        </p:spPr>
      </p:pic>
      <p:sp>
        <p:nvSpPr>
          <p:cNvPr id="10" name="Rounded Rectangle 9"/>
          <p:cNvSpPr/>
          <p:nvPr/>
        </p:nvSpPr>
        <p:spPr>
          <a:xfrm>
            <a:off x="2195736" y="4105472"/>
            <a:ext cx="1944216" cy="1872208"/>
          </a:xfrm>
          <a:prstGeom prst="roundRect">
            <a:avLst>
              <a:gd name="adj" fmla="val 14612"/>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Down Arrow 25"/>
          <p:cNvSpPr/>
          <p:nvPr/>
        </p:nvSpPr>
        <p:spPr>
          <a:xfrm rot="9991330">
            <a:off x="2742592" y="3848032"/>
            <a:ext cx="288032" cy="21602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Down Arrow 26"/>
          <p:cNvSpPr/>
          <p:nvPr/>
        </p:nvSpPr>
        <p:spPr>
          <a:xfrm rot="14017433">
            <a:off x="4224017" y="3528873"/>
            <a:ext cx="288032" cy="71213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5559967" y="1318646"/>
            <a:ext cx="2396409" cy="338554"/>
          </a:xfrm>
          <a:prstGeom prst="rect">
            <a:avLst/>
          </a:prstGeom>
          <a:noFill/>
        </p:spPr>
        <p:txBody>
          <a:bodyPr wrap="none" rtlCol="0">
            <a:spAutoFit/>
          </a:bodyPr>
          <a:lstStyle/>
          <a:p>
            <a:r>
              <a:rPr lang="en-US" sz="1600"/>
              <a:t>Sub-tended access devices</a:t>
            </a:r>
          </a:p>
        </p:txBody>
      </p:sp>
      <p:sp>
        <p:nvSpPr>
          <p:cNvPr id="29" name="TextBox 28"/>
          <p:cNvSpPr txBox="1"/>
          <p:nvPr/>
        </p:nvSpPr>
        <p:spPr>
          <a:xfrm>
            <a:off x="821010" y="1318646"/>
            <a:ext cx="2526854" cy="338554"/>
          </a:xfrm>
          <a:prstGeom prst="rect">
            <a:avLst/>
          </a:prstGeom>
          <a:noFill/>
        </p:spPr>
        <p:txBody>
          <a:bodyPr wrap="none" rtlCol="0">
            <a:spAutoFit/>
          </a:bodyPr>
          <a:lstStyle/>
          <a:p>
            <a:r>
              <a:rPr lang="en-US" sz="1600"/>
              <a:t>Multi-homed access devices</a:t>
            </a:r>
          </a:p>
        </p:txBody>
      </p:sp>
      <p:pic>
        <p:nvPicPr>
          <p:cNvPr id="31" name="Picture 30"/>
          <p:cNvPicPr>
            <a:picLocks noChangeAspect="1"/>
          </p:cNvPicPr>
          <p:nvPr/>
        </p:nvPicPr>
        <p:blipFill>
          <a:blip r:embed="rId5"/>
          <a:stretch>
            <a:fillRect/>
          </a:stretch>
        </p:blipFill>
        <p:spPr>
          <a:xfrm>
            <a:off x="559693" y="1729208"/>
            <a:ext cx="3724275" cy="269875"/>
          </a:xfrm>
          <a:prstGeom prst="rect">
            <a:avLst/>
          </a:prstGeom>
        </p:spPr>
      </p:pic>
      <p:sp>
        <p:nvSpPr>
          <p:cNvPr id="11" name="Rounded Rectangle 10"/>
          <p:cNvSpPr/>
          <p:nvPr/>
        </p:nvSpPr>
        <p:spPr>
          <a:xfrm>
            <a:off x="117098" y="1613592"/>
            <a:ext cx="4238878" cy="2160240"/>
          </a:xfrm>
          <a:prstGeom prst="roundRect">
            <a:avLst>
              <a:gd name="adj" fmla="val 11159"/>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 name="Picture 31"/>
          <p:cNvPicPr>
            <a:picLocks noChangeAspect="1"/>
          </p:cNvPicPr>
          <p:nvPr/>
        </p:nvPicPr>
        <p:blipFill>
          <a:blip r:embed="rId6"/>
          <a:stretch>
            <a:fillRect/>
          </a:stretch>
        </p:blipFill>
        <p:spPr>
          <a:xfrm>
            <a:off x="4860032" y="1729208"/>
            <a:ext cx="4285615" cy="183515"/>
          </a:xfrm>
          <a:prstGeom prst="rect">
            <a:avLst/>
          </a:prstGeom>
        </p:spPr>
      </p:pic>
      <p:sp>
        <p:nvSpPr>
          <p:cNvPr id="12" name="Rounded Rectangle 11"/>
          <p:cNvSpPr/>
          <p:nvPr/>
        </p:nvSpPr>
        <p:spPr>
          <a:xfrm>
            <a:off x="4644007" y="1617123"/>
            <a:ext cx="4350385" cy="2160240"/>
          </a:xfrm>
          <a:prstGeom prst="roundRect">
            <a:avLst>
              <a:gd name="adj" fmla="val 11515"/>
            </a:avLst>
          </a:prstGeom>
          <a:no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845471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LDP DoD Use Cases</a:t>
            </a:r>
          </a:p>
        </p:txBody>
      </p:sp>
      <p:sp>
        <p:nvSpPr>
          <p:cNvPr id="3" name="Content Placeholder 2"/>
          <p:cNvSpPr>
            <a:spLocks noGrp="1"/>
          </p:cNvSpPr>
          <p:nvPr>
            <p:ph idx="1"/>
          </p:nvPr>
        </p:nvSpPr>
        <p:spPr/>
        <p:txBody>
          <a:bodyPr>
            <a:normAutofit/>
          </a:bodyPr>
          <a:lstStyle/>
          <a:p>
            <a:r>
              <a:rPr lang="en-US" sz="2800"/>
              <a:t>Seamless MPLS use cases provide context for the required LDP DoD operation procedures</a:t>
            </a:r>
          </a:p>
          <a:p>
            <a:r>
              <a:rPr lang="en-US" sz="2800"/>
              <a:t>AN and AGN behaviours are described for the following cases</a:t>
            </a:r>
          </a:p>
          <a:p>
            <a:pPr lvl="1"/>
            <a:r>
              <a:rPr lang="en-US" sz="2400"/>
              <a:t>Access Node Start-Up</a:t>
            </a:r>
          </a:p>
          <a:p>
            <a:pPr lvl="1"/>
            <a:r>
              <a:rPr lang="en-US" sz="2400"/>
              <a:t>Access Node Service Provisioning</a:t>
            </a:r>
          </a:p>
          <a:p>
            <a:pPr lvl="1"/>
            <a:r>
              <a:rPr lang="en-US" sz="2400"/>
              <a:t>Access Node Service Decommissioning</a:t>
            </a:r>
          </a:p>
          <a:p>
            <a:pPr lvl="1"/>
            <a:r>
              <a:rPr lang="en-US" sz="2400"/>
              <a:t>Service Failure</a:t>
            </a:r>
          </a:p>
          <a:p>
            <a:pPr lvl="1"/>
            <a:r>
              <a:rPr lang="en-US" sz="2400"/>
              <a:t>Network Transport Failure</a:t>
            </a:r>
          </a:p>
        </p:txBody>
      </p:sp>
    </p:spTree>
    <p:extLst>
      <p:ext uri="{BB962C8B-B14F-4D97-AF65-F5344CB8AC3E}">
        <p14:creationId xmlns:p14="http://schemas.microsoft.com/office/powerpoint/2010/main" val="41148598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LDP DoD Procedures</a:t>
            </a:r>
          </a:p>
        </p:txBody>
      </p:sp>
      <p:sp>
        <p:nvSpPr>
          <p:cNvPr id="3" name="Content Placeholder 2"/>
          <p:cNvSpPr>
            <a:spLocks noGrp="1"/>
          </p:cNvSpPr>
          <p:nvPr>
            <p:ph idx="1"/>
          </p:nvPr>
        </p:nvSpPr>
        <p:spPr/>
        <p:txBody>
          <a:bodyPr>
            <a:normAutofit/>
          </a:bodyPr>
          <a:lstStyle/>
          <a:p>
            <a:r>
              <a:rPr lang="en-US" sz="2800"/>
              <a:t>LDP DoD procedures are mapped to the Seamless MPLS use cases</a:t>
            </a:r>
          </a:p>
          <a:p>
            <a:r>
              <a:rPr lang="en-US" sz="2800"/>
              <a:t>Following LDP DoD procedures with associated trigger events are described for LDP DoD LSRs (AN and AGN )</a:t>
            </a:r>
          </a:p>
          <a:p>
            <a:pPr lvl="1"/>
            <a:r>
              <a:rPr lang="en-US" sz="2400"/>
              <a:t>LDP DoD Session Negotiation</a:t>
            </a:r>
          </a:p>
          <a:p>
            <a:pPr lvl="1"/>
            <a:r>
              <a:rPr lang="en-US" sz="2400"/>
              <a:t>Label Request Procedures</a:t>
            </a:r>
          </a:p>
          <a:p>
            <a:pPr lvl="1"/>
            <a:r>
              <a:rPr lang="en-US" sz="2400"/>
              <a:t>Label Withdraw Procedure</a:t>
            </a:r>
          </a:p>
          <a:p>
            <a:pPr lvl="1"/>
            <a:r>
              <a:rPr lang="en-US" sz="2400"/>
              <a:t>Label Release Procedure</a:t>
            </a:r>
          </a:p>
        </p:txBody>
      </p:sp>
    </p:spTree>
    <p:extLst>
      <p:ext uri="{BB962C8B-B14F-4D97-AF65-F5344CB8AC3E}">
        <p14:creationId xmlns:p14="http://schemas.microsoft.com/office/powerpoint/2010/main" val="13882434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Next Steps</a:t>
            </a:r>
          </a:p>
        </p:txBody>
      </p:sp>
      <p:sp>
        <p:nvSpPr>
          <p:cNvPr id="3" name="Content Placeholder 2"/>
          <p:cNvSpPr>
            <a:spLocks noGrp="1"/>
          </p:cNvSpPr>
          <p:nvPr>
            <p:ph idx="1"/>
          </p:nvPr>
        </p:nvSpPr>
        <p:spPr/>
        <p:txBody>
          <a:bodyPr>
            <a:normAutofit/>
          </a:bodyPr>
          <a:lstStyle/>
          <a:p>
            <a:r>
              <a:rPr lang="en-US" sz="2800"/>
              <a:t>Address open points</a:t>
            </a:r>
          </a:p>
          <a:p>
            <a:pPr lvl="1"/>
            <a:r>
              <a:rPr lang="en-US" sz="2400"/>
              <a:t>(better) cover daisy chained AN topologies</a:t>
            </a:r>
          </a:p>
          <a:p>
            <a:pPr lvl="1"/>
            <a:r>
              <a:rPr lang="en-US" sz="2400"/>
              <a:t>Add dynamic routing on access nodes</a:t>
            </a:r>
          </a:p>
          <a:p>
            <a:pPr lvl="1"/>
            <a:r>
              <a:rPr lang="en-US" sz="2400"/>
              <a:t>Optimize control plane signaling convergence in case of downstream route recovery</a:t>
            </a:r>
          </a:p>
          <a:p>
            <a:r>
              <a:rPr lang="en-US" sz="2800"/>
              <a:t>Address comments (received and to be received)</a:t>
            </a:r>
          </a:p>
          <a:p>
            <a:r>
              <a:rPr lang="en-US" sz="2800"/>
              <a:t>Progress to MPLS WG adoption</a:t>
            </a:r>
          </a:p>
        </p:txBody>
      </p:sp>
    </p:spTree>
    <p:extLst>
      <p:ext uri="{BB962C8B-B14F-4D97-AF65-F5344CB8AC3E}">
        <p14:creationId xmlns:p14="http://schemas.microsoft.com/office/powerpoint/2010/main" val="37682432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211</TotalTime>
  <Words>388</Words>
  <Application>Microsoft Macintosh PowerPoint</Application>
  <PresentationFormat>On-screen Show (4:3)</PresentationFormat>
  <Paragraphs>44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LDP DoD draft-beckhaus-ldp-dod-00.txt</vt:lpstr>
      <vt:lpstr>draft-beckhaus-ldp-dod-00</vt:lpstr>
      <vt:lpstr>draft-beckhaus-ldp-dod-00</vt:lpstr>
      <vt:lpstr>Motivation</vt:lpstr>
      <vt:lpstr>Reference Topologies</vt:lpstr>
      <vt:lpstr>LDP DoD Use Cases</vt:lpstr>
      <vt:lpstr>LDP DoD Procedures</vt:lpstr>
      <vt:lpstr>Next Steps</vt:lpstr>
    </vt:vector>
  </TitlesOfParts>
  <Company>juniper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Maciek</dc:creator>
  <cp:lastModifiedBy>Maciek</cp:lastModifiedBy>
  <cp:revision>29</cp:revision>
  <dcterms:created xsi:type="dcterms:W3CDTF">2011-07-20T11:37:26Z</dcterms:created>
  <dcterms:modified xsi:type="dcterms:W3CDTF">2011-07-23T21:52:04Z</dcterms:modified>
</cp:coreProperties>
</file>