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4" r:id="rId1"/>
  </p:sldMasterIdLst>
  <p:notesMasterIdLst>
    <p:notesMasterId r:id="rId15"/>
  </p:notesMasterIdLst>
  <p:sldIdLst>
    <p:sldId id="257" r:id="rId2"/>
    <p:sldId id="258" r:id="rId3"/>
    <p:sldId id="259" r:id="rId4"/>
    <p:sldId id="267" r:id="rId5"/>
    <p:sldId id="260" r:id="rId6"/>
    <p:sldId id="261" r:id="rId7"/>
    <p:sldId id="264" r:id="rId8"/>
    <p:sldId id="262" r:id="rId9"/>
    <p:sldId id="263" r:id="rId10"/>
    <p:sldId id="269" r:id="rId11"/>
    <p:sldId id="265" r:id="rId12"/>
    <p:sldId id="270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251CC3"/>
    <a:srgbClr val="01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1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-2592" y="-11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3C1FC-0EF3-7748-9440-1C44184DB4E8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010C9-2FBC-B748-884F-712ACD3CAC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81 @ Quebec City – July 2011     		draft-raza-mpls-ldp-olf-00.txt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262E2FD-6EDD-AA42-95CE-D83E746DE81E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262E2FD-6EDD-AA42-95CE-D83E746DE81E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49609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262E2FD-6EDD-AA42-95CE-D83E746DE81E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04586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7619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28969" y="70828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AAA50C5-790F-5846-87E9-D4EAA68BA5E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182548"/>
            <a:ext cx="8534400" cy="494088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5486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IETF 81 @ Quebec City – July 2011		draft-raza-mpls-ldp-olf-00.txt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kumimoji="0" sz="2400" b="0" i="0" kern="1200">
          <a:solidFill>
            <a:schemeClr val="tx1"/>
          </a:solidFill>
          <a:latin typeface="Georgia"/>
          <a:ea typeface="+mn-ea"/>
          <a:cs typeface="Georgia"/>
        </a:defRPr>
      </a:lvl1pPr>
      <a:lvl2pPr marL="548640" indent="-274320" algn="l" rtl="0" eaLnBrk="1" latinLnBrk="0" hangingPunct="1">
        <a:spcBef>
          <a:spcPct val="20000"/>
        </a:spcBef>
        <a:buClr>
          <a:schemeClr val="tx1"/>
        </a:buClr>
        <a:buSzPct val="70000"/>
        <a:buFont typeface="Wingdings" charset="2"/>
        <a:buChar char="−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Tx/>
        <a:buSzPct val="75000"/>
        <a:buFont typeface="Wingdings 2" charset="2"/>
        <a:buChar char="−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599"/>
            <a:ext cx="8534400" cy="787401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IETF 81 – Quebec City </a:t>
            </a:r>
            <a:b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2400" b="1" smtClean="0">
                <a:solidFill>
                  <a:schemeClr val="accent3">
                    <a:lumMod val="50000"/>
                  </a:schemeClr>
                </a:solidFill>
              </a:rPr>
              <a:t>July </a:t>
            </a:r>
            <a:r>
              <a:rPr lang="en-US" sz="2400" b="1" smtClean="0">
                <a:solidFill>
                  <a:schemeClr val="accent3">
                    <a:lumMod val="50000"/>
                  </a:schemeClr>
                </a:solidFill>
              </a:rPr>
              <a:t>2011</a:t>
            </a:r>
            <a:endParaRPr lang="en-US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611713"/>
            <a:ext cx="850392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3200" b="1" dirty="0" smtClean="0"/>
          </a:p>
          <a:p>
            <a:pPr algn="ctr">
              <a:buNone/>
            </a:pPr>
            <a:r>
              <a:rPr lang="en-US" sz="3200" b="1" dirty="0" smtClean="0">
                <a:solidFill>
                  <a:srgbClr val="800000"/>
                </a:solidFill>
              </a:rPr>
              <a:t>LDP Outbound Label Filtering</a:t>
            </a:r>
          </a:p>
          <a:p>
            <a:pPr algn="ctr">
              <a:buNone/>
            </a:pPr>
            <a:r>
              <a:rPr lang="en-US" sz="2400" dirty="0" smtClean="0"/>
              <a:t>(draft-raza-mpls-ldp-olf-00.txt)</a:t>
            </a:r>
          </a:p>
          <a:p>
            <a:pPr algn="ctr">
              <a:buNone/>
            </a:pPr>
            <a:endParaRPr lang="en-US" sz="2400" b="1" dirty="0" smtClean="0"/>
          </a:p>
          <a:p>
            <a:pPr algn="ctr">
              <a:buNone/>
            </a:pPr>
            <a:r>
              <a:rPr lang="en-US" sz="2400" dirty="0" smtClean="0">
                <a:solidFill>
                  <a:srgbClr val="251CC3"/>
                </a:solidFill>
              </a:rPr>
              <a:t>Kamran Raza</a:t>
            </a:r>
          </a:p>
          <a:p>
            <a:pPr algn="ctr">
              <a:buNone/>
            </a:pPr>
            <a:r>
              <a:rPr lang="en-US" sz="2400" dirty="0" smtClean="0">
                <a:solidFill>
                  <a:srgbClr val="251CC3"/>
                </a:solidFill>
              </a:rPr>
              <a:t>Sami Boutros</a:t>
            </a:r>
          </a:p>
          <a:p>
            <a:pPr algn="ctr">
              <a:buNone/>
            </a:pPr>
            <a:r>
              <a:rPr lang="en-US" sz="2400" dirty="0" err="1" smtClean="0">
                <a:solidFill>
                  <a:srgbClr val="251CC3"/>
                </a:solidFill>
              </a:rPr>
              <a:t>Pradosh</a:t>
            </a:r>
            <a:r>
              <a:rPr lang="en-US" sz="2400" dirty="0" smtClean="0">
                <a:solidFill>
                  <a:srgbClr val="251CC3"/>
                </a:solidFill>
              </a:rPr>
              <a:t> </a:t>
            </a:r>
            <a:r>
              <a:rPr lang="en-US" sz="2400" dirty="0" err="1" smtClean="0">
                <a:solidFill>
                  <a:srgbClr val="251CC3"/>
                </a:solidFill>
              </a:rPr>
              <a:t>Mohapatra</a:t>
            </a:r>
            <a:endParaRPr lang="en-US" sz="2400" dirty="0" smtClean="0">
              <a:solidFill>
                <a:srgbClr val="251CC3"/>
              </a:solidFill>
            </a:endParaRPr>
          </a:p>
          <a:p>
            <a:pPr algn="ctr">
              <a:buNone/>
            </a:pPr>
            <a:endParaRPr lang="en-US" dirty="0" smtClean="0">
              <a:solidFill>
                <a:srgbClr val="251CC3"/>
              </a:solidFill>
            </a:endParaRPr>
          </a:p>
          <a:p>
            <a:pPr algn="ctr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(Cisco Systems, Inc.)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3"/>
            <a:ext cx="9144000" cy="75895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15B5C"/>
                </a:solidFill>
              </a:rPr>
              <a:t>Signaling: OLF Policy  (2)</a:t>
            </a:r>
            <a:endParaRPr lang="en-US" sz="2800" b="1" dirty="0">
              <a:solidFill>
                <a:srgbClr val="415B5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6287" y="1113284"/>
            <a:ext cx="8740645" cy="550765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1800" b="1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OLF Element</a:t>
            </a:r>
            <a:endParaRPr lang="en-US" sz="1800" dirty="0" smtClean="0">
              <a:ea typeface="Georgia"/>
            </a:endParaRPr>
          </a:p>
          <a:p>
            <a:pPr algn="ctr">
              <a:buNone/>
            </a:pPr>
            <a:r>
              <a:rPr lang="en-US" sz="2000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</a:t>
            </a: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0                   1                   2                   3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 0 1 2 3 4 5 6 7 8 9 0 1 2 3 4 5 6 7 8 9 0 1 2 3 4 5 6 7 8 9 0 1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+-+-+-+-+-+-+-+-+-+-+-+-+-+-+-+-+-+-+-+-+-+-+-+-+-+-+-+-+-+-+-+-+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| FEC-Elem-Type |   Address-Family              |  Length ...   |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+-+-+-+-+-+-+-+-+-+-+-+-+-+-+-+-+-+-+-+-+-+-+-+-+-+-+-+-+-+-+-+-+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| ...           |                                               |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+-+-+-+-+-+-+-+-+                                               |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~                     OLF Entries                               ~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|                                                               |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+-+-+-+-+-+-+-+-+-+-+-+-+-+-+-+-+-+-++-+-+-+-+-+-++-+-+-+-+-+-+-+</a:t>
            </a:r>
            <a:endParaRPr lang="en-US" sz="1600" b="1" dirty="0" smtClean="0">
              <a:solidFill>
                <a:srgbClr val="0000FF"/>
              </a:solidFill>
              <a:latin typeface="Courier"/>
              <a:ea typeface="Courier"/>
              <a:cs typeface="Courier"/>
            </a:endParaRPr>
          </a:p>
          <a:p>
            <a:pPr algn="ctr">
              <a:buNone/>
            </a:pPr>
            <a:r>
              <a:rPr lang="en-US" sz="1600" b="1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OLF Entry</a:t>
            </a:r>
            <a:endParaRPr lang="en-US" sz="1600" dirty="0" smtClean="0"/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 0                   1                   2                   3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 0 1 2 3 4 5 6 7 8 9 0 1 2 3 4 5 6 7 8 9 0 1 2 3 4 5 6 7 8 9 0 1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+-+-+-+-+-+-+-+-+-+-+-+-+-+-+-+-+-+-+-+-+-+-+-+-+-+-+-+-+-+-+-+-+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| Common part   |                                               |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+-+-+-+-+-+-+-+-+                                               |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~                  Type-specific part                           ~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|                                                               |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+-+-+-+-+-+-+-+-+-+-+-+-+-+-+-+-+-+-++-+-+-+-+-+-++-+-+-+-+-+-+-+</a:t>
            </a:r>
          </a:p>
          <a:p>
            <a:pPr>
              <a:buNone/>
            </a:pPr>
            <a:r>
              <a:rPr lang="en-US" sz="1050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		where Common part is</a:t>
            </a:r>
          </a:p>
          <a:p>
            <a:pPr>
              <a:buNone/>
            </a:pPr>
            <a:r>
              <a:rPr lang="en-US" sz="1050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			</a:t>
            </a: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0 1 2 3 4 5 6 7</a:t>
            </a:r>
          </a:p>
          <a:p>
            <a:pPr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			+-+-+-+-+-+-+-+-+</a:t>
            </a:r>
          </a:p>
          <a:p>
            <a:pPr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			|Action | </a:t>
            </a:r>
            <a:r>
              <a:rPr lang="en-US" sz="1050" dirty="0" err="1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Rsvd</a:t>
            </a: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|</a:t>
            </a:r>
          </a:p>
          <a:p>
            <a:pPr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			+-+-+-+-+-+-+-+-+</a:t>
            </a:r>
            <a:endParaRPr lang="en-US" sz="24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3"/>
            <a:ext cx="9144000" cy="75895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15B5C"/>
                </a:solidFill>
              </a:rPr>
              <a:t>“Address Prefix” FEC OLF Entry</a:t>
            </a:r>
            <a:endParaRPr lang="en-US" sz="2800" b="1" dirty="0">
              <a:solidFill>
                <a:srgbClr val="415B5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6287" y="1408516"/>
            <a:ext cx="8740645" cy="5212417"/>
          </a:xfrm>
        </p:spPr>
        <p:txBody>
          <a:bodyPr>
            <a:noAutofit/>
          </a:bodyPr>
          <a:lstStyle/>
          <a:p>
            <a:r>
              <a:rPr lang="en-US" dirty="0" smtClean="0"/>
              <a:t>FEC-Type: </a:t>
            </a:r>
          </a:p>
          <a:p>
            <a:pPr lvl="1"/>
            <a:r>
              <a:rPr lang="en-US" dirty="0" smtClean="0"/>
              <a:t>FEC-Elem-Type: 0x2 ("Address Prefix")   </a:t>
            </a:r>
          </a:p>
          <a:p>
            <a:pPr lvl="1"/>
            <a:r>
              <a:rPr lang="en-US" dirty="0" smtClean="0"/>
              <a:t>Address-Family: 1 (IPv4) or 2 (IPv6)</a:t>
            </a:r>
          </a:p>
          <a:p>
            <a:pPr lvl="1" algn="ctr">
              <a:buNone/>
            </a:pPr>
            <a:r>
              <a:rPr lang="en-US" b="1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Address Prefix FEC OLF Entry</a:t>
            </a:r>
            <a:endParaRPr lang="en-US" b="1" dirty="0" smtClean="0"/>
          </a:p>
          <a:p>
            <a:pPr algn="ctr"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</a:t>
            </a:r>
            <a:r>
              <a:rPr lang="en-US" sz="10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0                   1                   2                   3</a:t>
            </a:r>
          </a:p>
          <a:p>
            <a:pPr algn="ctr">
              <a:buNone/>
            </a:pPr>
            <a:r>
              <a:rPr lang="en-US" sz="10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 0 1 2 3 4 5 6 7 8 9 0 1 2 3 4 5 6 7 8 9 0 1 2 3 4 5 6 7 8 9 0 1</a:t>
            </a:r>
          </a:p>
          <a:p>
            <a:pPr algn="ctr">
              <a:buNone/>
            </a:pPr>
            <a:r>
              <a:rPr lang="en-US" sz="10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+-+-+-+-+-+-+-+-+-+-+-+-+-+-+-+-+-+-+-+-+-+-+-+-+-+-+-+-+-+-+-+-+</a:t>
            </a:r>
          </a:p>
          <a:p>
            <a:pPr algn="ctr">
              <a:buNone/>
            </a:pPr>
            <a:r>
              <a:rPr lang="en-US" sz="10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|Action | </a:t>
            </a:r>
            <a:r>
              <a:rPr lang="en-US" sz="1000" dirty="0" err="1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Rsvd</a:t>
            </a:r>
            <a:r>
              <a:rPr lang="en-US" sz="10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|   </a:t>
            </a:r>
            <a:r>
              <a:rPr lang="en-US" sz="1000" dirty="0" err="1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Minlen</a:t>
            </a:r>
            <a:r>
              <a:rPr lang="en-US" sz="10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   |    </a:t>
            </a:r>
            <a:r>
              <a:rPr lang="en-US" sz="1000" dirty="0" err="1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Maxlen</a:t>
            </a:r>
            <a:r>
              <a:rPr lang="en-US" sz="10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  | Prefix Len    |</a:t>
            </a:r>
          </a:p>
          <a:p>
            <a:pPr algn="ctr">
              <a:buNone/>
            </a:pPr>
            <a:r>
              <a:rPr lang="en-US" sz="10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+-+-+-+-+-+-+-+-+-+-+-+-+-+-+-+-+-+-+-+-+-+-+-+-+-+-+-+-+-+-+-+-+</a:t>
            </a:r>
          </a:p>
          <a:p>
            <a:pPr algn="ctr">
              <a:buNone/>
            </a:pPr>
            <a:r>
              <a:rPr lang="en-US" sz="10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|                                                               |</a:t>
            </a:r>
          </a:p>
          <a:p>
            <a:pPr algn="ctr">
              <a:buNone/>
            </a:pPr>
            <a:r>
              <a:rPr lang="en-US" sz="10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~                             Prefix                            ~</a:t>
            </a:r>
          </a:p>
          <a:p>
            <a:pPr algn="ctr">
              <a:buNone/>
            </a:pPr>
            <a:r>
              <a:rPr lang="en-US" sz="10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|                                                               |</a:t>
            </a:r>
          </a:p>
          <a:p>
            <a:pPr algn="ctr">
              <a:buNone/>
            </a:pPr>
            <a:r>
              <a:rPr lang="en-US" sz="10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+-+-+-+-+-+-+-+-+-+-+-+-+-+-+-+-+-+-++-+-+-+-+-+-++-+-+-+-+-+-+-+</a:t>
            </a:r>
            <a:endParaRPr lang="en-US" sz="1100" dirty="0" smtClean="0">
              <a:solidFill>
                <a:srgbClr val="0000FF"/>
              </a:solidFill>
              <a:latin typeface="Courier"/>
              <a:ea typeface="Courier"/>
              <a:cs typeface="Courier"/>
            </a:endParaRPr>
          </a:p>
          <a:p>
            <a:pPr algn="ctr">
              <a:buNone/>
            </a:pPr>
            <a:endParaRPr lang="en-US" sz="1100" dirty="0" smtClean="0">
              <a:solidFill>
                <a:srgbClr val="000000"/>
              </a:solidFill>
              <a:latin typeface="Courier"/>
              <a:ea typeface="Courier"/>
              <a:cs typeface="Courier"/>
            </a:endParaRPr>
          </a:p>
          <a:p>
            <a:pPr>
              <a:buNone/>
            </a:pPr>
            <a:r>
              <a:rPr lang="en-US" sz="1100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	</a:t>
            </a:r>
            <a:r>
              <a:rPr lang="en-US" sz="1200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Where</a:t>
            </a:r>
            <a:r>
              <a:rPr lang="en-US" sz="1100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:</a:t>
            </a:r>
          </a:p>
          <a:p>
            <a:pPr>
              <a:buNone/>
            </a:pPr>
            <a:r>
              <a:rPr lang="en-US" sz="1100" dirty="0" smtClean="0"/>
              <a:t>	</a:t>
            </a:r>
            <a:r>
              <a:rPr lang="en-US" sz="1600" dirty="0" smtClean="0"/>
              <a:t>The "</a:t>
            </a:r>
            <a:r>
              <a:rPr lang="en-US" sz="1600" dirty="0" err="1" smtClean="0"/>
              <a:t>Minlen</a:t>
            </a:r>
            <a:r>
              <a:rPr lang="en-US" sz="1600" dirty="0" smtClean="0"/>
              <a:t>" and "</a:t>
            </a:r>
            <a:r>
              <a:rPr lang="en-US" sz="1600" dirty="0" err="1" smtClean="0"/>
              <a:t>Maxlen</a:t>
            </a:r>
            <a:r>
              <a:rPr lang="en-US" sz="1600" dirty="0" smtClean="0"/>
              <a:t>" fields indicate respectively the minimum and the maximum prefix length used for "matching”</a:t>
            </a:r>
            <a:endParaRPr lang="en-US" sz="1600" dirty="0" smtClean="0">
              <a:solidFill>
                <a:srgbClr val="000000"/>
              </a:solidFill>
              <a:latin typeface="Courier"/>
              <a:ea typeface="Courier"/>
              <a:cs typeface="Courier"/>
            </a:endParaRPr>
          </a:p>
          <a:p>
            <a:pPr>
              <a:buNone/>
            </a:pPr>
            <a:endParaRPr lang="en-US" sz="1100" dirty="0" smtClean="0">
              <a:solidFill>
                <a:srgbClr val="000000"/>
              </a:solidFill>
              <a:latin typeface="Courier"/>
              <a:ea typeface="Courier"/>
              <a:cs typeface="Couri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3"/>
            <a:ext cx="9144000" cy="75895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15B5C"/>
                </a:solidFill>
              </a:rPr>
              <a:t>“Address Prefix” FEC OLF Entry</a:t>
            </a:r>
            <a:endParaRPr lang="en-US" sz="2800" b="1" dirty="0">
              <a:solidFill>
                <a:srgbClr val="415B5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6287" y="1100668"/>
            <a:ext cx="8740645" cy="5520266"/>
          </a:xfrm>
        </p:spPr>
        <p:txBody>
          <a:bodyPr>
            <a:noAutofit/>
          </a:bodyPr>
          <a:lstStyle/>
          <a:p>
            <a:r>
              <a:rPr lang="en-US" dirty="0" smtClean="0"/>
              <a:t>Address Prefix OLF Entry Matching rules:</a:t>
            </a: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/>
              <a:t>If</a:t>
            </a:r>
            <a:r>
              <a:rPr lang="en-US" sz="1400" dirty="0" smtClean="0"/>
              <a:t> route prefix is neither more specific than, nor equal to, the  &lt;Prefix, Prefix Len&gt; fields of the OLF entry: then it is “</a:t>
            </a:r>
            <a:r>
              <a:rPr lang="en-US" sz="1400" b="1" dirty="0" smtClean="0"/>
              <a:t>NO MATCH</a:t>
            </a:r>
            <a:r>
              <a:rPr lang="en-US" sz="1400" dirty="0" smtClean="0"/>
              <a:t>”, 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/>
              <a:t>Else</a:t>
            </a:r>
            <a:r>
              <a:rPr lang="en-US" sz="1400" dirty="0" smtClean="0"/>
              <a:t>: the route is considered as a</a:t>
            </a:r>
            <a:r>
              <a:rPr lang="en-US" sz="1400" dirty="0" smtClean="0"/>
              <a:t> </a:t>
            </a:r>
            <a:r>
              <a:rPr lang="en-US" sz="1400" b="1" dirty="0" smtClean="0"/>
              <a:t>MATCH</a:t>
            </a:r>
            <a:r>
              <a:rPr lang="en-US" sz="1400" dirty="0" smtClean="0"/>
              <a:t> to </a:t>
            </a:r>
            <a:r>
              <a:rPr lang="en-US" sz="1400" dirty="0" smtClean="0"/>
              <a:t>the OLF entry only</a:t>
            </a:r>
            <a:r>
              <a:rPr lang="en-US" sz="1400" dirty="0" smtClean="0"/>
              <a:t> </a:t>
            </a:r>
            <a:r>
              <a:rPr lang="en-US" sz="1400" b="1" dirty="0" smtClean="0"/>
              <a:t>IF</a:t>
            </a:r>
            <a:r>
              <a:rPr lang="en-US" sz="1400" dirty="0" smtClean="0"/>
              <a:t> </a:t>
            </a:r>
            <a:r>
              <a:rPr lang="en-US" sz="1400" dirty="0" smtClean="0"/>
              <a:t>following match conditions are met:</a:t>
            </a:r>
          </a:p>
          <a:p>
            <a:pPr algn="ctr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OLF Entry                       Route Prefix</a:t>
            </a:r>
          </a:p>
          <a:p>
            <a:pPr algn="ctr">
              <a:buNone/>
            </a:pP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 </a:t>
            </a:r>
            <a:r>
              <a:rPr lang="en-US" sz="1100" dirty="0" err="1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Minlen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   </a:t>
            </a:r>
            <a:r>
              <a:rPr lang="en-US" sz="1100" dirty="0" err="1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Maxlen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          Match Condition</a:t>
            </a:r>
          </a:p>
          <a:p>
            <a:pPr algn="ctr">
              <a:buNone/>
            </a:pP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+------------------------------------------------------------------+</a:t>
            </a:r>
          </a:p>
          <a:p>
            <a:pPr algn="ctr">
              <a:buNone/>
            </a:pP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| un-spec.  |  un-spec.  |      </a:t>
            </a:r>
            <a:r>
              <a:rPr lang="en-US" sz="1100" dirty="0" err="1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Route.Prefix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Len == </a:t>
            </a:r>
            <a:r>
              <a:rPr lang="en-US" sz="1100" dirty="0" err="1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OLF.Prefix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Len |</a:t>
            </a:r>
          </a:p>
          <a:p>
            <a:pPr algn="ctr">
              <a:buNone/>
            </a:pP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| specified |  un-spec.  |      </a:t>
            </a:r>
            <a:r>
              <a:rPr lang="en-US" sz="1100" dirty="0" err="1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Route.Prefix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Len &gt;= </a:t>
            </a:r>
            <a:r>
              <a:rPr lang="en-US" sz="1100" dirty="0" err="1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OLF.Minlen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  |</a:t>
            </a:r>
          </a:p>
          <a:p>
            <a:pPr algn="ctr">
              <a:buNone/>
            </a:pP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| un-spec.  |  specified |      </a:t>
            </a:r>
            <a:r>
              <a:rPr lang="en-US" sz="1100" dirty="0" err="1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Route.Prefix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Len &lt;= </a:t>
            </a:r>
            <a:r>
              <a:rPr lang="en-US" sz="1100" dirty="0" err="1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OLF.Maxlen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  |</a:t>
            </a:r>
          </a:p>
          <a:p>
            <a:pPr algn="ctr">
              <a:buNone/>
            </a:pP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| specified |  specified |      </a:t>
            </a:r>
            <a:r>
              <a:rPr lang="en-US" sz="1100" dirty="0" err="1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Route.Prefix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Len &gt;= </a:t>
            </a:r>
            <a:r>
              <a:rPr lang="en-US" sz="1100" dirty="0" err="1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OLF.Minlen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  |</a:t>
            </a:r>
          </a:p>
          <a:p>
            <a:pPr algn="ctr">
              <a:buNone/>
            </a:pP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|           |            |  AND </a:t>
            </a:r>
            <a:r>
              <a:rPr lang="en-US" sz="1100" dirty="0" err="1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Route.Prefix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Len &lt;= </a:t>
            </a:r>
            <a:r>
              <a:rPr lang="en-US" sz="1100" dirty="0" err="1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OLF.Maxlen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  |</a:t>
            </a:r>
          </a:p>
          <a:p>
            <a:pPr algn="ctr">
              <a:buNone/>
            </a:pPr>
            <a:r>
              <a:rPr lang="en-US" sz="11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+------------------------------------------------------------------+ </a:t>
            </a:r>
            <a:r>
              <a:rPr lang="en-US" sz="14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 </a:t>
            </a:r>
            <a:endParaRPr lang="en-US" sz="2400" dirty="0" smtClean="0">
              <a:solidFill>
                <a:srgbClr val="0000FF"/>
              </a:solidFill>
            </a:endParaRPr>
          </a:p>
          <a:p>
            <a:pPr lvl="0"/>
            <a:r>
              <a:rPr lang="en-US" sz="2400" dirty="0" smtClean="0"/>
              <a:t>Sample Filter:</a:t>
            </a:r>
          </a:p>
          <a:p>
            <a:pPr lvl="2">
              <a:buNone/>
            </a:pPr>
            <a:r>
              <a:rPr lang="en-US" sz="1400" dirty="0" smtClean="0"/>
              <a:t>Prefix-IPv4</a:t>
            </a:r>
            <a:br>
              <a:rPr lang="en-US" sz="1400" dirty="0" smtClean="0"/>
            </a:br>
            <a:r>
              <a:rPr lang="en-US" sz="1400" dirty="0" smtClean="0"/>
              <a:t>  Permit: [1.1.1.0/24; </a:t>
            </a:r>
            <a:r>
              <a:rPr lang="en-US" sz="1400" dirty="0" err="1" smtClean="0"/>
              <a:t>minlen</a:t>
            </a:r>
            <a:r>
              <a:rPr lang="en-US" sz="1400" dirty="0" smtClean="0"/>
              <a:t>=31, </a:t>
            </a:r>
            <a:r>
              <a:rPr lang="en-US" sz="1400" dirty="0" err="1" smtClean="0"/>
              <a:t>maxlen</a:t>
            </a:r>
            <a:r>
              <a:rPr lang="en-US" sz="1400" dirty="0" smtClean="0"/>
              <a:t>=32]</a:t>
            </a:r>
            <a:br>
              <a:rPr lang="en-US" sz="1400" dirty="0" smtClean="0"/>
            </a:br>
            <a:r>
              <a:rPr lang="en-US" sz="1400" dirty="0" smtClean="0"/>
              <a:t>  Permit: [2.2.2.2/32; </a:t>
            </a:r>
            <a:r>
              <a:rPr lang="en-US" sz="1400" dirty="0" err="1" smtClean="0"/>
              <a:t>minlen</a:t>
            </a:r>
            <a:r>
              <a:rPr lang="en-US" sz="1400" dirty="0" smtClean="0"/>
              <a:t>=32, </a:t>
            </a:r>
            <a:r>
              <a:rPr lang="en-US" sz="1400" dirty="0" err="1" smtClean="0"/>
              <a:t>maxlen</a:t>
            </a:r>
            <a:r>
              <a:rPr lang="en-US" sz="1400" dirty="0" smtClean="0"/>
              <a:t>=32]</a:t>
            </a:r>
            <a:br>
              <a:rPr lang="en-US" sz="1400" dirty="0" smtClean="0"/>
            </a:br>
            <a:r>
              <a:rPr lang="en-US" sz="1400" dirty="0" smtClean="0"/>
              <a:t>  Deny:   [3.3.3.0/24; </a:t>
            </a:r>
            <a:r>
              <a:rPr lang="en-US" sz="1400" dirty="0" err="1" smtClean="0"/>
              <a:t>minlen</a:t>
            </a:r>
            <a:r>
              <a:rPr lang="en-US" sz="1400" dirty="0" smtClean="0"/>
              <a:t>=31, </a:t>
            </a:r>
            <a:r>
              <a:rPr lang="en-US" sz="1400" dirty="0" err="1" smtClean="0"/>
              <a:t>maxlen</a:t>
            </a:r>
            <a:r>
              <a:rPr lang="en-US" sz="1400" dirty="0" smtClean="0"/>
              <a:t>=32]</a:t>
            </a:r>
            <a:br>
              <a:rPr lang="en-US" sz="1400" dirty="0" smtClean="0"/>
            </a:br>
            <a:r>
              <a:rPr lang="en-US" sz="1400" dirty="0" smtClean="0"/>
              <a:t>  Permit: [3.3.3.0/24; </a:t>
            </a:r>
            <a:r>
              <a:rPr lang="en-US" sz="1400" dirty="0" err="1" smtClean="0"/>
              <a:t>minlen</a:t>
            </a:r>
            <a:r>
              <a:rPr lang="en-US" sz="1400" dirty="0" smtClean="0"/>
              <a:t>=24, </a:t>
            </a:r>
            <a:r>
              <a:rPr lang="en-US" sz="1400" dirty="0" err="1" smtClean="0"/>
              <a:t>maxlen</a:t>
            </a:r>
            <a:r>
              <a:rPr lang="en-US" sz="1400" dirty="0" smtClean="0"/>
              <a:t>=32]</a:t>
            </a:r>
            <a:br>
              <a:rPr lang="en-US" sz="1400" dirty="0" smtClean="0"/>
            </a:br>
            <a:r>
              <a:rPr lang="en-US" sz="1400" dirty="0" smtClean="0"/>
              <a:t>Prefix-IPv6</a:t>
            </a:r>
            <a:br>
              <a:rPr lang="en-US" sz="1400" dirty="0" smtClean="0"/>
            </a:br>
            <a:r>
              <a:rPr lang="en-US" sz="1400" dirty="0" smtClean="0"/>
              <a:t>  Permit-All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3"/>
            <a:ext cx="9144000" cy="75895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15B5C"/>
                </a:solidFill>
              </a:rPr>
              <a:t>I-D Status</a:t>
            </a:r>
            <a:endParaRPr lang="en-US" sz="2800" b="1" dirty="0">
              <a:solidFill>
                <a:srgbClr val="415B5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6287" y="1408516"/>
            <a:ext cx="8740645" cy="5212417"/>
          </a:xfrm>
        </p:spPr>
        <p:txBody>
          <a:bodyPr>
            <a:noAutofit/>
          </a:bodyPr>
          <a:lstStyle/>
          <a:p>
            <a:r>
              <a:rPr lang="en-US" dirty="0" smtClean="0"/>
              <a:t>Open Items:</a:t>
            </a:r>
          </a:p>
          <a:p>
            <a:pPr lvl="1"/>
            <a:r>
              <a:rPr lang="en-US" sz="1900" dirty="0" smtClean="0"/>
              <a:t>Change title: LDP Outbound Label Bindings Filtering</a:t>
            </a:r>
          </a:p>
          <a:p>
            <a:pPr lvl="1"/>
            <a:r>
              <a:rPr lang="en-US" sz="1900" dirty="0" smtClean="0"/>
              <a:t>Provision for OLF filter/policy incremental updates 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Next </a:t>
            </a:r>
            <a:r>
              <a:rPr lang="en-US" dirty="0" smtClean="0"/>
              <a:t>Steps:</a:t>
            </a:r>
          </a:p>
          <a:p>
            <a:pPr lvl="1"/>
            <a:r>
              <a:rPr lang="en-US" sz="1900" dirty="0" smtClean="0"/>
              <a:t>Seeking feedback</a:t>
            </a:r>
          </a:p>
          <a:p>
            <a:pPr lvl="1"/>
            <a:r>
              <a:rPr lang="en-US" sz="1900" dirty="0" smtClean="0"/>
              <a:t>Looking for WG adoption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Acknowledgments</a:t>
            </a:r>
            <a:r>
              <a:rPr lang="en-US" sz="2400" dirty="0" smtClean="0"/>
              <a:t>: </a:t>
            </a:r>
          </a:p>
          <a:p>
            <a:pPr lvl="1"/>
            <a:r>
              <a:rPr lang="en-US" sz="1900" dirty="0" smtClean="0"/>
              <a:t>BGP ORF: RFC5291, RFC5292</a:t>
            </a:r>
          </a:p>
          <a:p>
            <a:pPr lvl="1"/>
            <a:r>
              <a:rPr lang="en-US" sz="1900" dirty="0" smtClean="0"/>
              <a:t>Eric Rosen</a:t>
            </a:r>
            <a:endParaRPr lang="en-US" sz="1900" dirty="0" smtClean="0"/>
          </a:p>
          <a:p>
            <a:pPr lvl="1">
              <a:buNone/>
            </a:pPr>
            <a:r>
              <a:rPr lang="en-US" sz="1900" dirty="0" smtClean="0"/>
              <a:t> </a:t>
            </a:r>
            <a:endParaRPr lang="en-US" sz="19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60868"/>
            <a:ext cx="8534400" cy="75895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415B5C"/>
                </a:solidFill>
              </a:rPr>
              <a:t>Problem</a:t>
            </a:r>
            <a:endParaRPr lang="en-US" b="1" dirty="0">
              <a:solidFill>
                <a:srgbClr val="415B5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Downstream Unsolicited label advertisement mode, an LDP speaker LSR1 may receive label bindings from peer LSR2 for the FECs in which it has no interest.</a:t>
            </a:r>
          </a:p>
          <a:p>
            <a:r>
              <a:rPr lang="en-US" dirty="0" smtClean="0"/>
              <a:t>The label bindings are sent by the peer LSR2, received at the LDP speaker LSR1, and then discarded.</a:t>
            </a:r>
          </a:p>
          <a:p>
            <a:r>
              <a:rPr lang="en-US" dirty="0" smtClean="0"/>
              <a:t>This is wasteful from resource point of view:</a:t>
            </a:r>
          </a:p>
          <a:p>
            <a:pPr lvl="1"/>
            <a:r>
              <a:rPr lang="en-US" dirty="0" smtClean="0"/>
              <a:t>Sender LSR resources</a:t>
            </a:r>
          </a:p>
          <a:p>
            <a:pPr lvl="1"/>
            <a:r>
              <a:rPr lang="en-US" dirty="0" smtClean="0"/>
              <a:t>Network resources</a:t>
            </a:r>
          </a:p>
          <a:p>
            <a:pPr lvl="1"/>
            <a:r>
              <a:rPr lang="en-US" dirty="0" smtClean="0"/>
              <a:t>Receiver LSR resources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3"/>
            <a:ext cx="9144000" cy="75895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15B5C"/>
                </a:solidFill>
              </a:rPr>
              <a:t>Solution: Receiver-pushed OLF Policy at Sender</a:t>
            </a:r>
            <a:endParaRPr lang="en-US" sz="2800" b="1" dirty="0">
              <a:solidFill>
                <a:srgbClr val="415B5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6287" y="1408516"/>
            <a:ext cx="8740645" cy="5212417"/>
          </a:xfrm>
        </p:spPr>
        <p:txBody>
          <a:bodyPr>
            <a:noAutofit/>
          </a:bodyPr>
          <a:lstStyle/>
          <a:p>
            <a:r>
              <a:rPr lang="en-US" dirty="0" smtClean="0"/>
              <a:t>One</a:t>
            </a:r>
            <a:r>
              <a:rPr lang="en-US" dirty="0" smtClean="0"/>
              <a:t> possible solution </a:t>
            </a:r>
            <a:r>
              <a:rPr lang="en-US" dirty="0" smtClean="0"/>
              <a:t>is to</a:t>
            </a:r>
            <a:r>
              <a:rPr lang="en-US" dirty="0" smtClean="0"/>
              <a:t> use </a:t>
            </a:r>
            <a:r>
              <a:rPr lang="en-US" dirty="0" err="1" smtClean="0"/>
              <a:t>DoD</a:t>
            </a:r>
            <a:r>
              <a:rPr lang="en-US" dirty="0" smtClean="0"/>
              <a:t> mode:</a:t>
            </a:r>
          </a:p>
          <a:p>
            <a:pPr lvl="1"/>
            <a:r>
              <a:rPr lang="en-US" dirty="0" smtClean="0"/>
              <a:t>S</a:t>
            </a:r>
            <a:r>
              <a:rPr lang="en-US" dirty="0" smtClean="0"/>
              <a:t>olicit </a:t>
            </a:r>
            <a:r>
              <a:rPr lang="en-US" dirty="0" smtClean="0"/>
              <a:t>label bindings</a:t>
            </a:r>
            <a:r>
              <a:rPr lang="en-US" dirty="0" smtClean="0"/>
              <a:t> from peer for </a:t>
            </a:r>
            <a:r>
              <a:rPr lang="en-US" dirty="0" smtClean="0"/>
              <a:t>interesting FECs only.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The drawbacks: </a:t>
            </a:r>
            <a:endParaRPr lang="en-US" dirty="0" smtClean="0"/>
          </a:p>
          <a:p>
            <a:pPr lvl="2"/>
            <a:r>
              <a:rPr lang="en-US" sz="1800" dirty="0" err="1" smtClean="0"/>
              <a:t>DoD</a:t>
            </a:r>
            <a:r>
              <a:rPr lang="en-US" sz="1800" dirty="0" smtClean="0"/>
              <a:t> mode</a:t>
            </a:r>
            <a:r>
              <a:rPr lang="en-US" sz="1800" dirty="0" smtClean="0"/>
              <a:t> mandated for both </a:t>
            </a:r>
            <a:r>
              <a:rPr lang="en-US" sz="1800" dirty="0" smtClean="0"/>
              <a:t>LSRs though it’s really </a:t>
            </a:r>
            <a:r>
              <a:rPr lang="en-US" sz="1800" dirty="0" smtClean="0"/>
              <a:t>required </a:t>
            </a:r>
            <a:r>
              <a:rPr lang="en-US" sz="1800" dirty="0" smtClean="0"/>
              <a:t>by one of them.</a:t>
            </a:r>
          </a:p>
          <a:p>
            <a:pPr lvl="2"/>
            <a:r>
              <a:rPr lang="en-US" sz="1800" dirty="0" smtClean="0"/>
              <a:t>Slower </a:t>
            </a:r>
            <a:r>
              <a:rPr lang="en-US" sz="1800" dirty="0" smtClean="0"/>
              <a:t>convergence compared to DU mode.</a:t>
            </a:r>
            <a:endParaRPr lang="en-US" sz="2400" dirty="0" smtClean="0"/>
          </a:p>
          <a:p>
            <a:r>
              <a:rPr lang="en-US" sz="2400" dirty="0" smtClean="0"/>
              <a:t>This </a:t>
            </a:r>
            <a:r>
              <a:rPr lang="en-US" dirty="0" smtClean="0"/>
              <a:t>draft proposes an alternative solution:</a:t>
            </a:r>
          </a:p>
          <a:p>
            <a:pPr lvl="1"/>
            <a:r>
              <a:rPr lang="en-US" sz="2000" dirty="0" smtClean="0"/>
              <a:t>Receiver </a:t>
            </a:r>
            <a:r>
              <a:rPr lang="en-US" sz="2000" dirty="0" smtClean="0"/>
              <a:t>LSR1 pushes its label policy to sender LSR2 that LSR2 applies before sending FEC-label bindings towards LSR1. </a:t>
            </a:r>
          </a:p>
          <a:p>
            <a:pPr lvl="1"/>
            <a:r>
              <a:rPr lang="en-US" dirty="0" smtClean="0"/>
              <a:t>Label policy is pushed/applied for initial updates as well as updated dynamically. </a:t>
            </a:r>
            <a:endParaRPr lang="en-US" dirty="0" smtClean="0"/>
          </a:p>
          <a:p>
            <a:pPr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3"/>
            <a:ext cx="9144000" cy="75895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15B5C"/>
                </a:solidFill>
              </a:rPr>
              <a:t>Operational Examples</a:t>
            </a:r>
            <a:endParaRPr lang="en-US" sz="2800" b="1" dirty="0">
              <a:solidFill>
                <a:srgbClr val="415B5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6287" y="1185334"/>
            <a:ext cx="8740645" cy="5435600"/>
          </a:xfrm>
        </p:spPr>
        <p:txBody>
          <a:bodyPr>
            <a:noAutofit/>
          </a:bodyPr>
          <a:lstStyle/>
          <a:p>
            <a:r>
              <a:rPr lang="en-US" dirty="0" smtClean="0"/>
              <a:t>LSR with limited LIB space</a:t>
            </a:r>
            <a:endParaRPr lang="en-US" dirty="0" smtClean="0"/>
          </a:p>
          <a:p>
            <a:pPr lvl="1"/>
            <a:r>
              <a:rPr lang="en-US" sz="2000" dirty="0" smtClean="0"/>
              <a:t>U</a:t>
            </a:r>
            <a:r>
              <a:rPr lang="en-US" dirty="0" smtClean="0"/>
              <a:t>se </a:t>
            </a:r>
            <a:r>
              <a:rPr lang="en-US" dirty="0" smtClean="0"/>
              <a:t>OLF framework to </a:t>
            </a:r>
            <a:r>
              <a:rPr lang="en-US" dirty="0" smtClean="0"/>
              <a:t>initially </a:t>
            </a:r>
            <a:r>
              <a:rPr lang="en-US" dirty="0" smtClean="0"/>
              <a:t>disable all label binding exchange at the peer side, and then selectively allow FEC via OLF filter updates sent to peer</a:t>
            </a:r>
            <a:endParaRPr lang="en-US" sz="1600" dirty="0" smtClean="0"/>
          </a:p>
          <a:p>
            <a:r>
              <a:rPr lang="en-US" sz="2400" dirty="0" smtClean="0"/>
              <a:t>Label Filtering at </a:t>
            </a:r>
            <a:r>
              <a:rPr lang="en-US" sz="2400" dirty="0" err="1" smtClean="0"/>
              <a:t>ABRs</a:t>
            </a:r>
            <a:endParaRPr lang="en-US" sz="2400" dirty="0" smtClean="0"/>
          </a:p>
          <a:p>
            <a:pPr lvl="1"/>
            <a:r>
              <a:rPr lang="en-US" dirty="0" smtClean="0"/>
              <a:t>ABR1 (backbone  and non-zero areas</a:t>
            </a:r>
            <a:r>
              <a:rPr lang="en-US" dirty="0" smtClean="0"/>
              <a:t>)</a:t>
            </a:r>
            <a:r>
              <a:rPr lang="en-US" dirty="0" smtClean="0"/>
              <a:t> </a:t>
            </a:r>
            <a:r>
              <a:rPr lang="en-US" dirty="0" smtClean="0"/>
              <a:t>LDP </a:t>
            </a:r>
            <a:r>
              <a:rPr lang="en-US" dirty="0" smtClean="0"/>
              <a:t>speaker</a:t>
            </a:r>
            <a:r>
              <a:rPr lang="en-US" dirty="0" smtClean="0"/>
              <a:t> may advertise </a:t>
            </a:r>
            <a:r>
              <a:rPr lang="en-US" dirty="0" smtClean="0"/>
              <a:t>bindings for prefixes from all </a:t>
            </a:r>
            <a:r>
              <a:rPr lang="en-US" dirty="0" smtClean="0"/>
              <a:t>area, when ABR2 LDP </a:t>
            </a:r>
            <a:r>
              <a:rPr lang="en-US" dirty="0" smtClean="0"/>
              <a:t>requires bindings only for backbone area prefixes. </a:t>
            </a:r>
          </a:p>
          <a:p>
            <a:pPr lvl="1"/>
            <a:r>
              <a:rPr lang="en-US" dirty="0" smtClean="0"/>
              <a:t>Use OLF mechanisms to filter unnecessary prefix label bindings towards ABR2 at ABR1.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3"/>
            <a:ext cx="9144000" cy="75895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15B5C"/>
                </a:solidFill>
              </a:rPr>
              <a:t>OLF Mechanism</a:t>
            </a:r>
            <a:endParaRPr lang="en-US" sz="2800" b="1" dirty="0">
              <a:solidFill>
                <a:srgbClr val="415B5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6287" y="1120655"/>
            <a:ext cx="8740645" cy="5212417"/>
          </a:xfrm>
        </p:spPr>
        <p:txBody>
          <a:bodyPr>
            <a:noAutofit/>
          </a:bodyPr>
          <a:lstStyle/>
          <a:p>
            <a:r>
              <a:rPr lang="en-US" dirty="0" smtClean="0"/>
              <a:t>LSRs exchange “OLF Capability” to announce their capability to send or receive label policy filters. The capability can be:</a:t>
            </a:r>
          </a:p>
          <a:p>
            <a:pPr lvl="1"/>
            <a:r>
              <a:rPr lang="en-US" dirty="0" smtClean="0"/>
              <a:t>announced at session establishment time in LDP Initialization message</a:t>
            </a:r>
          </a:p>
          <a:p>
            <a:pPr lvl="1"/>
            <a:r>
              <a:rPr lang="en-US" dirty="0" smtClean="0"/>
              <a:t>announced/withdrawn dynamically during session life time if LSRs support “Dynamic Capability Announcement” capability.</a:t>
            </a:r>
          </a:p>
          <a:p>
            <a:r>
              <a:rPr lang="en-US" dirty="0" smtClean="0"/>
              <a:t>After capability negotiation, the label policy and its update is sent in an LDP Notification message with new “OLF Status”.</a:t>
            </a:r>
          </a:p>
          <a:p>
            <a:pPr lvl="1"/>
            <a:r>
              <a:rPr lang="en-US" dirty="0" smtClean="0"/>
              <a:t>No “incremental” updates – new filter replaces previous filter.</a:t>
            </a:r>
          </a:p>
          <a:p>
            <a:pPr lvl="1"/>
            <a:r>
              <a:rPr lang="en-US" dirty="0" smtClean="0"/>
              <a:t>Post Capability negotiation:</a:t>
            </a:r>
          </a:p>
          <a:p>
            <a:pPr lvl="2"/>
            <a:r>
              <a:rPr lang="en-US" dirty="0" smtClean="0"/>
              <a:t>“receive” capable LSR: No FEC-label bindings sent to peer and wait for policy message</a:t>
            </a:r>
          </a:p>
          <a:p>
            <a:pPr lvl="2"/>
            <a:r>
              <a:rPr lang="en-US" dirty="0" smtClean="0"/>
              <a:t>“send” capable LSR: Push its label policy filter to peer.</a:t>
            </a:r>
          </a:p>
          <a:p>
            <a:pPr lvl="1"/>
            <a:r>
              <a:rPr lang="en-US" dirty="0" smtClean="0"/>
              <a:t>Label Policy update:</a:t>
            </a:r>
          </a:p>
          <a:p>
            <a:pPr lvl="2"/>
            <a:r>
              <a:rPr lang="en-US" dirty="0" smtClean="0"/>
              <a:t>“send” capable LSR:  </a:t>
            </a:r>
            <a:r>
              <a:rPr lang="en-US" dirty="0" smtClean="0"/>
              <a:t>Constructs OLF </a:t>
            </a:r>
            <a:r>
              <a:rPr lang="en-US" dirty="0" smtClean="0"/>
              <a:t>filter according to local policy and push to peer.</a:t>
            </a:r>
          </a:p>
          <a:p>
            <a:pPr lvl="2"/>
            <a:r>
              <a:rPr lang="en-US" dirty="0" smtClean="0"/>
              <a:t>“receive” capable LSR: </a:t>
            </a:r>
            <a:r>
              <a:rPr lang="en-US" dirty="0" smtClean="0"/>
              <a:t>Applies </a:t>
            </a:r>
            <a:r>
              <a:rPr lang="en-US" dirty="0" smtClean="0"/>
              <a:t>received OLF filter and </a:t>
            </a:r>
            <a:r>
              <a:rPr lang="en-US" dirty="0" smtClean="0"/>
              <a:t>announces/withdraws </a:t>
            </a:r>
            <a:r>
              <a:rPr lang="en-US" dirty="0" smtClean="0"/>
              <a:t>label bindings accordingly from the peer.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3"/>
            <a:ext cx="9144000" cy="75895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15B5C"/>
                </a:solidFill>
              </a:rPr>
              <a:t>OLF Mechanism   (2)</a:t>
            </a:r>
            <a:endParaRPr lang="en-US" sz="2800" b="1" dirty="0">
              <a:solidFill>
                <a:srgbClr val="415B5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6287" y="1408516"/>
            <a:ext cx="8740645" cy="5212417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</a:t>
            </a:r>
            <a:r>
              <a:rPr lang="en-US" sz="2400" dirty="0" smtClean="0"/>
              <a:t> OLF capability negotiation, </a:t>
            </a:r>
            <a:r>
              <a:rPr lang="en-US" sz="2400" dirty="0" smtClean="0"/>
              <a:t>and the policy updates are performed, for a given FEC type. </a:t>
            </a:r>
          </a:p>
          <a:p>
            <a:pPr lvl="1"/>
            <a:r>
              <a:rPr lang="en-US" dirty="0" smtClean="0"/>
              <a:t>The actual format of a policy filter and its matching rules are FEC-dependent and are to be specified by FEC designers.</a:t>
            </a:r>
          </a:p>
          <a:p>
            <a:pPr lvl="1"/>
            <a:r>
              <a:rPr lang="en-US" dirty="0" smtClean="0"/>
              <a:t>This document specifies the format and matching rules of policy filter for “Address Prefix” FEC type.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3"/>
            <a:ext cx="9144000" cy="75895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15B5C"/>
                </a:solidFill>
              </a:rPr>
              <a:t>OLF Policy Framework</a:t>
            </a:r>
            <a:endParaRPr lang="en-US" sz="2800" b="1" dirty="0">
              <a:solidFill>
                <a:srgbClr val="415B5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6287" y="982138"/>
            <a:ext cx="8740645" cy="5435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Constructs:</a:t>
            </a:r>
          </a:p>
          <a:p>
            <a:pPr lvl="1"/>
            <a:r>
              <a:rPr lang="en-US" sz="2000" dirty="0" smtClean="0"/>
              <a:t>OLF-Policy: &lt;OLF-Elements&gt;</a:t>
            </a:r>
          </a:p>
          <a:p>
            <a:pPr lvl="1"/>
            <a:r>
              <a:rPr lang="en-US" dirty="0" smtClean="0"/>
              <a:t>OLF-Element: &lt;FEC-Type&gt; &lt;OLF-Entries&gt;</a:t>
            </a:r>
          </a:p>
          <a:p>
            <a:pPr lvl="2"/>
            <a:r>
              <a:rPr lang="en-US" dirty="0" smtClean="0"/>
              <a:t>FEC-Type: &lt;FEC Element Type, Address Family&gt;</a:t>
            </a:r>
          </a:p>
          <a:p>
            <a:pPr lvl="1"/>
            <a:r>
              <a:rPr lang="en-US" sz="2000" dirty="0" smtClean="0"/>
              <a:t>OLF-Entry: &lt;Action, OLF-value&gt;</a:t>
            </a:r>
          </a:p>
          <a:p>
            <a:pPr lvl="2"/>
            <a:r>
              <a:rPr lang="en-US" sz="1600" dirty="0" smtClean="0"/>
              <a:t>Action: PERMIT, DENY, PERMIT-ALL</a:t>
            </a:r>
          </a:p>
          <a:p>
            <a:pPr lvl="2"/>
            <a:r>
              <a:rPr lang="en-US" dirty="0" smtClean="0"/>
              <a:t>OLF-value:</a:t>
            </a:r>
            <a:r>
              <a:rPr lang="en-US" dirty="0" smtClean="0"/>
              <a:t> FEC</a:t>
            </a:r>
            <a:r>
              <a:rPr lang="en-US" dirty="0" smtClean="0"/>
              <a:t>-specific component and provides the specification of FEC for matching.</a:t>
            </a:r>
            <a:endParaRPr lang="en-US" sz="1600" dirty="0" smtClean="0"/>
          </a:p>
          <a:p>
            <a:r>
              <a:rPr lang="en-US" sz="2800" dirty="0" smtClean="0"/>
              <a:t>Rules for OLF Element/Entry:</a:t>
            </a:r>
          </a:p>
          <a:p>
            <a:pPr lvl="1"/>
            <a:r>
              <a:rPr lang="en-US" dirty="0" smtClean="0"/>
              <a:t>If Action=PERMIT-ALL, no OLF-value component specified.</a:t>
            </a:r>
          </a:p>
          <a:p>
            <a:pPr lvl="1"/>
            <a:r>
              <a:rPr lang="en-US" dirty="0" smtClean="0"/>
              <a:t>For an OLF Element containing more than one OLF entry, the receiving LSR MUST process the OLF entries in the same order as  they are specified inside the OLF element.   </a:t>
            </a:r>
          </a:p>
          <a:p>
            <a:pPr lvl="1"/>
            <a:r>
              <a:rPr lang="en-US" dirty="0" smtClean="0"/>
              <a:t>Each OLF Element has an *implicit* DENY-ALL as the last rule</a:t>
            </a:r>
          </a:p>
          <a:p>
            <a:pPr lvl="2"/>
            <a:r>
              <a:rPr lang="en-US" dirty="0" smtClean="0"/>
              <a:t>The sender and the receiver of OLF policy to keep this in mind in constructing/processing an OLF filter respectively.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3"/>
            <a:ext cx="9144000" cy="75895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15B5C"/>
                </a:solidFill>
              </a:rPr>
              <a:t>Signaling: OLF Capability</a:t>
            </a:r>
            <a:endParaRPr lang="en-US" sz="2800" b="1" dirty="0">
              <a:solidFill>
                <a:srgbClr val="415B5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6287" y="1011384"/>
            <a:ext cx="8740645" cy="5435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1600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OLF Capability TLV</a:t>
            </a:r>
            <a:endParaRPr lang="en-US" sz="1600" dirty="0" smtClean="0">
              <a:solidFill>
                <a:srgbClr val="000000"/>
              </a:solidFill>
              <a:latin typeface="Courier"/>
              <a:ea typeface="Courier"/>
              <a:cs typeface="Courier"/>
            </a:endParaRPr>
          </a:p>
          <a:p>
            <a:pPr algn="ctr">
              <a:buNone/>
            </a:pPr>
            <a:r>
              <a:rPr lang="en-US" sz="12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0                   1                   2                   3</a:t>
            </a:r>
          </a:p>
          <a:p>
            <a:pPr algn="ctr">
              <a:buNone/>
            </a:pPr>
            <a:r>
              <a:rPr lang="en-US" sz="12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0 1 2 3 4 5 6 7 8 9 0 1 2 3 4 5 6 7 8 9 0 1 2 3 4 5 6 7 8 9 0 1</a:t>
            </a:r>
          </a:p>
          <a:p>
            <a:pPr algn="ctr">
              <a:buNone/>
            </a:pPr>
            <a:r>
              <a:rPr lang="en-US" sz="12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+-+-+-+-+-+-+-+-+-+-+-+-+-+-+-+-+-+-+-+-+-+-+-+-+-+-+-+-+-+-+-+-+</a:t>
            </a:r>
          </a:p>
          <a:p>
            <a:pPr algn="ctr">
              <a:buNone/>
            </a:pPr>
            <a:r>
              <a:rPr lang="en-US" sz="12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|1|0|  OLF </a:t>
            </a:r>
            <a:r>
              <a:rPr lang="en-US" sz="1200" dirty="0" err="1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Capability(IANA</a:t>
            </a:r>
            <a:r>
              <a:rPr lang="en-US" sz="12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)     |           Length              |</a:t>
            </a:r>
          </a:p>
          <a:p>
            <a:pPr algn="ctr">
              <a:buNone/>
            </a:pPr>
            <a:r>
              <a:rPr lang="en-US" sz="12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+-+-+-+-+-+-+-+-+-+-+-+-+-+-+-+-+-+-+-+-+-+-+-+-+-+-+-+-+-+-+-+-+</a:t>
            </a:r>
          </a:p>
          <a:p>
            <a:pPr algn="ctr">
              <a:buNone/>
            </a:pPr>
            <a:r>
              <a:rPr lang="en-US" sz="12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|S|  Reserved   |                                               |</a:t>
            </a:r>
          </a:p>
          <a:p>
            <a:pPr algn="ctr">
              <a:buNone/>
            </a:pPr>
            <a:r>
              <a:rPr lang="en-US" sz="12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+-+-+-+-+-+-+-+-+                                               |</a:t>
            </a:r>
          </a:p>
          <a:p>
            <a:pPr algn="ctr">
              <a:buNone/>
            </a:pPr>
            <a:r>
              <a:rPr lang="en-US" sz="12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|                                                               |</a:t>
            </a:r>
          </a:p>
          <a:p>
            <a:pPr algn="ctr">
              <a:buNone/>
            </a:pPr>
            <a:r>
              <a:rPr lang="en-US" sz="12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~                     OLF Capability </a:t>
            </a:r>
            <a:r>
              <a:rPr lang="en-US" sz="1200" dirty="0" err="1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Element(s</a:t>
            </a:r>
            <a:r>
              <a:rPr lang="en-US" sz="12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)                 ~</a:t>
            </a:r>
          </a:p>
          <a:p>
            <a:pPr algn="ctr">
              <a:buNone/>
            </a:pPr>
            <a:r>
              <a:rPr lang="en-US" sz="12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|                                                               |</a:t>
            </a:r>
          </a:p>
          <a:p>
            <a:pPr algn="ctr">
              <a:buNone/>
            </a:pPr>
            <a:r>
              <a:rPr lang="en-US" sz="12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+-+-+-+-+-+-+-+-+-+-+-+-+-+-+-+-+-+-++-+-+-+-+-+-++-+-+-+-+-+-+-+</a:t>
            </a:r>
          </a:p>
          <a:p>
            <a:pPr>
              <a:buNone/>
            </a:pPr>
            <a:r>
              <a:rPr lang="en-US" sz="1200" b="1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			</a:t>
            </a:r>
            <a:r>
              <a:rPr lang="en-US" sz="1200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S=1/0 to announce/withdraw the capability</a:t>
            </a:r>
            <a:endParaRPr lang="en-US" sz="1200" b="1" dirty="0" smtClean="0">
              <a:solidFill>
                <a:srgbClr val="000000"/>
              </a:solidFill>
              <a:latin typeface="Courier"/>
              <a:ea typeface="Courier"/>
              <a:cs typeface="Courier"/>
            </a:endParaRPr>
          </a:p>
          <a:p>
            <a:pPr algn="ctr">
              <a:buNone/>
            </a:pPr>
            <a:r>
              <a:rPr lang="en-US" sz="1600" b="1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OLF Capability Element</a:t>
            </a:r>
            <a:endParaRPr lang="en-US" sz="1600" dirty="0" smtClean="0">
              <a:solidFill>
                <a:srgbClr val="000000"/>
              </a:solidFill>
              <a:latin typeface="Courier"/>
              <a:ea typeface="Courier"/>
              <a:cs typeface="Courier"/>
            </a:endParaRPr>
          </a:p>
          <a:p>
            <a:pPr algn="ctr">
              <a:buNone/>
            </a:pPr>
            <a:r>
              <a:rPr lang="en-US" sz="12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0                   1                   2                   3</a:t>
            </a:r>
          </a:p>
          <a:p>
            <a:pPr algn="ctr">
              <a:buNone/>
            </a:pPr>
            <a:r>
              <a:rPr lang="en-US" sz="12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0 1 2 3 4 5 6 7 8 9 0 1 2 3 4 5 6 7 8 9 0 1 2 3 4 5 6 7 8 9 0 1</a:t>
            </a:r>
          </a:p>
          <a:p>
            <a:pPr algn="ctr">
              <a:buNone/>
            </a:pPr>
            <a:r>
              <a:rPr lang="en-US" sz="12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+-+-+-+-+-+-+-+-+-+-+-+-+-+-+-+-+-+-+-+-+-+-+-+-+-+-+-+-+-+-+-+-+</a:t>
            </a:r>
          </a:p>
          <a:p>
            <a:pPr algn="ctr">
              <a:buNone/>
            </a:pPr>
            <a:r>
              <a:rPr lang="en-US" sz="12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| FEC Elem Type |       Address Family          |T|R| Reserved  |</a:t>
            </a:r>
          </a:p>
          <a:p>
            <a:pPr algn="ctr">
              <a:buNone/>
            </a:pPr>
            <a:r>
              <a:rPr lang="en-US" sz="120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+-+-+-+-+-+-+-+-+-+-+-+-+-+-+-+-+-+-+-+-+-+-+-+-+-+-+-+-+-+-+-+-+</a:t>
            </a:r>
          </a:p>
          <a:p>
            <a:pPr>
              <a:buNone/>
            </a:pPr>
            <a:r>
              <a:rPr lang="en-US" sz="1200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			T: OLF Send capable, R: OLF Receive capable</a:t>
            </a:r>
            <a:endParaRPr lang="en-US" sz="1200" dirty="0" smtClean="0">
              <a:solidFill>
                <a:srgbClr val="000000"/>
              </a:solidFill>
              <a:latin typeface="Courier"/>
              <a:ea typeface="Courier"/>
              <a:cs typeface="Courier"/>
            </a:endParaRP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An </a:t>
            </a:r>
            <a:r>
              <a:rPr lang="en-US" sz="1600" dirty="0" smtClean="0"/>
              <a:t>LDP speaker that advertises OLF capability MUST support "OLF  Policy Status" and "OLF Status" Status Code.</a:t>
            </a:r>
            <a:endParaRPr lang="en-US" sz="1600" dirty="0" smtClean="0">
              <a:solidFill>
                <a:srgbClr val="000000"/>
              </a:solidFill>
              <a:latin typeface="Courier"/>
              <a:ea typeface="Courier"/>
              <a:cs typeface="Couri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3"/>
            <a:ext cx="9144000" cy="75895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15B5C"/>
                </a:solidFill>
              </a:rPr>
              <a:t>Signaling: OLF Policy</a:t>
            </a:r>
            <a:endParaRPr lang="en-US" sz="2800" b="1" dirty="0">
              <a:solidFill>
                <a:srgbClr val="415B5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6287" y="1113284"/>
            <a:ext cx="8740645" cy="5507650"/>
          </a:xfrm>
        </p:spPr>
        <p:txBody>
          <a:bodyPr>
            <a:noAutofit/>
          </a:bodyPr>
          <a:lstStyle/>
          <a:p>
            <a:r>
              <a:rPr lang="en-US" sz="1800" dirty="0" smtClean="0"/>
              <a:t>OLF policy is signaled to a peer through LDP Notification messages, where LDP status code is set to “OLF Status” and  OLF specs are carried in new status TLV “OLF Policy Status”  </a:t>
            </a:r>
            <a:endParaRPr lang="en-US" sz="1600" dirty="0" smtClean="0"/>
          </a:p>
          <a:p>
            <a:r>
              <a:rPr lang="en-US" sz="2000" dirty="0" smtClean="0"/>
              <a:t>Sample OLF-Policy: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    </a:t>
            </a:r>
            <a:r>
              <a:rPr lang="en-US" sz="1600" dirty="0" smtClean="0"/>
              <a:t>[OLF-Policy-Status] &lt;Length&gt;</a:t>
            </a:r>
          </a:p>
          <a:p>
            <a:pPr lvl="2">
              <a:buNone/>
            </a:pPr>
            <a:r>
              <a:rPr lang="en-US" sz="1400" dirty="0" smtClean="0"/>
              <a:t>  [OLF-Element1]  &lt;FEC-Elem1&gt;&lt;AF1&gt;&lt;Length&gt;</a:t>
            </a:r>
            <a:br>
              <a:rPr lang="en-US" sz="1400" dirty="0" smtClean="0"/>
            </a:br>
            <a:r>
              <a:rPr lang="en-US" sz="1400" dirty="0" smtClean="0"/>
              <a:t>       [OLF-Entry1] &lt;Action&gt;&lt;OLF-value11&gt;</a:t>
            </a:r>
          </a:p>
          <a:p>
            <a:pPr lvl="2">
              <a:buNone/>
            </a:pPr>
            <a:r>
              <a:rPr lang="en-US" sz="1400" dirty="0" smtClean="0"/>
              <a:t>            [OLF-Entry2] &lt;Action&gt;&lt;OLF-value12&gt;</a:t>
            </a:r>
          </a:p>
          <a:p>
            <a:pPr lvl="2">
              <a:buNone/>
            </a:pPr>
            <a:r>
              <a:rPr lang="en-US" sz="1400" dirty="0" smtClean="0"/>
              <a:t>  [OLF-Element2]   &lt;FEC-Elem2&gt;&lt;AF2&gt;&lt;Length&gt;</a:t>
            </a:r>
          </a:p>
          <a:p>
            <a:pPr lvl="2">
              <a:buNone/>
            </a:pPr>
            <a:r>
              <a:rPr lang="en-US" sz="1400" dirty="0" smtClean="0"/>
              <a:t>            [OLF-Entry1] &lt;Action&gt;&lt;OLF-value21&gt;</a:t>
            </a:r>
          </a:p>
          <a:p>
            <a:pPr lvl="2">
              <a:buNone/>
            </a:pPr>
            <a:r>
              <a:rPr lang="en-US" sz="1400" dirty="0" smtClean="0"/>
              <a:t>            [OLF-Entry2] &lt;Action&gt;&lt;OLF-value22&gt; </a:t>
            </a:r>
            <a:endParaRPr lang="en-US" sz="1600" dirty="0" smtClean="0"/>
          </a:p>
          <a:p>
            <a:pPr algn="ctr">
              <a:buNone/>
            </a:pPr>
            <a:r>
              <a:rPr lang="en-US" sz="1600" b="1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OLF Policy Status TLV</a:t>
            </a:r>
            <a:endParaRPr lang="en-US" sz="1600" dirty="0" smtClean="0"/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0                   1                   2                   3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0 1 2 3 4 5 6 7 8 9 0 1 2 3 4 5 6 7 8 9 0 1 2 3 4 5 6 7 8 9 0 1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+-+-+-+-+-+-+-+-+-+-+-+-+-+-+-+-+-+-+-+-+-+-+-+-+-+-+-+-+-+-+-+-+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|U|F|  OLF Policy </a:t>
            </a:r>
            <a:r>
              <a:rPr lang="en-US" sz="1050" dirty="0" err="1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Status(IANA</a:t>
            </a: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)  |           Length              |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+-+-+-+-+-+-+-+-+-+-+-+-+-+-+-+-+-+-+-+-+-+-+-+-+-+-+-+-+-+-+-+-+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|M| Reserved    |                                               |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+-+-+-+-+-+-+-+-+                                               |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~                     OLF </a:t>
            </a:r>
            <a:r>
              <a:rPr lang="en-US" sz="1050" dirty="0" err="1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Element(s</a:t>
            </a: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)                            ~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|                                                               |</a:t>
            </a:r>
          </a:p>
          <a:p>
            <a:pPr algn="ctr">
              <a:buNone/>
            </a:pPr>
            <a:r>
              <a:rPr lang="en-US" sz="1050" dirty="0" smtClean="0">
                <a:solidFill>
                  <a:srgbClr val="0000FF"/>
                </a:solidFill>
                <a:latin typeface="Courier"/>
                <a:ea typeface="Courier"/>
                <a:cs typeface="Courier"/>
              </a:rPr>
              <a:t>  +-+-+-+-+-+-+-+-+-+-+-+-+-+-+-+-+-+-++-+-+-+-+-+-++-+-+-+-+-+-+-+</a:t>
            </a:r>
            <a:endParaRPr lang="en-US" sz="1200" dirty="0" smtClean="0">
              <a:solidFill>
                <a:srgbClr val="0000FF"/>
              </a:solidFill>
              <a:latin typeface="Courier"/>
              <a:ea typeface="Courier"/>
              <a:cs typeface="Courier"/>
            </a:endParaRPr>
          </a:p>
          <a:p>
            <a:pPr>
              <a:buNone/>
            </a:pPr>
            <a:r>
              <a:rPr lang="en-US" sz="1200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		M=“More” bit to indicate if this is partial policy update or end of current update.</a:t>
            </a:r>
          </a:p>
          <a:p>
            <a:pPr algn="ctr">
              <a:buNone/>
            </a:pPr>
            <a:endParaRPr lang="en-US" sz="1050" dirty="0" smtClean="0">
              <a:solidFill>
                <a:srgbClr val="000000"/>
              </a:solidFill>
              <a:latin typeface="Courier"/>
              <a:ea typeface="Courier"/>
              <a:cs typeface="Couri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Aspect.thmx</Template>
  <TotalTime>2993</TotalTime>
  <Words>3021</Words>
  <Application>Microsoft Macintosh PowerPoint</Application>
  <PresentationFormat>On-screen Show (4:3)</PresentationFormat>
  <Paragraphs>176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Civic</vt:lpstr>
      <vt:lpstr>IETF 81 – Quebec City  July 2011</vt:lpstr>
      <vt:lpstr>Problem</vt:lpstr>
      <vt:lpstr>Solution: Receiver-pushed OLF Policy at Sender</vt:lpstr>
      <vt:lpstr>Operational Examples</vt:lpstr>
      <vt:lpstr>OLF Mechanism</vt:lpstr>
      <vt:lpstr>OLF Mechanism   (2)</vt:lpstr>
      <vt:lpstr>OLF Policy Framework</vt:lpstr>
      <vt:lpstr>Signaling: OLF Capability</vt:lpstr>
      <vt:lpstr>Signaling: OLF Policy</vt:lpstr>
      <vt:lpstr>Signaling: OLF Policy  (2)</vt:lpstr>
      <vt:lpstr>“Address Prefix” FEC OLF Entry</vt:lpstr>
      <vt:lpstr>“Address Prefix” FEC OLF Entry</vt:lpstr>
      <vt:lpstr>I-D Status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IETF 81 – Quebec City  July 2010</dc:title>
  <dc:creator>Syed Kamran Raza</dc:creator>
  <cp:lastModifiedBy>Syed Kamran Raza</cp:lastModifiedBy>
  <cp:revision>23</cp:revision>
  <dcterms:created xsi:type="dcterms:W3CDTF">2011-07-24T05:14:28Z</dcterms:created>
  <dcterms:modified xsi:type="dcterms:W3CDTF">2011-07-24T13:44:10Z</dcterms:modified>
</cp:coreProperties>
</file>