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"/>
  </p:notesMasterIdLst>
  <p:sldIdLst>
    <p:sldId id="256" r:id="rId2"/>
    <p:sldId id="268" r:id="rId3"/>
    <p:sldId id="263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9" d="100"/>
          <a:sy n="99" d="100"/>
        </p:scale>
        <p:origin x="-1128" y="-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0" d="100"/>
        <a:sy n="12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7072D8-180B-4A89-984C-9F25C6E90D62}" type="datetimeFigureOut">
              <a:rPr lang="en-US" smtClean="0"/>
              <a:t>7/25/2011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AA2CAB-A4E1-4EDF-AEE5-B36D4BF5A3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738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10A2D-CD47-4434-A343-DBFA6F573184}" type="datetime1">
              <a:rPr lang="en-US" smtClean="0"/>
              <a:t>7/25/2011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81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6AFD1-0BAD-4B95-A547-19D1805BD1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00483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8BC98-10EE-4579-8A1D-9DACFA59533E}" type="datetime1">
              <a:rPr lang="en-US" smtClean="0"/>
              <a:t>7/25/2011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81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6AFD1-0BAD-4B95-A547-19D1805BD1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5390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A7051-B11E-4186-8302-7EA704E91E66}" type="datetime1">
              <a:rPr lang="en-US" smtClean="0"/>
              <a:t>7/25/2011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81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6AFD1-0BAD-4B95-A547-19D1805BD1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948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A09A9-69D2-4F00-B57F-D7B44D608356}" type="datetime1">
              <a:rPr lang="en-US" smtClean="0"/>
              <a:t>7/25/2011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81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6AFD1-0BAD-4B95-A547-19D1805BD1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686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4B844-E0D8-4CB8-B236-9857205C6A66}" type="datetime1">
              <a:rPr lang="en-US" smtClean="0"/>
              <a:t>7/25/2011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81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6AFD1-0BAD-4B95-A547-19D1805BD1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9016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76955-464E-4817-8E1E-B34A1CDC8A4D}" type="datetime1">
              <a:rPr lang="en-US" smtClean="0"/>
              <a:t>7/25/2011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81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6AFD1-0BAD-4B95-A547-19D1805BD1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2823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587E7-ABBB-4223-938E-55741FB5FB22}" type="datetime1">
              <a:rPr lang="en-US" smtClean="0"/>
              <a:t>7/25/2011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81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6AFD1-0BAD-4B95-A547-19D1805BD1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739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A1D90-8FEA-4BED-ACCC-0F0F98DD79FE}" type="datetime1">
              <a:rPr lang="en-US" smtClean="0"/>
              <a:t>7/25/2011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81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6AFD1-0BAD-4B95-A547-19D1805BD1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1781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BB489-D0B4-4CDB-90BE-13BF3F26883D}" type="datetime1">
              <a:rPr lang="en-US" smtClean="0"/>
              <a:t>7/25/2011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81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6AFD1-0BAD-4B95-A547-19D1805BD1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0234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B2E3E-2808-404F-B1D0-2150CF983BCF}" type="datetime1">
              <a:rPr lang="en-US" smtClean="0"/>
              <a:t>7/25/2011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81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6AFD1-0BAD-4B95-A547-19D1805BD1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13644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1421D-9DD1-463C-9B2D-F4CFB9C2D694}" type="datetime1">
              <a:rPr lang="en-US" smtClean="0"/>
              <a:t>7/25/2011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81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6AFD1-0BAD-4B95-A547-19D1805BD1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6462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7E293C-190E-4C49-98A9-A8659BB687A5}" type="datetime1">
              <a:rPr lang="en-US" smtClean="0"/>
              <a:t>7/25/2011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IETF 81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06AFD1-0BAD-4B95-A547-19D1805BD1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51970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470025"/>
          </a:xfrm>
        </p:spPr>
        <p:txBody>
          <a:bodyPr>
            <a:normAutofit/>
          </a:bodyPr>
          <a:lstStyle/>
          <a:p>
            <a:r>
              <a:rPr lang="en-US" sz="4000" dirty="0" smtClean="0"/>
              <a:t>Support Shared Mesh Protection in MPLS-TP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81400"/>
            <a:ext cx="6400800" cy="236220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July 25, 2011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Ping Pan, Biao Lu, Rajan Rao (Infinera)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Andy </a:t>
            </a:r>
            <a:r>
              <a:rPr lang="en-US" dirty="0" err="1" smtClean="0">
                <a:solidFill>
                  <a:schemeClr val="tx1"/>
                </a:solidFill>
              </a:rPr>
              <a:t>Malis</a:t>
            </a:r>
            <a:r>
              <a:rPr lang="en-US" dirty="0" smtClean="0">
                <a:solidFill>
                  <a:schemeClr val="tx1"/>
                </a:solidFill>
              </a:rPr>
              <a:t> (Verizon)</a:t>
            </a:r>
          </a:p>
          <a:p>
            <a:r>
              <a:rPr lang="en-US" dirty="0" err="1">
                <a:solidFill>
                  <a:schemeClr val="tx1"/>
                </a:solidFill>
              </a:rPr>
              <a:t>Luyuan</a:t>
            </a:r>
            <a:r>
              <a:rPr lang="en-US" dirty="0">
                <a:solidFill>
                  <a:schemeClr val="tx1"/>
                </a:solidFill>
              </a:rPr>
              <a:t> Fang (Cisco)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Sam </a:t>
            </a:r>
            <a:r>
              <a:rPr lang="en-US" dirty="0" smtClean="0">
                <a:solidFill>
                  <a:schemeClr val="tx1"/>
                </a:solidFill>
              </a:rPr>
              <a:t>Aldrin (Huawei)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Mohana Singamsetty (Tellabs)</a:t>
            </a:r>
          </a:p>
        </p:txBody>
      </p:sp>
    </p:spTree>
    <p:extLst>
      <p:ext uri="{BB962C8B-B14F-4D97-AF65-F5344CB8AC3E}">
        <p14:creationId xmlns:p14="http://schemas.microsoft.com/office/powerpoint/2010/main" val="3830714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228600" y="838200"/>
            <a:ext cx="8763000" cy="38862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Operation &amp; Protocol (Review)</a:t>
            </a:r>
            <a:endParaRPr lang="en-US" sz="32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81</a:t>
            </a:r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1124857" y="1028382"/>
            <a:ext cx="7333343" cy="3509927"/>
            <a:chOff x="1124857" y="1028382"/>
            <a:chExt cx="7333343" cy="3509927"/>
          </a:xfrm>
        </p:grpSpPr>
        <p:sp>
          <p:nvSpPr>
            <p:cNvPr id="49" name="Rectangle 48"/>
            <p:cNvSpPr/>
            <p:nvPr/>
          </p:nvSpPr>
          <p:spPr>
            <a:xfrm>
              <a:off x="1295400" y="2281336"/>
              <a:ext cx="457200" cy="381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A</a:t>
              </a:r>
              <a:endParaRPr lang="en-US" sz="1600" dirty="0"/>
            </a:p>
          </p:txBody>
        </p:sp>
        <p:sp>
          <p:nvSpPr>
            <p:cNvPr id="51" name="Rectangle 50"/>
            <p:cNvSpPr/>
            <p:nvPr/>
          </p:nvSpPr>
          <p:spPr>
            <a:xfrm>
              <a:off x="3276600" y="1519336"/>
              <a:ext cx="457200" cy="381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B</a:t>
              </a:r>
              <a:endParaRPr lang="en-US" sz="1600" dirty="0"/>
            </a:p>
          </p:txBody>
        </p:sp>
        <p:sp>
          <p:nvSpPr>
            <p:cNvPr id="52" name="Rectangle 51"/>
            <p:cNvSpPr/>
            <p:nvPr/>
          </p:nvSpPr>
          <p:spPr>
            <a:xfrm>
              <a:off x="4953000" y="1519336"/>
              <a:ext cx="457200" cy="381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C</a:t>
              </a:r>
              <a:endParaRPr lang="en-US" sz="1600" dirty="0"/>
            </a:p>
          </p:txBody>
        </p:sp>
        <p:sp>
          <p:nvSpPr>
            <p:cNvPr id="53" name="Rectangle 52"/>
            <p:cNvSpPr/>
            <p:nvPr/>
          </p:nvSpPr>
          <p:spPr>
            <a:xfrm>
              <a:off x="7239000" y="2281336"/>
              <a:ext cx="457200" cy="381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D</a:t>
              </a:r>
              <a:endParaRPr lang="en-US" sz="1600" dirty="0"/>
            </a:p>
          </p:txBody>
        </p:sp>
        <p:sp>
          <p:nvSpPr>
            <p:cNvPr id="54" name="Rectangle 53"/>
            <p:cNvSpPr/>
            <p:nvPr/>
          </p:nvSpPr>
          <p:spPr>
            <a:xfrm>
              <a:off x="2895600" y="3576736"/>
              <a:ext cx="457200" cy="381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E</a:t>
              </a:r>
              <a:endParaRPr lang="en-US" sz="1600" dirty="0"/>
            </a:p>
          </p:txBody>
        </p:sp>
        <p:sp>
          <p:nvSpPr>
            <p:cNvPr id="55" name="Rectangle 54"/>
            <p:cNvSpPr/>
            <p:nvPr/>
          </p:nvSpPr>
          <p:spPr>
            <a:xfrm>
              <a:off x="4495800" y="3576736"/>
              <a:ext cx="457200" cy="381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F</a:t>
              </a:r>
              <a:endParaRPr lang="en-US" sz="1600" dirty="0"/>
            </a:p>
          </p:txBody>
        </p:sp>
        <p:sp>
          <p:nvSpPr>
            <p:cNvPr id="56" name="Rectangle 55"/>
            <p:cNvSpPr/>
            <p:nvPr/>
          </p:nvSpPr>
          <p:spPr>
            <a:xfrm>
              <a:off x="5867400" y="3576736"/>
              <a:ext cx="457200" cy="381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G</a:t>
              </a:r>
              <a:endParaRPr lang="en-US" sz="1600" dirty="0"/>
            </a:p>
          </p:txBody>
        </p:sp>
        <p:cxnSp>
          <p:nvCxnSpPr>
            <p:cNvPr id="61" name="Straight Connector 60"/>
            <p:cNvCxnSpPr>
              <a:stCxn id="49" idx="3"/>
              <a:endCxn id="51" idx="1"/>
            </p:cNvCxnSpPr>
            <p:nvPr/>
          </p:nvCxnSpPr>
          <p:spPr>
            <a:xfrm flipV="1">
              <a:off x="1752600" y="1709836"/>
              <a:ext cx="1524000" cy="762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>
              <a:stCxn id="51" idx="3"/>
              <a:endCxn id="52" idx="1"/>
            </p:cNvCxnSpPr>
            <p:nvPr/>
          </p:nvCxnSpPr>
          <p:spPr>
            <a:xfrm>
              <a:off x="3733800" y="1709836"/>
              <a:ext cx="12192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>
              <a:stCxn id="52" idx="3"/>
              <a:endCxn id="53" idx="1"/>
            </p:cNvCxnSpPr>
            <p:nvPr/>
          </p:nvCxnSpPr>
          <p:spPr>
            <a:xfrm>
              <a:off x="5410200" y="1709836"/>
              <a:ext cx="1828800" cy="762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>
              <a:stCxn id="49" idx="3"/>
              <a:endCxn id="54" idx="1"/>
            </p:cNvCxnSpPr>
            <p:nvPr/>
          </p:nvCxnSpPr>
          <p:spPr>
            <a:xfrm>
              <a:off x="1752600" y="2471836"/>
              <a:ext cx="1143000" cy="1295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>
              <a:stCxn id="54" idx="3"/>
              <a:endCxn id="55" idx="1"/>
            </p:cNvCxnSpPr>
            <p:nvPr/>
          </p:nvCxnSpPr>
          <p:spPr>
            <a:xfrm>
              <a:off x="3352800" y="3767236"/>
              <a:ext cx="11430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>
              <a:stCxn id="55" idx="3"/>
              <a:endCxn id="56" idx="1"/>
            </p:cNvCxnSpPr>
            <p:nvPr/>
          </p:nvCxnSpPr>
          <p:spPr>
            <a:xfrm>
              <a:off x="4953000" y="3767236"/>
              <a:ext cx="9144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>
              <a:stCxn id="56" idx="3"/>
              <a:endCxn id="53" idx="1"/>
            </p:cNvCxnSpPr>
            <p:nvPr/>
          </p:nvCxnSpPr>
          <p:spPr>
            <a:xfrm flipV="1">
              <a:off x="6324600" y="2471836"/>
              <a:ext cx="914400" cy="1295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44"/>
            <p:cNvSpPr txBox="1"/>
            <p:nvPr/>
          </p:nvSpPr>
          <p:spPr>
            <a:xfrm>
              <a:off x="1907777" y="1028382"/>
              <a:ext cx="121642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0070C0"/>
                  </a:solidFill>
                </a:rPr>
                <a:t>Working LSP</a:t>
              </a:r>
              <a:endParaRPr lang="en-US" sz="1600" dirty="0">
                <a:solidFill>
                  <a:srgbClr val="0070C0"/>
                </a:solidFill>
              </a:endParaRPr>
            </a:p>
          </p:txBody>
        </p:sp>
        <p:sp>
          <p:nvSpPr>
            <p:cNvPr id="73" name="Freeform 72"/>
            <p:cNvSpPr/>
            <p:nvPr/>
          </p:nvSpPr>
          <p:spPr>
            <a:xfrm>
              <a:off x="1124857" y="2890936"/>
              <a:ext cx="1389743" cy="1168400"/>
            </a:xfrm>
            <a:custGeom>
              <a:avLst/>
              <a:gdLst>
                <a:gd name="connsiteX0" fmla="*/ 7257 w 1583509"/>
                <a:gd name="connsiteY0" fmla="*/ 71120 h 1364343"/>
                <a:gd name="connsiteX1" fmla="*/ 190137 w 1583509"/>
                <a:gd name="connsiteY1" fmla="*/ 184331 h 1364343"/>
                <a:gd name="connsiteX2" fmla="*/ 1148080 w 1583509"/>
                <a:gd name="connsiteY2" fmla="*/ 1177109 h 1364343"/>
                <a:gd name="connsiteX3" fmla="*/ 1583509 w 1583509"/>
                <a:gd name="connsiteY3" fmla="*/ 1307737 h 1364343"/>
                <a:gd name="connsiteX4" fmla="*/ 1583509 w 1583509"/>
                <a:gd name="connsiteY4" fmla="*/ 1307737 h 1364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83509" h="1364343">
                  <a:moveTo>
                    <a:pt x="7257" y="71120"/>
                  </a:moveTo>
                  <a:cubicBezTo>
                    <a:pt x="3628" y="35560"/>
                    <a:pt x="0" y="0"/>
                    <a:pt x="190137" y="184331"/>
                  </a:cubicBezTo>
                  <a:cubicBezTo>
                    <a:pt x="380274" y="368662"/>
                    <a:pt x="915851" y="989875"/>
                    <a:pt x="1148080" y="1177109"/>
                  </a:cubicBezTo>
                  <a:cubicBezTo>
                    <a:pt x="1380309" y="1364343"/>
                    <a:pt x="1583509" y="1307737"/>
                    <a:pt x="1583509" y="1307737"/>
                  </a:cubicBezTo>
                  <a:lnTo>
                    <a:pt x="1583509" y="1307737"/>
                  </a:lnTo>
                </a:path>
              </a:pathLst>
            </a:custGeom>
            <a:ln w="28575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4. </a:t>
              </a:r>
              <a:r>
                <a:rPr lang="en-US" sz="1600" dirty="0" smtClean="0"/>
                <a:t>Activation</a:t>
              </a:r>
              <a:endParaRPr lang="en-US" sz="1600" dirty="0"/>
            </a:p>
          </p:txBody>
        </p:sp>
        <p:sp>
          <p:nvSpPr>
            <p:cNvPr id="74" name="Freeform 73"/>
            <p:cNvSpPr/>
            <p:nvPr/>
          </p:nvSpPr>
          <p:spPr>
            <a:xfrm>
              <a:off x="3200400" y="4282856"/>
              <a:ext cx="1434095" cy="208280"/>
            </a:xfrm>
            <a:custGeom>
              <a:avLst/>
              <a:gdLst>
                <a:gd name="connsiteX0" fmla="*/ 124823 w 1709783"/>
                <a:gd name="connsiteY0" fmla="*/ 0 h 162560"/>
                <a:gd name="connsiteX1" fmla="*/ 124823 w 1709783"/>
                <a:gd name="connsiteY1" fmla="*/ 139337 h 162560"/>
                <a:gd name="connsiteX2" fmla="*/ 873761 w 1709783"/>
                <a:gd name="connsiteY2" fmla="*/ 139337 h 162560"/>
                <a:gd name="connsiteX3" fmla="*/ 1709783 w 1709783"/>
                <a:gd name="connsiteY3" fmla="*/ 148046 h 162560"/>
                <a:gd name="connsiteX4" fmla="*/ 1709783 w 1709783"/>
                <a:gd name="connsiteY4" fmla="*/ 148046 h 162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09783" h="162560">
                  <a:moveTo>
                    <a:pt x="124823" y="0"/>
                  </a:moveTo>
                  <a:cubicBezTo>
                    <a:pt x="62411" y="58057"/>
                    <a:pt x="0" y="116114"/>
                    <a:pt x="124823" y="139337"/>
                  </a:cubicBezTo>
                  <a:cubicBezTo>
                    <a:pt x="249646" y="162560"/>
                    <a:pt x="873761" y="139337"/>
                    <a:pt x="873761" y="139337"/>
                  </a:cubicBezTo>
                  <a:lnTo>
                    <a:pt x="1709783" y="148046"/>
                  </a:lnTo>
                  <a:lnTo>
                    <a:pt x="1709783" y="148046"/>
                  </a:lnTo>
                </a:path>
              </a:pathLst>
            </a:custGeom>
            <a:ln w="28575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4. Activation</a:t>
              </a:r>
              <a:endParaRPr lang="en-US" dirty="0"/>
            </a:p>
          </p:txBody>
        </p:sp>
        <p:sp>
          <p:nvSpPr>
            <p:cNvPr id="75" name="Freeform 74"/>
            <p:cNvSpPr/>
            <p:nvPr/>
          </p:nvSpPr>
          <p:spPr>
            <a:xfrm>
              <a:off x="4876800" y="4338736"/>
              <a:ext cx="1362777" cy="199573"/>
            </a:xfrm>
            <a:custGeom>
              <a:avLst/>
              <a:gdLst>
                <a:gd name="connsiteX0" fmla="*/ 119018 w 1521098"/>
                <a:gd name="connsiteY0" fmla="*/ 0 h 162561"/>
                <a:gd name="connsiteX1" fmla="*/ 84183 w 1521098"/>
                <a:gd name="connsiteY1" fmla="*/ 139338 h 162561"/>
                <a:gd name="connsiteX2" fmla="*/ 624115 w 1521098"/>
                <a:gd name="connsiteY2" fmla="*/ 139338 h 162561"/>
                <a:gd name="connsiteX3" fmla="*/ 1521098 w 1521098"/>
                <a:gd name="connsiteY3" fmla="*/ 156755 h 162561"/>
                <a:gd name="connsiteX4" fmla="*/ 1521098 w 1521098"/>
                <a:gd name="connsiteY4" fmla="*/ 156755 h 162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1098" h="162561">
                  <a:moveTo>
                    <a:pt x="119018" y="0"/>
                  </a:moveTo>
                  <a:cubicBezTo>
                    <a:pt x="59509" y="58057"/>
                    <a:pt x="0" y="116115"/>
                    <a:pt x="84183" y="139338"/>
                  </a:cubicBezTo>
                  <a:cubicBezTo>
                    <a:pt x="168366" y="162561"/>
                    <a:pt x="624115" y="139338"/>
                    <a:pt x="624115" y="139338"/>
                  </a:cubicBezTo>
                  <a:lnTo>
                    <a:pt x="1521098" y="156755"/>
                  </a:lnTo>
                  <a:lnTo>
                    <a:pt x="1521098" y="156755"/>
                  </a:lnTo>
                </a:path>
              </a:pathLst>
            </a:custGeom>
            <a:ln w="28575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4. Activation</a:t>
              </a:r>
              <a:endParaRPr lang="en-US" sz="1600" dirty="0"/>
            </a:p>
          </p:txBody>
        </p:sp>
        <p:sp>
          <p:nvSpPr>
            <p:cNvPr id="76" name="Freeform 75"/>
            <p:cNvSpPr/>
            <p:nvPr/>
          </p:nvSpPr>
          <p:spPr>
            <a:xfrm>
              <a:off x="6601097" y="2873539"/>
              <a:ext cx="1095103" cy="1274697"/>
            </a:xfrm>
            <a:custGeom>
              <a:avLst/>
              <a:gdLst>
                <a:gd name="connsiteX0" fmla="*/ 0 w 1288868"/>
                <a:gd name="connsiteY0" fmla="*/ 1001486 h 1271452"/>
                <a:gd name="connsiteX1" fmla="*/ 113211 w 1288868"/>
                <a:gd name="connsiteY1" fmla="*/ 1097280 h 1271452"/>
                <a:gd name="connsiteX2" fmla="*/ 374468 w 1288868"/>
                <a:gd name="connsiteY2" fmla="*/ 1088572 h 1271452"/>
                <a:gd name="connsiteX3" fmla="*/ 1288868 w 1288868"/>
                <a:gd name="connsiteY3" fmla="*/ 0 h 1271452"/>
                <a:gd name="connsiteX4" fmla="*/ 1288868 w 1288868"/>
                <a:gd name="connsiteY4" fmla="*/ 0 h 1271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88868" h="1271452">
                  <a:moveTo>
                    <a:pt x="0" y="1001486"/>
                  </a:moveTo>
                  <a:cubicBezTo>
                    <a:pt x="25400" y="1042126"/>
                    <a:pt x="50800" y="1082766"/>
                    <a:pt x="113211" y="1097280"/>
                  </a:cubicBezTo>
                  <a:cubicBezTo>
                    <a:pt x="175622" y="1111794"/>
                    <a:pt x="178525" y="1271452"/>
                    <a:pt x="374468" y="1088572"/>
                  </a:cubicBezTo>
                  <a:cubicBezTo>
                    <a:pt x="570411" y="905692"/>
                    <a:pt x="1288868" y="0"/>
                    <a:pt x="1288868" y="0"/>
                  </a:cubicBezTo>
                  <a:lnTo>
                    <a:pt x="1288868" y="0"/>
                  </a:lnTo>
                </a:path>
              </a:pathLst>
            </a:custGeom>
            <a:ln w="28575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77" name="Freeform 76"/>
            <p:cNvSpPr/>
            <p:nvPr/>
          </p:nvSpPr>
          <p:spPr>
            <a:xfrm>
              <a:off x="7106194" y="2340119"/>
              <a:ext cx="8709" cy="60960"/>
            </a:xfrm>
            <a:custGeom>
              <a:avLst/>
              <a:gdLst>
                <a:gd name="connsiteX0" fmla="*/ 8709 w 8709"/>
                <a:gd name="connsiteY0" fmla="*/ 60960 h 60960"/>
                <a:gd name="connsiteX1" fmla="*/ 0 w 8709"/>
                <a:gd name="connsiteY1" fmla="*/ 0 h 60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709" h="60960">
                  <a:moveTo>
                    <a:pt x="8709" y="60960"/>
                  </a:moveTo>
                  <a:lnTo>
                    <a:pt x="0" y="0"/>
                  </a:ln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78" name="Freeform 77"/>
            <p:cNvSpPr/>
            <p:nvPr/>
          </p:nvSpPr>
          <p:spPr>
            <a:xfrm>
              <a:off x="1732547" y="2433736"/>
              <a:ext cx="5430253" cy="1329154"/>
            </a:xfrm>
            <a:custGeom>
              <a:avLst/>
              <a:gdLst>
                <a:gd name="connsiteX0" fmla="*/ 5677989 w 5677989"/>
                <a:gd name="connsiteY0" fmla="*/ 0 h 1435463"/>
                <a:gd name="connsiteX1" fmla="*/ 4624252 w 5677989"/>
                <a:gd name="connsiteY1" fmla="*/ 1219200 h 1435463"/>
                <a:gd name="connsiteX2" fmla="*/ 3274423 w 5677989"/>
                <a:gd name="connsiteY2" fmla="*/ 1297577 h 1435463"/>
                <a:gd name="connsiteX3" fmla="*/ 1175658 w 5677989"/>
                <a:gd name="connsiteY3" fmla="*/ 1166949 h 1435463"/>
                <a:gd name="connsiteX4" fmla="*/ 0 w 5677989"/>
                <a:gd name="connsiteY4" fmla="*/ 43543 h 1435463"/>
                <a:gd name="connsiteX5" fmla="*/ 0 w 5677989"/>
                <a:gd name="connsiteY5" fmla="*/ 43543 h 1435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677989" h="1435463">
                  <a:moveTo>
                    <a:pt x="5677989" y="0"/>
                  </a:moveTo>
                  <a:cubicBezTo>
                    <a:pt x="5351417" y="501468"/>
                    <a:pt x="5024846" y="1002937"/>
                    <a:pt x="4624252" y="1219200"/>
                  </a:cubicBezTo>
                  <a:cubicBezTo>
                    <a:pt x="4223658" y="1435463"/>
                    <a:pt x="3849189" y="1306286"/>
                    <a:pt x="3274423" y="1297577"/>
                  </a:cubicBezTo>
                  <a:cubicBezTo>
                    <a:pt x="2699657" y="1288868"/>
                    <a:pt x="1721395" y="1375955"/>
                    <a:pt x="1175658" y="1166949"/>
                  </a:cubicBezTo>
                  <a:cubicBezTo>
                    <a:pt x="629921" y="957943"/>
                    <a:pt x="0" y="43543"/>
                    <a:pt x="0" y="43543"/>
                  </a:cubicBezTo>
                  <a:lnTo>
                    <a:pt x="0" y="43543"/>
                  </a:lnTo>
                </a:path>
              </a:pathLst>
            </a:custGeom>
            <a:ln w="28575">
              <a:solidFill>
                <a:srgbClr val="00B05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7233313" y="3437759"/>
              <a:ext cx="122488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4. Activation</a:t>
              </a:r>
              <a:endParaRPr lang="en-US" sz="1600" dirty="0"/>
            </a:p>
          </p:txBody>
        </p:sp>
        <p:cxnSp>
          <p:nvCxnSpPr>
            <p:cNvPr id="81" name="Straight Connector 80"/>
            <p:cNvCxnSpPr/>
            <p:nvPr/>
          </p:nvCxnSpPr>
          <p:spPr>
            <a:xfrm rot="5400000">
              <a:off x="3924300" y="1481236"/>
              <a:ext cx="609600" cy="381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16200000" flipH="1">
              <a:off x="4000500" y="1481236"/>
              <a:ext cx="533400" cy="4572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TextBox 4"/>
            <p:cNvSpPr txBox="1"/>
            <p:nvPr/>
          </p:nvSpPr>
          <p:spPr>
            <a:xfrm>
              <a:off x="3105078" y="2719651"/>
              <a:ext cx="255788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1. Setup a protecting connection</a:t>
              </a:r>
              <a:endParaRPr lang="en-US" sz="1400" dirty="0"/>
            </a:p>
          </p:txBody>
        </p:sp>
        <p:cxnSp>
          <p:nvCxnSpPr>
            <p:cNvPr id="7" name="Straight Arrow Connector 6"/>
            <p:cNvCxnSpPr/>
            <p:nvPr/>
          </p:nvCxnSpPr>
          <p:spPr>
            <a:xfrm flipH="1">
              <a:off x="4038600" y="3058205"/>
              <a:ext cx="190500" cy="518531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Freeform 8"/>
            <p:cNvSpPr/>
            <p:nvPr/>
          </p:nvSpPr>
          <p:spPr>
            <a:xfrm>
              <a:off x="1732547" y="1501672"/>
              <a:ext cx="5496026" cy="794102"/>
            </a:xfrm>
            <a:custGeom>
              <a:avLst/>
              <a:gdLst>
                <a:gd name="connsiteX0" fmla="*/ 0 w 5496026"/>
                <a:gd name="connsiteY0" fmla="*/ 794102 h 794102"/>
                <a:gd name="connsiteX1" fmla="*/ 1328287 w 5496026"/>
                <a:gd name="connsiteY1" fmla="*/ 110708 h 794102"/>
                <a:gd name="connsiteX2" fmla="*/ 3060834 w 5496026"/>
                <a:gd name="connsiteY2" fmla="*/ 24081 h 794102"/>
                <a:gd name="connsiteX3" fmla="*/ 4533499 w 5496026"/>
                <a:gd name="connsiteY3" fmla="*/ 351340 h 794102"/>
                <a:gd name="connsiteX4" fmla="*/ 5496026 w 5496026"/>
                <a:gd name="connsiteY4" fmla="*/ 774851 h 794102"/>
                <a:gd name="connsiteX5" fmla="*/ 5496026 w 5496026"/>
                <a:gd name="connsiteY5" fmla="*/ 774851 h 794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496026" h="794102">
                  <a:moveTo>
                    <a:pt x="0" y="794102"/>
                  </a:moveTo>
                  <a:cubicBezTo>
                    <a:pt x="409074" y="516573"/>
                    <a:pt x="818148" y="239045"/>
                    <a:pt x="1328287" y="110708"/>
                  </a:cubicBezTo>
                  <a:cubicBezTo>
                    <a:pt x="1838426" y="-17629"/>
                    <a:pt x="2526632" y="-16024"/>
                    <a:pt x="3060834" y="24081"/>
                  </a:cubicBezTo>
                  <a:cubicBezTo>
                    <a:pt x="3595036" y="64186"/>
                    <a:pt x="4127634" y="226212"/>
                    <a:pt x="4533499" y="351340"/>
                  </a:cubicBezTo>
                  <a:cubicBezTo>
                    <a:pt x="4939364" y="476468"/>
                    <a:pt x="5496026" y="774851"/>
                    <a:pt x="5496026" y="774851"/>
                  </a:cubicBezTo>
                  <a:lnTo>
                    <a:pt x="5496026" y="774851"/>
                  </a:lnTo>
                </a:path>
              </a:pathLst>
            </a:custGeom>
            <a:ln w="38100">
              <a:solidFill>
                <a:srgbClr val="FFC00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>
              <a:off x="2324100" y="1366936"/>
              <a:ext cx="266700" cy="3444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Oval 11"/>
            <p:cNvSpPr/>
            <p:nvPr/>
          </p:nvSpPr>
          <p:spPr>
            <a:xfrm>
              <a:off x="1618247" y="2281336"/>
              <a:ext cx="228600" cy="518531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801390" y="2357536"/>
              <a:ext cx="10942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2. Setup HW</a:t>
              </a:r>
              <a:endParaRPr lang="en-US" sz="1400" dirty="0"/>
            </a:p>
          </p:txBody>
        </p:sp>
        <p:sp>
          <p:nvSpPr>
            <p:cNvPr id="83" name="Oval 82"/>
            <p:cNvSpPr/>
            <p:nvPr/>
          </p:nvSpPr>
          <p:spPr>
            <a:xfrm>
              <a:off x="3048000" y="3515405"/>
              <a:ext cx="228600" cy="518531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2729495" y="3954759"/>
              <a:ext cx="10942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2. Setup HW</a:t>
              </a:r>
              <a:endParaRPr lang="en-US" sz="1400" dirty="0"/>
            </a:p>
          </p:txBody>
        </p:sp>
        <p:sp>
          <p:nvSpPr>
            <p:cNvPr id="85" name="Oval 84"/>
            <p:cNvSpPr/>
            <p:nvPr/>
          </p:nvSpPr>
          <p:spPr>
            <a:xfrm>
              <a:off x="4576725" y="3557851"/>
              <a:ext cx="228600" cy="518531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4239790" y="4033936"/>
              <a:ext cx="10942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2. Setup HW</a:t>
              </a:r>
              <a:endParaRPr lang="en-US" sz="1400" dirty="0"/>
            </a:p>
          </p:txBody>
        </p:sp>
        <p:sp>
          <p:nvSpPr>
            <p:cNvPr id="87" name="Oval 86"/>
            <p:cNvSpPr/>
            <p:nvPr/>
          </p:nvSpPr>
          <p:spPr>
            <a:xfrm>
              <a:off x="6019800" y="3500536"/>
              <a:ext cx="228600" cy="518531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5557875" y="4019067"/>
              <a:ext cx="10942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2. Setup HW</a:t>
              </a:r>
              <a:endParaRPr lang="en-US" sz="1400" dirty="0"/>
            </a:p>
          </p:txBody>
        </p:sp>
        <p:sp>
          <p:nvSpPr>
            <p:cNvPr id="89" name="Oval 88"/>
            <p:cNvSpPr/>
            <p:nvPr/>
          </p:nvSpPr>
          <p:spPr>
            <a:xfrm>
              <a:off x="7167525" y="2262451"/>
              <a:ext cx="228600" cy="518531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6096000" y="2281336"/>
              <a:ext cx="10942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2. Setup HW</a:t>
              </a:r>
              <a:endParaRPr lang="en-US" sz="1400" dirty="0"/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3733800" y="1976536"/>
              <a:ext cx="85234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3</a:t>
              </a:r>
              <a:r>
                <a:rPr lang="en-US" sz="1400" dirty="0" smtClean="0"/>
                <a:t>. Failure</a:t>
              </a:r>
              <a:endParaRPr lang="en-US" sz="1400" dirty="0"/>
            </a:p>
          </p:txBody>
        </p:sp>
      </p:grp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4990782"/>
            <a:ext cx="5209903" cy="13338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5" name="Straight Arrow Connector 14"/>
          <p:cNvCxnSpPr/>
          <p:nvPr/>
        </p:nvCxnSpPr>
        <p:spPr>
          <a:xfrm flipV="1">
            <a:off x="4192165" y="4632957"/>
            <a:ext cx="95250" cy="37627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5131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en-US" sz="3600" dirty="0" smtClean="0"/>
              <a:t>Changes from IETF 80 &amp; Next Step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/>
          </a:bodyPr>
          <a:lstStyle/>
          <a:p>
            <a:r>
              <a:rPr lang="en-US" dirty="0" smtClean="0"/>
              <a:t>Changes</a:t>
            </a:r>
          </a:p>
          <a:p>
            <a:pPr lvl="1"/>
            <a:r>
              <a:rPr lang="en-US" dirty="0" smtClean="0"/>
              <a:t>Made changes from the comment</a:t>
            </a:r>
          </a:p>
          <a:p>
            <a:pPr lvl="2"/>
            <a:r>
              <a:rPr lang="en-US" dirty="0" smtClean="0"/>
              <a:t>Optimized the message format</a:t>
            </a:r>
            <a:endParaRPr lang="en-US" dirty="0" smtClean="0"/>
          </a:p>
          <a:p>
            <a:pPr lvl="1"/>
            <a:r>
              <a:rPr lang="en-US" dirty="0" smtClean="0"/>
              <a:t>Presented the framework in ITU SG15 Interim meeting in May</a:t>
            </a:r>
          </a:p>
          <a:p>
            <a:pPr lvl="2"/>
            <a:r>
              <a:rPr lang="en-US" dirty="0" smtClean="0"/>
              <a:t>This is in-line with the on-going Shared Mesh Protection work in SG15</a:t>
            </a:r>
          </a:p>
          <a:p>
            <a:pPr lvl="2"/>
            <a:r>
              <a:rPr lang="en-US" dirty="0" smtClean="0"/>
              <a:t>We will extend the support for circuit (OTN) switches</a:t>
            </a:r>
          </a:p>
          <a:p>
            <a:r>
              <a:rPr lang="en-US" dirty="0" smtClean="0"/>
              <a:t>Next Step</a:t>
            </a:r>
          </a:p>
          <a:p>
            <a:pPr lvl="1"/>
            <a:r>
              <a:rPr lang="en-US" dirty="0" smtClean="0"/>
              <a:t>Ready for WG document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81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41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</TotalTime>
  <Words>157</Words>
  <Application>Microsoft Office PowerPoint</Application>
  <PresentationFormat>On-screen Show (4:3)</PresentationFormat>
  <Paragraphs>39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Support Shared Mesh Protection in MPLS-TP</vt:lpstr>
      <vt:lpstr>Operation &amp; Protocol (Review)</vt:lpstr>
      <vt:lpstr>Changes from IETF 80 &amp; Next Step</vt:lpstr>
    </vt:vector>
  </TitlesOfParts>
  <Company>Infinera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Support Shared Mesh Protection in MPLS-TP</dc:title>
  <dc:creator>Ping</dc:creator>
  <cp:lastModifiedBy>Ping</cp:lastModifiedBy>
  <cp:revision>22</cp:revision>
  <dcterms:created xsi:type="dcterms:W3CDTF">2011-03-28T13:57:54Z</dcterms:created>
  <dcterms:modified xsi:type="dcterms:W3CDTF">2011-07-25T13:30:16Z</dcterms:modified>
</cp:coreProperties>
</file>