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76" r:id="rId3"/>
    <p:sldId id="262" r:id="rId4"/>
    <p:sldId id="277" r:id="rId5"/>
    <p:sldId id="257" r:id="rId6"/>
    <p:sldId id="263" r:id="rId7"/>
    <p:sldId id="268" r:id="rId8"/>
    <p:sldId id="270" r:id="rId9"/>
    <p:sldId id="279" r:id="rId10"/>
    <p:sldId id="280" r:id="rId11"/>
    <p:sldId id="278" r:id="rId12"/>
  </p:sldIdLst>
  <p:sldSz cx="9144000" cy="6858000" type="screen4x3"/>
  <p:notesSz cx="6742113" cy="987266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10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kumimoji="1" sz="1200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19525" y="0"/>
            <a:ext cx="29210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kumimoji="1" sz="1200"/>
            </a:lvl1pPr>
          </a:lstStyle>
          <a:p>
            <a:pPr>
              <a:defRPr/>
            </a:pPr>
            <a:fld id="{03E3EC54-7CFB-49BE-B833-DC9839ECAE00}" type="datetimeFigureOut">
              <a:rPr lang="ja-JP" altLang="de-DE"/>
              <a:pPr>
                <a:defRPr/>
              </a:pPr>
              <a:t>2011/7/25</a:t>
            </a:fld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9377363"/>
            <a:ext cx="29210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kumimoji="1" sz="1200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19525" y="9377363"/>
            <a:ext cx="29210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kumimoji="1" sz="1200"/>
            </a:lvl1pPr>
          </a:lstStyle>
          <a:p>
            <a:pPr>
              <a:defRPr/>
            </a:pPr>
            <a:fld id="{BEDB5442-376E-4712-A4A6-59A21240DA7C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10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kumimoji="1" sz="1200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19525" y="0"/>
            <a:ext cx="29210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kumimoji="1" sz="1200"/>
            </a:lvl1pPr>
          </a:lstStyle>
          <a:p>
            <a:pPr>
              <a:defRPr/>
            </a:pPr>
            <a:fld id="{90994D9B-7D69-44D3-B18B-BD4EB436B09E}" type="datetimeFigureOut">
              <a:rPr lang="ja-JP" altLang="de-DE"/>
              <a:pPr>
                <a:defRPr/>
              </a:pPr>
              <a:t>2011/7/25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03288" y="739775"/>
            <a:ext cx="4935537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 smtClean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4688" y="4689475"/>
            <a:ext cx="5392737" cy="44434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9210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kumimoji="1" sz="1200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19525" y="9377363"/>
            <a:ext cx="29210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kumimoji="1" sz="1200"/>
            </a:lvl1pPr>
          </a:lstStyle>
          <a:p>
            <a:pPr>
              <a:defRPr/>
            </a:pPr>
            <a:fld id="{3E07E165-7944-44F4-B645-70ADA4AA7A8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16388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8ECB98C-8F3D-415A-AFC6-C49651D8E182}" type="slidenum">
              <a:rPr lang="ja-JP" altLang="en-US" smtClean="0"/>
              <a:pPr/>
              <a:t>9</a:t>
            </a:fld>
            <a:endParaRPr lang="ja-JP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FF442C-45C8-4AB7-BA03-38B8BC9F70E9}" type="datetimeFigureOut">
              <a:rPr lang="de-DE" altLang="ja-JP"/>
              <a:pPr>
                <a:defRPr/>
              </a:pPr>
              <a:t>25.07.2011</a:t>
            </a:fld>
            <a:endParaRPr lang="de-DE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503844-ABE8-40C1-8A65-BC0A8AF6E531}" type="slidenum">
              <a:rPr lang="de-DE" altLang="ja-JP"/>
              <a:pPr>
                <a:defRPr/>
              </a:pPr>
              <a:t>‹#›</a:t>
            </a:fld>
            <a:endParaRPr lang="de-DE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219260-063B-4E95-98C6-0B735AC7CF0B}" type="datetimeFigureOut">
              <a:rPr lang="de-DE" altLang="ja-JP"/>
              <a:pPr>
                <a:defRPr/>
              </a:pPr>
              <a:t>25.07.2011</a:t>
            </a:fld>
            <a:endParaRPr lang="de-DE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99ACDE-7E2F-4EFD-9B11-7638FF154A59}" type="slidenum">
              <a:rPr lang="de-DE" altLang="ja-JP"/>
              <a:pPr>
                <a:defRPr/>
              </a:pPr>
              <a:t>‹#›</a:t>
            </a:fld>
            <a:endParaRPr lang="de-DE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BC921A-FEFA-4117-A88A-D6A5B5865784}" type="datetimeFigureOut">
              <a:rPr lang="de-DE" altLang="ja-JP"/>
              <a:pPr>
                <a:defRPr/>
              </a:pPr>
              <a:t>25.07.2011</a:t>
            </a:fld>
            <a:endParaRPr lang="de-DE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24083A-B9B3-47BD-93B9-DDFCF11ACD40}" type="slidenum">
              <a:rPr lang="de-DE" altLang="ja-JP"/>
              <a:pPr>
                <a:defRPr/>
              </a:pPr>
              <a:t>‹#›</a:t>
            </a:fld>
            <a:endParaRPr lang="de-DE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B0B9A3-A16F-4005-B453-B1E95E7D0574}" type="datetimeFigureOut">
              <a:rPr lang="de-DE" altLang="ja-JP"/>
              <a:pPr>
                <a:defRPr/>
              </a:pPr>
              <a:t>25.07.2011</a:t>
            </a:fld>
            <a:endParaRPr lang="de-DE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E84913-1FE5-429C-96EA-301D3401B344}" type="slidenum">
              <a:rPr lang="de-DE" altLang="ja-JP"/>
              <a:pPr>
                <a:defRPr/>
              </a:pPr>
              <a:t>‹#›</a:t>
            </a:fld>
            <a:endParaRPr lang="de-DE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15B137-6418-4E93-965E-BADD44EAD3B6}" type="datetimeFigureOut">
              <a:rPr lang="de-DE" altLang="ja-JP"/>
              <a:pPr>
                <a:defRPr/>
              </a:pPr>
              <a:t>25.07.2011</a:t>
            </a:fld>
            <a:endParaRPr lang="de-DE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A6A9AC-790C-402A-999B-6013C061B484}" type="slidenum">
              <a:rPr lang="de-DE" altLang="ja-JP"/>
              <a:pPr>
                <a:defRPr/>
              </a:pPr>
              <a:t>‹#›</a:t>
            </a:fld>
            <a:endParaRPr lang="de-DE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2769E7-1463-4394-B3FA-08B1D86D2BF6}" type="datetimeFigureOut">
              <a:rPr lang="de-DE" altLang="ja-JP"/>
              <a:pPr>
                <a:defRPr/>
              </a:pPr>
              <a:t>25.07.2011</a:t>
            </a:fld>
            <a:endParaRPr lang="de-DE" altLang="ja-JP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ja-JP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8BC0FF-58E0-410A-9107-717BAD3A34B6}" type="slidenum">
              <a:rPr lang="de-DE" altLang="ja-JP"/>
              <a:pPr>
                <a:defRPr/>
              </a:pPr>
              <a:t>‹#›</a:t>
            </a:fld>
            <a:endParaRPr lang="de-DE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F01A3-2097-4ECA-83CF-8A98DC6A4D7B}" type="datetimeFigureOut">
              <a:rPr lang="de-DE" altLang="ja-JP"/>
              <a:pPr>
                <a:defRPr/>
              </a:pPr>
              <a:t>25.07.2011</a:t>
            </a:fld>
            <a:endParaRPr lang="de-DE" altLang="ja-JP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ja-JP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D50305-3839-451E-8A2C-56BFD3CCC9D7}" type="slidenum">
              <a:rPr lang="de-DE" altLang="ja-JP"/>
              <a:pPr>
                <a:defRPr/>
              </a:pPr>
              <a:t>‹#›</a:t>
            </a:fld>
            <a:endParaRPr lang="de-DE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625AFB-6F2D-458F-AFA3-71D349AE9DDA}" type="datetimeFigureOut">
              <a:rPr lang="de-DE" altLang="ja-JP"/>
              <a:pPr>
                <a:defRPr/>
              </a:pPr>
              <a:t>25.07.2011</a:t>
            </a:fld>
            <a:endParaRPr lang="de-DE" altLang="ja-JP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ja-JP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84AAC2-0F3D-4A8D-8640-9EFE82127EAB}" type="slidenum">
              <a:rPr lang="de-DE" altLang="ja-JP"/>
              <a:pPr>
                <a:defRPr/>
              </a:pPr>
              <a:t>‹#›</a:t>
            </a:fld>
            <a:endParaRPr lang="de-DE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251237-7A14-4290-A669-3ABC71D0D753}" type="datetimeFigureOut">
              <a:rPr lang="de-DE" altLang="ja-JP"/>
              <a:pPr>
                <a:defRPr/>
              </a:pPr>
              <a:t>25.07.2011</a:t>
            </a:fld>
            <a:endParaRPr lang="de-DE" altLang="ja-JP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ja-JP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3CB2CA-3B39-4957-A5B1-7663325FCD74}" type="slidenum">
              <a:rPr lang="de-DE" altLang="ja-JP"/>
              <a:pPr>
                <a:defRPr/>
              </a:pPr>
              <a:t>‹#›</a:t>
            </a:fld>
            <a:endParaRPr lang="de-DE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4AF902-D212-4F10-B1F7-B686F1FEC084}" type="datetimeFigureOut">
              <a:rPr lang="de-DE" altLang="ja-JP"/>
              <a:pPr>
                <a:defRPr/>
              </a:pPr>
              <a:t>25.07.2011</a:t>
            </a:fld>
            <a:endParaRPr lang="de-DE" altLang="ja-JP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ja-JP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EE711A-7F7B-4063-B7BF-2111917A632A}" type="slidenum">
              <a:rPr lang="de-DE" altLang="ja-JP"/>
              <a:pPr>
                <a:defRPr/>
              </a:pPr>
              <a:t>‹#›</a:t>
            </a:fld>
            <a:endParaRPr lang="de-DE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B63E20-733E-4AC8-AE37-E071624287D1}" type="datetimeFigureOut">
              <a:rPr lang="de-DE" altLang="ja-JP"/>
              <a:pPr>
                <a:defRPr/>
              </a:pPr>
              <a:t>25.07.2011</a:t>
            </a:fld>
            <a:endParaRPr lang="de-DE" altLang="ja-JP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ja-JP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2B7CCB-6A33-4CE6-8EC9-301B61095837}" type="slidenum">
              <a:rPr lang="de-DE" altLang="ja-JP"/>
              <a:pPr>
                <a:defRPr/>
              </a:pPr>
              <a:t>‹#›</a:t>
            </a:fld>
            <a:endParaRPr lang="de-DE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mtClean="0"/>
              <a:t>Click to edit Master title style</a:t>
            </a:r>
            <a:endParaRPr lang="de-DE" altLang="ja-JP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  <a:endParaRPr lang="de-DE" altLang="ja-JP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pPr>
              <a:defRPr/>
            </a:pPr>
            <a:fld id="{0F33078A-0345-4483-90AE-0E8CC4B42C82}" type="datetimeFigureOut">
              <a:rPr lang="de-DE" altLang="ja-JP"/>
              <a:pPr>
                <a:defRPr/>
              </a:pPr>
              <a:t>25.07.2011</a:t>
            </a:fld>
            <a:endParaRPr lang="de-DE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pPr>
              <a:defRPr/>
            </a:pPr>
            <a:endParaRPr lang="de-DE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pPr>
              <a:defRPr/>
            </a:pPr>
            <a:fld id="{D80971C7-87C8-4882-A9FE-F2C9890BFDCE}" type="slidenum">
              <a:rPr lang="de-DE" altLang="ja-JP"/>
              <a:pPr>
                <a:defRPr/>
              </a:pPr>
              <a:t>‹#›</a:t>
            </a:fld>
            <a:endParaRPr lang="de-DE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de-DE" altLang="ja-JP" smtClean="0"/>
              <a:t>Handling MPLS-TP OAM Packets Targeted at Internal MIPs</a:t>
            </a:r>
          </a:p>
        </p:txBody>
      </p:sp>
      <p:sp>
        <p:nvSpPr>
          <p:cNvPr id="2051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de-DE" altLang="ja-JP" sz="3000" smtClean="0">
                <a:solidFill>
                  <a:srgbClr val="898989"/>
                </a:solidFill>
              </a:rPr>
              <a:t>draft-farrel-mpls-tp-mip-mep-map-04</a:t>
            </a:r>
          </a:p>
          <a:p>
            <a:pPr eaLnBrk="1" hangingPunct="1">
              <a:lnSpc>
                <a:spcPct val="80000"/>
              </a:lnSpc>
            </a:pPr>
            <a:endParaRPr lang="de-DE" altLang="ja-JP" sz="3000" smtClean="0">
              <a:solidFill>
                <a:srgbClr val="898989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de-DE" altLang="ja-JP" sz="3000" smtClean="0">
                <a:solidFill>
                  <a:srgbClr val="898989"/>
                </a:solidFill>
              </a:rPr>
              <a:t>H. Endo , A. Farrel, Y. Koike, M. Paul, R. Winter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2"/>
          <p:cNvSpPr>
            <a:spLocks noGrp="1"/>
          </p:cNvSpPr>
          <p:nvPr>
            <p:ph idx="1"/>
          </p:nvPr>
        </p:nvSpPr>
        <p:spPr>
          <a:xfrm>
            <a:off x="468313" y="1744663"/>
            <a:ext cx="8243887" cy="3455987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de-DE" altLang="ja-JP" sz="1600" smtClean="0">
                <a:latin typeface="Courier New" pitchFamily="49" charset="0"/>
                <a:cs typeface="Courier New" pitchFamily="49" charset="0"/>
              </a:rPr>
              <a:t>0                   1                   2                   3</a:t>
            </a:r>
          </a:p>
          <a:p>
            <a:pPr eaLnBrk="1" hangingPunct="1">
              <a:buFont typeface="Arial" charset="0"/>
              <a:buNone/>
            </a:pPr>
            <a:r>
              <a:rPr lang="de-DE" altLang="ja-JP" sz="1600" smtClean="0">
                <a:latin typeface="Courier New" pitchFamily="49" charset="0"/>
                <a:cs typeface="Courier New" pitchFamily="49" charset="0"/>
              </a:rPr>
              <a:t>0 1 2 3 4 5 6 7 8 9 0 1 2 3 4 5 6 7 8 9 0 1 2 3 4 5 6 7 8 9 0 1</a:t>
            </a:r>
          </a:p>
          <a:p>
            <a:pPr eaLnBrk="1" hangingPunct="1">
              <a:buFont typeface="Arial" charset="0"/>
              <a:buNone/>
            </a:pPr>
            <a:r>
              <a:rPr lang="de-DE" altLang="ja-JP" sz="1600" smtClean="0">
                <a:latin typeface="Courier New" pitchFamily="49" charset="0"/>
                <a:cs typeface="Courier New" pitchFamily="49" charset="0"/>
              </a:rPr>
              <a:t>+-+-+-+-+-+-+-+-+-+-+-+-+-+-+-+-+-+-+-+-+-+-+-+-+-+-+-+-+-+-+-+-+</a:t>
            </a:r>
          </a:p>
          <a:p>
            <a:pPr eaLnBrk="1" hangingPunct="1">
              <a:buFont typeface="Arial" charset="0"/>
              <a:buNone/>
            </a:pPr>
            <a:r>
              <a:rPr lang="de-DE" altLang="ja-JP" sz="1600" smtClean="0">
                <a:latin typeface="Courier New" pitchFamily="49" charset="0"/>
                <a:cs typeface="Courier New" pitchFamily="49" charset="0"/>
              </a:rPr>
              <a:t>|               MTU             | Address Type  |    DS Flags   |</a:t>
            </a:r>
          </a:p>
          <a:p>
            <a:pPr eaLnBrk="1" hangingPunct="1">
              <a:buFont typeface="Arial" charset="0"/>
              <a:buNone/>
            </a:pPr>
            <a:r>
              <a:rPr lang="de-DE" altLang="ja-JP" sz="1600" smtClean="0">
                <a:latin typeface="Courier New" pitchFamily="49" charset="0"/>
                <a:cs typeface="Courier New" pitchFamily="49" charset="0"/>
              </a:rPr>
              <a:t>+-+-+-+-+-+-+-+-+-+-+-+-+-+-+-+-+-+-+-+-+-+-+-+-+-+-+-+-+-+-+-+-+</a:t>
            </a:r>
          </a:p>
          <a:p>
            <a:pPr eaLnBrk="1" hangingPunct="1">
              <a:buFont typeface="Arial" charset="0"/>
              <a:buNone/>
            </a:pPr>
            <a:r>
              <a:rPr lang="de-DE" altLang="ja-JP" sz="1600" smtClean="0">
                <a:latin typeface="Courier New" pitchFamily="49" charset="0"/>
                <a:cs typeface="Courier New" pitchFamily="49" charset="0"/>
              </a:rPr>
              <a:t>|               Ingress IF_Num (4 octets)                       |</a:t>
            </a:r>
          </a:p>
          <a:p>
            <a:pPr eaLnBrk="1" hangingPunct="1">
              <a:buFont typeface="Arial" charset="0"/>
              <a:buNone/>
            </a:pPr>
            <a:r>
              <a:rPr lang="de-DE" altLang="ja-JP" sz="1600" smtClean="0">
                <a:latin typeface="Courier New" pitchFamily="49" charset="0"/>
                <a:cs typeface="Courier New" pitchFamily="49" charset="0"/>
              </a:rPr>
              <a:t>+-+-+-+-+-+-+-+-+-+-+-+-+-+-+-+-+-+-+-+-+-+-+-+-+-+-+-+-+-+-+-+-+</a:t>
            </a:r>
          </a:p>
          <a:p>
            <a:pPr eaLnBrk="1" hangingPunct="1">
              <a:buFont typeface="Arial" charset="0"/>
              <a:buNone/>
            </a:pPr>
            <a:r>
              <a:rPr lang="de-DE" altLang="ja-JP" sz="1600" smtClean="0">
                <a:latin typeface="Courier New" pitchFamily="49" charset="0"/>
                <a:cs typeface="Courier New" pitchFamily="49" charset="0"/>
              </a:rPr>
              <a:t>|                Egress IF_Num (4 octets)                       |</a:t>
            </a:r>
          </a:p>
          <a:p>
            <a:pPr eaLnBrk="1" hangingPunct="1">
              <a:buFont typeface="Arial" charset="0"/>
              <a:buNone/>
            </a:pPr>
            <a:r>
              <a:rPr lang="de-DE" altLang="ja-JP" sz="1600" smtClean="0">
                <a:latin typeface="Courier New" pitchFamily="49" charset="0"/>
                <a:cs typeface="Courier New" pitchFamily="49" charset="0"/>
              </a:rPr>
              <a:t>+-+-+-+-+-+-+-+-+-+-+-+-+-+-+-+-+-+-+-+-+-+-+-+-+-+-+-+-+-+-+-+-+</a:t>
            </a:r>
          </a:p>
          <a:p>
            <a:pPr eaLnBrk="1" hangingPunct="1">
              <a:buFont typeface="Arial" charset="0"/>
              <a:buNone/>
            </a:pPr>
            <a:r>
              <a:rPr lang="de-DE" altLang="ja-JP" sz="1600" smtClean="0">
                <a:latin typeface="Courier New" pitchFamily="49" charset="0"/>
                <a:cs typeface="Courier New" pitchFamily="49" charset="0"/>
              </a:rPr>
              <a:t>| Multipath Type| Depth Limit   |        Multipath Length       |</a:t>
            </a:r>
          </a:p>
          <a:p>
            <a:pPr eaLnBrk="1" hangingPunct="1">
              <a:buFont typeface="Arial" charset="0"/>
              <a:buNone/>
            </a:pPr>
            <a:r>
              <a:rPr lang="de-DE" altLang="ja-JP" sz="1600" smtClean="0">
                <a:latin typeface="Courier New" pitchFamily="49" charset="0"/>
                <a:cs typeface="Courier New" pitchFamily="49" charset="0"/>
              </a:rPr>
              <a:t>+-+-+-+-+-+-+-+-+-+-+-+-+-+-+-+-+-+-+-+-+-+-+-+-+-+-+-+-+-+-+-+-+</a:t>
            </a:r>
          </a:p>
        </p:txBody>
      </p:sp>
      <p:sp>
        <p:nvSpPr>
          <p:cNvPr id="10" name="Rectangle 9"/>
          <p:cNvSpPr/>
          <p:nvPr/>
        </p:nvSpPr>
        <p:spPr>
          <a:xfrm>
            <a:off x="539750" y="3068638"/>
            <a:ext cx="7993063" cy="122396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altLang="ja-JP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331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altLang="ja-JP" smtClean="0"/>
              <a:t>Draft-on-demand-cv-05</a:t>
            </a:r>
            <a:br>
              <a:rPr lang="de-DE" altLang="ja-JP" smtClean="0"/>
            </a:br>
            <a:r>
              <a:rPr lang="de-DE" altLang="ja-JP" smtClean="0"/>
              <a:t>DSMAP/DDMAP address TLV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ja-JP" smtClean="0"/>
              <a:t>Next steps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altLang="ja-JP" dirty="0" smtClean="0"/>
              <a:t>Come to a conclusion on which option to pick</a:t>
            </a:r>
          </a:p>
          <a:p>
            <a:pPr lvl="1"/>
            <a:r>
              <a:rPr lang="de-DE" altLang="ja-JP" dirty="0" smtClean="0"/>
              <a:t>Feedback please</a:t>
            </a:r>
          </a:p>
          <a:p>
            <a:r>
              <a:rPr lang="de-DE" altLang="ja-JP" dirty="0" smtClean="0"/>
              <a:t>Ensure this is safe in all conceivable cases (i.e. no OAM packet leakage)</a:t>
            </a:r>
          </a:p>
          <a:p>
            <a:r>
              <a:rPr lang="de-DE" altLang="ja-JP" dirty="0" smtClean="0"/>
              <a:t>WG adoption would be good</a:t>
            </a:r>
          </a:p>
          <a:p>
            <a:pPr lvl="1"/>
            <a:r>
              <a:rPr lang="de-DE" altLang="ja-JP" dirty="0" smtClean="0"/>
              <a:t>Even if it‘s just to get this requirement into the back of people‘s heads</a:t>
            </a:r>
          </a:p>
          <a:p>
            <a:pPr lvl="1"/>
            <a:r>
              <a:rPr lang="de-DE" altLang="ja-JP" dirty="0" smtClean="0"/>
              <a:t>would be standards track...or alternatively move the text into another document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ja-JP" smtClean="0"/>
              <a:t>History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altLang="ja-JP" smtClean="0"/>
              <a:t>OAM framework specifies per-interface MIPs (two or more MIPs on each side of the forwarding engine)</a:t>
            </a:r>
          </a:p>
          <a:p>
            <a:r>
              <a:rPr lang="de-DE" altLang="ja-JP" smtClean="0"/>
              <a:t>Does not specify how OAM packets destined to per-interface MIPs are handled</a:t>
            </a:r>
          </a:p>
          <a:p>
            <a:pPr lvl="1"/>
            <a:r>
              <a:rPr lang="de-DE" altLang="ja-JP" smtClean="0"/>
              <a:t>Many possible options...needs to be specified for implementors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altLang="ja-JP" smtClean="0"/>
              <a:t>More history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4425"/>
          </a:xfrm>
        </p:spPr>
        <p:txBody>
          <a:bodyPr/>
          <a:lstStyle/>
          <a:p>
            <a:pPr eaLnBrk="1" hangingPunct="1"/>
            <a:r>
              <a:rPr lang="en-US" altLang="ja-JP" smtClean="0"/>
              <a:t>Changes since -03 version</a:t>
            </a:r>
          </a:p>
          <a:p>
            <a:pPr lvl="1" eaLnBrk="1" hangingPunct="1"/>
            <a:r>
              <a:rPr lang="en-US" altLang="ja-JP" smtClean="0"/>
              <a:t>Removed the use of ACH TLVs based on feedback received</a:t>
            </a:r>
          </a:p>
          <a:p>
            <a:pPr lvl="1" eaLnBrk="1" hangingPunct="1"/>
            <a:r>
              <a:rPr lang="en-US" altLang="ja-JP" smtClean="0"/>
              <a:t>Removed the use of a reserved label based on feedback received</a:t>
            </a:r>
          </a:p>
          <a:p>
            <a:pPr lvl="1" eaLnBrk="1" hangingPunct="1"/>
            <a:r>
              <a:rPr lang="en-US" altLang="ja-JP" smtClean="0"/>
              <a:t>Described (two) new way(s) of addressing per interface MIPs</a:t>
            </a:r>
          </a:p>
          <a:p>
            <a:pPr lvl="1" eaLnBrk="1" hangingPunct="1"/>
            <a:r>
              <a:rPr lang="en-US" altLang="ja-JP" smtClean="0"/>
              <a:t>Merged with draft-koike-ietf-mpls-tp-oam-maintenance-points-01</a:t>
            </a:r>
          </a:p>
          <a:p>
            <a:pPr lvl="1" eaLnBrk="1" hangingPunct="1"/>
            <a:r>
              <a:rPr lang="en-US" altLang="ja-JP" smtClean="0"/>
              <a:t>Appendix with ohter alternatives</a:t>
            </a:r>
            <a:endParaRPr lang="de-DE" altLang="ja-JP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ja-JP" smtClean="0"/>
              <a:t>Requirements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Forwarding of OAM packets exactly as data packets without </a:t>
            </a:r>
            <a:r>
              <a:rPr lang="en-US" altLang="ja-JP" dirty="0" err="1" smtClean="0"/>
              <a:t>mis</a:t>
            </a:r>
            <a:r>
              <a:rPr lang="en-US" altLang="ja-JP" dirty="0" smtClean="0"/>
              <a:t>-ordering. </a:t>
            </a:r>
          </a:p>
          <a:p>
            <a:r>
              <a:rPr lang="en-US" altLang="ja-JP" dirty="0" smtClean="0"/>
              <a:t>Delivery of OAM messages to the correct MPLS-TP node. </a:t>
            </a:r>
          </a:p>
          <a:p>
            <a:r>
              <a:rPr lang="en-US" altLang="ja-JP" dirty="0" smtClean="0"/>
              <a:t>Direction of OAM instructions to the correct MIP within an MPLS-TP node (arrival at the wrong MIP should be handled). </a:t>
            </a:r>
          </a:p>
          <a:p>
            <a:r>
              <a:rPr lang="en-US" altLang="ja-JP" dirty="0" smtClean="0"/>
              <a:t>Packet inspection at the incoming and outgoing interfaces must be minimized.</a:t>
            </a:r>
            <a:endParaRPr lang="de-DE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altLang="ja-JP" smtClean="0"/>
              <a:t>Option 1 - Reserved bit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de-DE" altLang="ja-JP" dirty="0" smtClean="0"/>
              <a:t>No semantic overlap with anything that exists</a:t>
            </a:r>
          </a:p>
          <a:p>
            <a:pPr eaLnBrk="1" hangingPunct="1"/>
            <a:r>
              <a:rPr lang="de-DE" altLang="ja-JP" dirty="0" smtClean="0"/>
              <a:t>Still enough bits left (8 bits)</a:t>
            </a:r>
          </a:p>
          <a:p>
            <a:pPr eaLnBrk="1" hangingPunct="1"/>
            <a:r>
              <a:rPr lang="de-DE" altLang="ja-JP" dirty="0" smtClean="0"/>
              <a:t>Potentially safe (must be ignored by legacy)</a:t>
            </a:r>
          </a:p>
          <a:p>
            <a:pPr eaLnBrk="1" hangingPunct="1"/>
            <a:r>
              <a:rPr lang="de-DE" altLang="ja-JP" dirty="0" smtClean="0"/>
              <a:t>Hardware-friendly</a:t>
            </a:r>
          </a:p>
          <a:p>
            <a:pPr eaLnBrk="1" hangingPunct="1"/>
            <a:r>
              <a:rPr lang="de-DE" altLang="ja-JP" dirty="0" smtClean="0"/>
              <a:t>Update to RFC 5586 and 4385, then works for both PWs and LSPs</a:t>
            </a:r>
          </a:p>
          <a:p>
            <a:pPr lvl="1" eaLnBrk="1" hangingPunct="1"/>
            <a:endParaRPr lang="de-DE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00563" y="3357563"/>
            <a:ext cx="287337" cy="503237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altLang="ja-JP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313" y="1600200"/>
            <a:ext cx="8243887" cy="5257800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DE" sz="1600" dirty="0" smtClean="0">
                <a:latin typeface="Courier New" pitchFamily="49" charset="0"/>
                <a:cs typeface="Courier New" pitchFamily="49" charset="0"/>
              </a:rPr>
              <a:t> 0                   1                   2                   3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DE" sz="1600" dirty="0" smtClean="0">
                <a:latin typeface="Courier New" pitchFamily="49" charset="0"/>
                <a:cs typeface="Courier New" pitchFamily="49" charset="0"/>
              </a:rPr>
              <a:t> 0 1 2 3 4 5 6 7 8 9 0 1 2 3 4 5 6 7 8 9 0 1 2 3 4 5 6 7 8 9 0 1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DE" sz="1600" dirty="0" smtClean="0">
                <a:latin typeface="Courier New" pitchFamily="49" charset="0"/>
                <a:cs typeface="Courier New" pitchFamily="49" charset="0"/>
              </a:rPr>
              <a:t>+-+-+-+-+-+-+-+-+-+-+-+-+-+-+-+-+-+-+-+-+-+-+-+-+-+-+-+-+-+-+-+-+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DE" sz="1600" dirty="0" smtClean="0">
                <a:latin typeface="Courier New" pitchFamily="49" charset="0"/>
                <a:cs typeface="Courier New" pitchFamily="49" charset="0"/>
              </a:rPr>
              <a:t>|              LSP Label                |  TC |S|      TTL      |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DE" sz="1600" dirty="0" smtClean="0">
                <a:latin typeface="Courier New" pitchFamily="49" charset="0"/>
                <a:cs typeface="Courier New" pitchFamily="49" charset="0"/>
              </a:rPr>
              <a:t>+-+-+-+-+-+-+-+-+-+-+-+-+-+-+-+-+-+-+-+-+-+-+-+-+-+-+-+-+-+-+-+-+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DE" sz="1600" dirty="0" smtClean="0">
                <a:latin typeface="Courier New" pitchFamily="49" charset="0"/>
                <a:cs typeface="Courier New" pitchFamily="49" charset="0"/>
              </a:rPr>
              <a:t>|                GAL                    |  TC |S|      TTL      |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DE" sz="1600" dirty="0" smtClean="0">
                <a:latin typeface="Courier New" pitchFamily="49" charset="0"/>
                <a:cs typeface="Courier New" pitchFamily="49" charset="0"/>
              </a:rPr>
              <a:t>+-+-+-+-+-+-+-+-+-+-+-+-+-+-+-+-+-+-+-+-+-+-+-+-+-+-+-+-+-+-+-+-+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DE" sz="1600" dirty="0" smtClean="0">
                <a:latin typeface="Courier New" pitchFamily="49" charset="0"/>
                <a:cs typeface="Courier New" pitchFamily="49" charset="0"/>
              </a:rPr>
              <a:t>|0 0 0 1|Version|    Reserved     |        Channel Type         |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DE" sz="1600" dirty="0" smtClean="0">
                <a:latin typeface="Courier New" pitchFamily="49" charset="0"/>
                <a:cs typeface="Courier New" pitchFamily="49" charset="0"/>
              </a:rPr>
              <a:t>+-+-+-+-+-+-+-+-+-+-+-+-+-+-+-+-+-+-+-+-+-+-+-+-+-+-+-+-+-+-+-+-+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DE" sz="1600" dirty="0" smtClean="0">
                <a:latin typeface="Courier New" pitchFamily="49" charset="0"/>
                <a:cs typeface="Courier New" pitchFamily="49" charset="0"/>
              </a:rPr>
              <a:t>|                    ACH TLV Header (if present)                |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DE" sz="1600" dirty="0" smtClean="0">
                <a:latin typeface="Courier New" pitchFamily="49" charset="0"/>
                <a:cs typeface="Courier New" pitchFamily="49" charset="0"/>
              </a:rPr>
              <a:t>+-+-+-+-+-+-+-+-+-+-+-+-+-+-+-+-+-+-+-+-+-+-+-+-+-+-+-+-+-+-+-+-+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DE" sz="1600" dirty="0" smtClean="0">
                <a:latin typeface="Courier New" pitchFamily="49" charset="0"/>
                <a:cs typeface="Courier New" pitchFamily="49" charset="0"/>
              </a:rPr>
              <a:t>|                                                               ~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DE" sz="1600" dirty="0" smtClean="0">
                <a:latin typeface="Courier New" pitchFamily="49" charset="0"/>
                <a:cs typeface="Courier New" pitchFamily="49" charset="0"/>
              </a:rPr>
              <a:t>~                      Zero or more ACH TLVs                    ~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DE" sz="1600" dirty="0" smtClean="0">
                <a:latin typeface="Courier New" pitchFamily="49" charset="0"/>
                <a:cs typeface="Courier New" pitchFamily="49" charset="0"/>
              </a:rPr>
              <a:t>~                           (if present)                        |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DE" sz="1600" dirty="0" smtClean="0">
                <a:latin typeface="Courier New" pitchFamily="49" charset="0"/>
                <a:cs typeface="Courier New" pitchFamily="49" charset="0"/>
              </a:rPr>
              <a:t>+-+-+-+-+-+-+-+-+-+-+-+-+-+-+-+-+-+-+-+-+-+-+-+-+-+-+-+-+-+-+-+-+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DE" sz="1600" dirty="0" smtClean="0">
                <a:latin typeface="Courier New" pitchFamily="49" charset="0"/>
                <a:cs typeface="Courier New" pitchFamily="49" charset="0"/>
              </a:rPr>
              <a:t>|                                                               ~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DE" sz="1600" dirty="0" smtClean="0">
                <a:latin typeface="Courier New" pitchFamily="49" charset="0"/>
                <a:cs typeface="Courier New" pitchFamily="49" charset="0"/>
              </a:rPr>
              <a:t>~                           G-ACh Message                       ~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DE" sz="1600" dirty="0" smtClean="0">
                <a:latin typeface="Courier New" pitchFamily="49" charset="0"/>
                <a:cs typeface="Courier New" pitchFamily="49" charset="0"/>
              </a:rPr>
              <a:t>~                                                               |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DE" sz="1600" dirty="0" smtClean="0">
                <a:latin typeface="Courier New" pitchFamily="49" charset="0"/>
                <a:cs typeface="Courier New" pitchFamily="49" charset="0"/>
              </a:rPr>
              <a:t>+-+-+-+-+-+-+-+-+-+-+-+-+-+-+-+-+-+-+-+-+-+-+-+-+-+-+-+-+-+-+-+-+</a:t>
            </a:r>
          </a:p>
        </p:txBody>
      </p:sp>
      <p:cxnSp>
        <p:nvCxnSpPr>
          <p:cNvPr id="6" name="Straight Connector 5"/>
          <p:cNvCxnSpPr>
            <a:stCxn id="4" idx="0"/>
          </p:cNvCxnSpPr>
          <p:nvPr/>
        </p:nvCxnSpPr>
        <p:spPr>
          <a:xfrm rot="5400000" flipH="1" flipV="1">
            <a:off x="3418681" y="2132807"/>
            <a:ext cx="2449513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4643438" y="908050"/>
            <a:ext cx="720725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174" name="TextBox 8"/>
          <p:cNvSpPr txBox="1">
            <a:spLocks noChangeArrowheads="1"/>
          </p:cNvSpPr>
          <p:nvPr/>
        </p:nvSpPr>
        <p:spPr bwMode="auto">
          <a:xfrm>
            <a:off x="5435600" y="404813"/>
            <a:ext cx="1565275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altLang="ja-JP" sz="2800">
                <a:latin typeface="Calibri" charset="0"/>
              </a:rPr>
              <a:t>0: ingress</a:t>
            </a:r>
          </a:p>
          <a:p>
            <a:r>
              <a:rPr lang="de-DE" altLang="ja-JP" sz="2800">
                <a:latin typeface="Calibri" charset="0"/>
              </a:rPr>
              <a:t>1: egress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altLang="ja-JP" smtClean="0"/>
              <a:t>Option 2 – ID-based 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de-DE" altLang="ja-JP" smtClean="0"/>
              <a:t>Use existing ID information in the OAM messages</a:t>
            </a:r>
          </a:p>
          <a:p>
            <a:pPr eaLnBrk="1" hangingPunct="1"/>
            <a:r>
              <a:rPr lang="de-DE" altLang="ja-JP" smtClean="0"/>
              <a:t>Leave it to the node implementation to deliver it</a:t>
            </a:r>
          </a:p>
          <a:p>
            <a:pPr eaLnBrk="1" hangingPunct="1"/>
            <a:r>
              <a:rPr lang="de-DE" altLang="ja-JP" smtClean="0"/>
              <a:t>No „on-the-wire“ packet format changes required</a:t>
            </a:r>
          </a:p>
          <a:p>
            <a:pPr eaLnBrk="1" hangingPunct="1"/>
            <a:r>
              <a:rPr lang="de-DE" altLang="ja-JP" smtClean="0"/>
              <a:t>Slightly more complex processing compared to option 1</a:t>
            </a:r>
          </a:p>
          <a:p>
            <a:pPr eaLnBrk="1" hangingPunct="1">
              <a:buFont typeface="Arial" charset="0"/>
              <a:buNone/>
            </a:pPr>
            <a:endParaRPr lang="de-DE" altLang="ja-JP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539750" y="5589588"/>
            <a:ext cx="7993063" cy="100806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altLang="ja-JP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313" y="1600200"/>
            <a:ext cx="8243887" cy="5257800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DE" sz="1600" dirty="0" smtClean="0">
                <a:latin typeface="Courier New" pitchFamily="49" charset="0"/>
                <a:cs typeface="Courier New" pitchFamily="49" charset="0"/>
              </a:rPr>
              <a:t> 0                   1                   2                   3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DE" sz="1600" dirty="0" smtClean="0">
                <a:latin typeface="Courier New" pitchFamily="49" charset="0"/>
                <a:cs typeface="Courier New" pitchFamily="49" charset="0"/>
              </a:rPr>
              <a:t> 0 1 2 3 4 5 6 7 8 9 0 1 2 3 4 5 6 7 8 9 0 1 2 3 4 5 6 7 8 9 0 1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DE" sz="1600" dirty="0" smtClean="0">
                <a:latin typeface="Courier New" pitchFamily="49" charset="0"/>
                <a:cs typeface="Courier New" pitchFamily="49" charset="0"/>
              </a:rPr>
              <a:t>+-+-+-+-+-+-+-+-+-+-+-+-+-+-+-+-+-+-+-+-+-+-+-+-+-+-+-+-+-+-+-+-+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DE" sz="1600" dirty="0" smtClean="0">
                <a:latin typeface="Courier New" pitchFamily="49" charset="0"/>
                <a:cs typeface="Courier New" pitchFamily="49" charset="0"/>
              </a:rPr>
              <a:t>|              LSP Label                |  TC |S|      TTL      |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DE" sz="1600" dirty="0" smtClean="0">
                <a:latin typeface="Courier New" pitchFamily="49" charset="0"/>
                <a:cs typeface="Courier New" pitchFamily="49" charset="0"/>
              </a:rPr>
              <a:t>+-+-+-+-+-+-+-+-+-+-+-+-+-+-+-+-+-+-+-+-+-+-+-+-+-+-+-+-+-+-+-+-+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DE" sz="1600" dirty="0" smtClean="0">
                <a:latin typeface="Courier New" pitchFamily="49" charset="0"/>
                <a:cs typeface="Courier New" pitchFamily="49" charset="0"/>
              </a:rPr>
              <a:t>|                GAL                    |  TC |S|      TTL      |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DE" sz="1600" dirty="0" smtClean="0">
                <a:latin typeface="Courier New" pitchFamily="49" charset="0"/>
                <a:cs typeface="Courier New" pitchFamily="49" charset="0"/>
              </a:rPr>
              <a:t>+-+-+-+-+-+-+-+-+-+-+-+-+-+-+-+-+-+-+-+-+-+-+-+-+-+-+-+-+-+-+-+-+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DE" sz="1600" dirty="0" smtClean="0">
                <a:latin typeface="Courier New" pitchFamily="49" charset="0"/>
                <a:cs typeface="Courier New" pitchFamily="49" charset="0"/>
              </a:rPr>
              <a:t>|0 0 0 1|Version|    Reserved     |        Channel Type         |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DE" sz="1600" dirty="0" smtClean="0">
                <a:latin typeface="Courier New" pitchFamily="49" charset="0"/>
                <a:cs typeface="Courier New" pitchFamily="49" charset="0"/>
              </a:rPr>
              <a:t>+-+-+-+-+-+-+-+-+-+-+-+-+-+-+-+-+-+-+-+-+-+-+-+-+-+-+-+-+-+-+-+-+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DE" sz="1600" dirty="0" smtClean="0">
                <a:latin typeface="Courier New" pitchFamily="49" charset="0"/>
                <a:cs typeface="Courier New" pitchFamily="49" charset="0"/>
              </a:rPr>
              <a:t>|                    ACH TLV Header (if present)                |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DE" sz="1600" dirty="0" smtClean="0">
                <a:latin typeface="Courier New" pitchFamily="49" charset="0"/>
                <a:cs typeface="Courier New" pitchFamily="49" charset="0"/>
              </a:rPr>
              <a:t>+-+-+-+-+-+-+-+-+-+-+-+-+-+-+-+-+-+-+-+-+-+-+-+-+-+-+-+-+-+-+-+-+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DE" sz="1600" dirty="0" smtClean="0">
                <a:latin typeface="Courier New" pitchFamily="49" charset="0"/>
                <a:cs typeface="Courier New" pitchFamily="49" charset="0"/>
              </a:rPr>
              <a:t>|                                                               ~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DE" sz="1600" dirty="0" smtClean="0">
                <a:latin typeface="Courier New" pitchFamily="49" charset="0"/>
                <a:cs typeface="Courier New" pitchFamily="49" charset="0"/>
              </a:rPr>
              <a:t>~                      Zero or more ACH TLVs                    ~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DE" sz="1600" dirty="0" smtClean="0">
                <a:latin typeface="Courier New" pitchFamily="49" charset="0"/>
                <a:cs typeface="Courier New" pitchFamily="49" charset="0"/>
              </a:rPr>
              <a:t>~                           (if present)                        |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DE" sz="1600" dirty="0" smtClean="0">
                <a:latin typeface="Courier New" pitchFamily="49" charset="0"/>
                <a:cs typeface="Courier New" pitchFamily="49" charset="0"/>
              </a:rPr>
              <a:t>+-+-+-+-+-+-+-+-+-+-+-+-+-+-+-+-+-+-+-+-+-+-+-+-+-+-+-+-+-+-+-+-+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DE" sz="1600" dirty="0" smtClean="0">
                <a:latin typeface="Courier New" pitchFamily="49" charset="0"/>
                <a:cs typeface="Courier New" pitchFamily="49" charset="0"/>
              </a:rPr>
              <a:t>|                                                               ~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DE" sz="1600" dirty="0" smtClean="0">
                <a:latin typeface="Courier New" pitchFamily="49" charset="0"/>
                <a:cs typeface="Courier New" pitchFamily="49" charset="0"/>
              </a:rPr>
              <a:t>~                           G-ACh Message                       ~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DE" sz="1600" dirty="0" smtClean="0">
                <a:latin typeface="Courier New" pitchFamily="49" charset="0"/>
                <a:cs typeface="Courier New" pitchFamily="49" charset="0"/>
              </a:rPr>
              <a:t>~                                                               |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DE" sz="1600" dirty="0" smtClean="0">
                <a:latin typeface="Courier New" pitchFamily="49" charset="0"/>
                <a:cs typeface="Courier New" pitchFamily="49" charset="0"/>
              </a:rPr>
              <a:t>+-+-+-+-+-+-+-+-+-+-+-+-+-+-+-+-+-+-+-+-+-+-+-+-+-+-+-+-+-+-+-+-+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rot="10800000">
            <a:off x="6875463" y="620713"/>
            <a:ext cx="936625" cy="158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245" name="TextBox 8"/>
          <p:cNvSpPr txBox="1">
            <a:spLocks noChangeArrowheads="1"/>
          </p:cNvSpPr>
          <p:nvPr/>
        </p:nvSpPr>
        <p:spPr bwMode="auto">
          <a:xfrm>
            <a:off x="5724525" y="333375"/>
            <a:ext cx="1079500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altLang="ja-JP" sz="2800">
                <a:latin typeface="Calibri" charset="0"/>
              </a:rPr>
              <a:t>ID TLV</a:t>
            </a:r>
          </a:p>
        </p:txBody>
      </p:sp>
      <p:cxnSp>
        <p:nvCxnSpPr>
          <p:cNvPr id="12" name="Straight Connector 11"/>
          <p:cNvCxnSpPr/>
          <p:nvPr/>
        </p:nvCxnSpPr>
        <p:spPr>
          <a:xfrm rot="5400000" flipH="1" flipV="1">
            <a:off x="5327650" y="3105151"/>
            <a:ext cx="4968875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altLang="ja-JP" dirty="0" smtClean="0"/>
              <a:t>Option 2 and current solutions 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421188"/>
          </a:xfrm>
        </p:spPr>
        <p:txBody>
          <a:bodyPr/>
          <a:lstStyle/>
          <a:p>
            <a:pPr eaLnBrk="1" hangingPunct="1"/>
            <a:r>
              <a:rPr lang="de-DE" altLang="ja-JP" dirty="0" smtClean="0"/>
              <a:t>draft-on-demand-cv-05 already specifies Ingress/Egress IF_Num</a:t>
            </a:r>
          </a:p>
          <a:p>
            <a:r>
              <a:rPr lang="en-US" altLang="ja-JP" dirty="0" smtClean="0"/>
              <a:t>Address/ID TLVs</a:t>
            </a:r>
          </a:p>
          <a:p>
            <a:pPr lvl="1"/>
            <a:r>
              <a:rPr lang="en-US" altLang="ja-JP" dirty="0" smtClean="0"/>
              <a:t>Not a fixed location (within and across solutions) therefore a </a:t>
            </a:r>
            <a:r>
              <a:rPr lang="en-US" altLang="ja-JP" smtClean="0"/>
              <a:t>SW solution is needed</a:t>
            </a:r>
            <a:endParaRPr lang="en-US" altLang="ja-JP" dirty="0" smtClean="0"/>
          </a:p>
          <a:p>
            <a:r>
              <a:rPr lang="en-US" altLang="ja-JP" dirty="0" smtClean="0"/>
              <a:t>Need to make sure this solution is satisfying all of the requirements</a:t>
            </a:r>
          </a:p>
          <a:p>
            <a:pPr>
              <a:buFont typeface="Arial" charset="0"/>
              <a:buNone/>
            </a:pPr>
            <a:r>
              <a:rPr lang="en-US" altLang="ja-JP" dirty="0" smtClean="0"/>
              <a:t>	</a:t>
            </a:r>
            <a:endParaRPr lang="en-US" altLang="ja-JP" sz="2800" dirty="0" smtClean="0"/>
          </a:p>
          <a:p>
            <a:pPr>
              <a:buFont typeface="Arial" charset="0"/>
              <a:buNone/>
            </a:pPr>
            <a:r>
              <a:rPr lang="en-US" altLang="ja-JP" dirty="0" smtClean="0"/>
              <a:t>	</a:t>
            </a:r>
          </a:p>
          <a:p>
            <a:pPr eaLnBrk="1" hangingPunct="1">
              <a:buFont typeface="Arial" charset="0"/>
              <a:buNone/>
            </a:pPr>
            <a:endParaRPr lang="de-DE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654</Words>
  <Application>Microsoft Office PowerPoint</Application>
  <PresentationFormat>On-screen Show (4:3)</PresentationFormat>
  <Paragraphs>99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Handling MPLS-TP OAM Packets Targeted at Internal MIPs</vt:lpstr>
      <vt:lpstr>History</vt:lpstr>
      <vt:lpstr>More history</vt:lpstr>
      <vt:lpstr>Requirements</vt:lpstr>
      <vt:lpstr>Option 1 - Reserved bit</vt:lpstr>
      <vt:lpstr>Slide 6</vt:lpstr>
      <vt:lpstr>Option 2 – ID-based </vt:lpstr>
      <vt:lpstr>Slide 8</vt:lpstr>
      <vt:lpstr>Option 2 and current solutions </vt:lpstr>
      <vt:lpstr>Draft-on-demand-cv-05 DSMAP/DDMAP address TLV </vt:lpstr>
      <vt:lpstr>Next steps</vt:lpstr>
    </vt:vector>
  </TitlesOfParts>
  <Company>NEC Europe Ltd.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winter</dc:creator>
  <cp:lastModifiedBy>winter</cp:lastModifiedBy>
  <cp:revision>88</cp:revision>
  <dcterms:created xsi:type="dcterms:W3CDTF">2011-03-30T07:41:13Z</dcterms:created>
  <dcterms:modified xsi:type="dcterms:W3CDTF">2011-07-25T18:20:06Z</dcterms:modified>
</cp:coreProperties>
</file>