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4" r:id="rId3"/>
    <p:sldId id="258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B687A-3803-4843-9656-D1EB5C5FC7F6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49DE7-6E85-3C46-974E-5A70873398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ltonlo@cisco.com" TargetMode="External"/><Relationship Id="rId3" Type="http://schemas.openxmlformats.org/officeDocument/2006/relationships/hyperlink" Target="mailto:keyupate@cisc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Incremental Label Announcement</a:t>
            </a:r>
            <a:br>
              <a:rPr lang="en-US" dirty="0" smtClean="0">
                <a:latin typeface="Apple Casual"/>
                <a:cs typeface="Apple Casual"/>
              </a:rPr>
            </a:br>
            <a:r>
              <a:rPr lang="en-US" dirty="0" smtClean="0">
                <a:latin typeface="Apple Casual"/>
                <a:cs typeface="Apple Casual"/>
              </a:rPr>
              <a:t>LDP GR Extensions</a:t>
            </a:r>
            <a:br>
              <a:rPr lang="en-US" dirty="0" smtClean="0">
                <a:latin typeface="Apple Casual"/>
                <a:cs typeface="Apple Casual"/>
              </a:rPr>
            </a:br>
            <a:r>
              <a:rPr lang="en-US" dirty="0" smtClean="0">
                <a:latin typeface="Apple Casual"/>
                <a:cs typeface="Apple Casual"/>
              </a:rPr>
              <a:t>@ IETF 81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Alton Lo (</a:t>
            </a:r>
            <a:r>
              <a:rPr lang="en-US" dirty="0" smtClean="0">
                <a:latin typeface="Apple Casual"/>
                <a:cs typeface="Apple Casual"/>
                <a:hlinkClick r:id="rId2"/>
              </a:rPr>
              <a:t>altonlo@cisco.com</a:t>
            </a:r>
            <a:r>
              <a:rPr lang="en-US" dirty="0" smtClean="0">
                <a:latin typeface="Apple Casual"/>
                <a:cs typeface="Apple Casual"/>
              </a:rPr>
              <a:t>)</a:t>
            </a:r>
          </a:p>
          <a:p>
            <a:r>
              <a:rPr lang="en-US" dirty="0" err="1" smtClean="0">
                <a:latin typeface="Apple Casual"/>
                <a:cs typeface="Apple Casual"/>
              </a:rPr>
              <a:t>Keyur</a:t>
            </a:r>
            <a:r>
              <a:rPr lang="en-US" dirty="0" smtClean="0">
                <a:latin typeface="Apple Casual"/>
                <a:cs typeface="Apple Casual"/>
              </a:rPr>
              <a:t> Patel (</a:t>
            </a:r>
            <a:r>
              <a:rPr lang="en-US" dirty="0" smtClean="0">
                <a:latin typeface="Apple Casual"/>
                <a:cs typeface="Apple Casual"/>
                <a:hlinkClick r:id="rId3"/>
              </a:rPr>
              <a:t>keyupate@cisco.com</a:t>
            </a:r>
            <a:r>
              <a:rPr lang="en-US" dirty="0" smtClean="0">
                <a:latin typeface="Apple Casual"/>
                <a:cs typeface="Apple Casual"/>
              </a:rPr>
              <a:t>)</a:t>
            </a:r>
          </a:p>
          <a:p>
            <a:r>
              <a:rPr lang="en-US" dirty="0" err="1" smtClean="0">
                <a:latin typeface="Apple Casual"/>
                <a:cs typeface="Apple Casual"/>
              </a:rPr>
              <a:t>Vanson</a:t>
            </a:r>
            <a:r>
              <a:rPr lang="en-US" dirty="0" smtClean="0">
                <a:latin typeface="Apple Casual"/>
                <a:cs typeface="Apple Casual"/>
              </a:rPr>
              <a:t> Lim (</a:t>
            </a:r>
            <a:r>
              <a:rPr lang="en-US" dirty="0" err="1" smtClean="0">
                <a:latin typeface="Apple Casual"/>
                <a:cs typeface="Apple Casual"/>
              </a:rPr>
              <a:t>vlim@cisco.com</a:t>
            </a:r>
            <a:r>
              <a:rPr lang="en-US" dirty="0" smtClean="0">
                <a:latin typeface="Apple Casual"/>
                <a:cs typeface="Apple Casual"/>
              </a:rPr>
              <a:t>)</a:t>
            </a:r>
            <a:endParaRPr lang="en-US" dirty="0">
              <a:latin typeface="Apple Casual"/>
              <a:cs typeface="Apple Casu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Motivation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LDP GR speaker re-advertise all its local bindings to all its peer upon GR restart.</a:t>
            </a:r>
          </a:p>
          <a:p>
            <a:r>
              <a:rPr lang="en-US" dirty="0" smtClean="0">
                <a:latin typeface="Apple Casual"/>
                <a:cs typeface="Apple Casual"/>
              </a:rPr>
              <a:t>By preserving all the label bindings and versioning the label binding, LDP-GR speaker should always advertise the “incremental” changes in label binding only.</a:t>
            </a:r>
          </a:p>
          <a:p>
            <a:r>
              <a:rPr lang="en-US" dirty="0" smtClean="0">
                <a:latin typeface="Apple Casual"/>
                <a:cs typeface="Apple Casual"/>
              </a:rPr>
              <a:t>By </a:t>
            </a:r>
            <a:r>
              <a:rPr lang="en-US" dirty="0" smtClean="0">
                <a:latin typeface="Apple Casual"/>
                <a:cs typeface="Apple Casual"/>
              </a:rPr>
              <a:t>eliminating all the unnecessary retransmission of label bindings, this should reduce CPU spike and accelerate convergence.</a:t>
            </a:r>
            <a:endParaRPr lang="en-US" dirty="0">
              <a:latin typeface="Apple Casual"/>
              <a:cs typeface="Apple Casu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ILA Capability TLV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2424545" y="4893753"/>
            <a:ext cx="2794000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82124" tIns="41061" rIns="82124" bIns="4106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23656" y="5386701"/>
            <a:ext cx="1588036" cy="69847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LDP GR Peer </a:t>
            </a:r>
          </a:p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ILA Capable</a:t>
            </a:r>
            <a:endParaRPr lang="en-US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pple Casual"/>
              <a:cs typeface="Apple Casual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802981" y="5386701"/>
            <a:ext cx="1588036" cy="6984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LDP GR Peer </a:t>
            </a:r>
          </a:p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ILA Capable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540554" y="1616364"/>
            <a:ext cx="6607022" cy="311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LDP Initialization Message Exchanged between 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LDP GR Peers.  ILA Extension defines a new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Capability TLV which specifies the list of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FEC Type supporting ILA.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LDP Initialization Message contains: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	FT </a:t>
            </a:r>
            <a:r>
              <a:rPr lang="en-US" sz="2400" dirty="0">
                <a:solidFill>
                  <a:schemeClr val="hlink"/>
                </a:solidFill>
                <a:latin typeface="Apple Casual"/>
                <a:cs typeface="Apple Casual"/>
              </a:rPr>
              <a:t>Session TLV = (0x0503</a:t>
            </a: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)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	ILA Capability TLV</a:t>
            </a:r>
            <a:endParaRPr lang="en-US" sz="2400" dirty="0">
              <a:solidFill>
                <a:schemeClr val="hlink"/>
              </a:solidFill>
              <a:latin typeface="Apple Casual"/>
              <a:cs typeface="Apple Casual"/>
            </a:endParaRPr>
          </a:p>
        </p:txBody>
      </p:sp>
      <p:pic>
        <p:nvPicPr>
          <p:cNvPr id="10" name="Picture 2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079" y="4673769"/>
            <a:ext cx="87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2981" y="4673769"/>
            <a:ext cx="87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 flipV="1">
            <a:off x="2424545" y="5184944"/>
            <a:ext cx="2794000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 type="triangle"/>
            <a:tailEnd type="none" w="med" len="med"/>
          </a:ln>
          <a:effectLst/>
        </p:spPr>
        <p:txBody>
          <a:bodyPr lIns="82124" tIns="41061" rIns="82124" bIns="4106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New ILA FEC TLV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Used for both advertisement and withdraw label bindings</a:t>
            </a:r>
            <a:endParaRPr lang="en-US" dirty="0" smtClean="0">
              <a:latin typeface="Apple Casual"/>
              <a:cs typeface="Apple Casual"/>
            </a:endParaRPr>
          </a:p>
          <a:p>
            <a:r>
              <a:rPr lang="en-US" dirty="0" smtClean="0">
                <a:latin typeface="Apple Casual"/>
                <a:cs typeface="Apple Casual"/>
              </a:rPr>
              <a:t>Describe the </a:t>
            </a:r>
            <a:r>
              <a:rPr lang="en-US" dirty="0" smtClean="0">
                <a:latin typeface="Apple Casual"/>
                <a:cs typeface="Apple Casual"/>
              </a:rPr>
              <a:t>FEC Type</a:t>
            </a:r>
          </a:p>
          <a:p>
            <a:r>
              <a:rPr lang="en-US" dirty="0" smtClean="0">
                <a:latin typeface="Apple Casual"/>
                <a:cs typeface="Apple Casual"/>
              </a:rPr>
              <a:t>Two Modes:</a:t>
            </a:r>
          </a:p>
          <a:p>
            <a:pPr lvl="1"/>
            <a:r>
              <a:rPr lang="en-US" dirty="0" smtClean="0">
                <a:latin typeface="Apple Casual"/>
                <a:cs typeface="Apple Casual"/>
              </a:rPr>
              <a:t>Request Mode: initiate by LMR after restart</a:t>
            </a:r>
          </a:p>
          <a:p>
            <a:pPr lvl="1"/>
            <a:r>
              <a:rPr lang="en-US" dirty="0" smtClean="0">
                <a:latin typeface="Apple Casual"/>
                <a:cs typeface="Apple Casual"/>
              </a:rPr>
              <a:t>Assign Mode: </a:t>
            </a:r>
            <a:r>
              <a:rPr lang="en-US" dirty="0" smtClean="0">
                <a:latin typeface="Apple Casual"/>
                <a:cs typeface="Apple Casual"/>
              </a:rPr>
              <a:t>send by LMS in response to ILA Request Message</a:t>
            </a:r>
            <a:endParaRPr lang="en-US" dirty="0" smtClean="0">
              <a:latin typeface="Apple Casual"/>
              <a:cs typeface="Apple Casual"/>
            </a:endParaRPr>
          </a:p>
          <a:p>
            <a:r>
              <a:rPr lang="en-US" dirty="0" smtClean="0">
                <a:latin typeface="Apple Casual"/>
                <a:cs typeface="Apple Casual"/>
              </a:rPr>
              <a:t>Version ID is 64 bits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Preserve Label Bindings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2922256" y="2579795"/>
            <a:ext cx="3266108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82124" tIns="41061" rIns="82124" bIns="4106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36509" y="3904046"/>
            <a:ext cx="2409289" cy="39070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Local Label Binding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817202" y="3890391"/>
            <a:ext cx="2869597" cy="39070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Remote Label Bindings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80517" y="1713214"/>
            <a:ext cx="2041739" cy="45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>
              <a:spcBef>
                <a:spcPct val="20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	LMS</a:t>
            </a:r>
            <a:endParaRPr lang="en-US" sz="2400" dirty="0">
              <a:solidFill>
                <a:schemeClr val="hlink"/>
              </a:solidFill>
              <a:latin typeface="Apple Casual"/>
              <a:cs typeface="Apple Casual"/>
            </a:endParaRPr>
          </a:p>
        </p:txBody>
      </p:sp>
      <p:pic>
        <p:nvPicPr>
          <p:cNvPr id="10" name="Picture 2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1816" y="2239198"/>
            <a:ext cx="87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1542" y="2239198"/>
            <a:ext cx="87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36509" y="4294747"/>
          <a:ext cx="240929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645"/>
                <a:gridCol w="12046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817203" y="4281092"/>
          <a:ext cx="286959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798"/>
                <a:gridCol w="14347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817203" y="1713214"/>
            <a:ext cx="2041739" cy="45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>
              <a:spcBef>
                <a:spcPct val="20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	LMR</a:t>
            </a:r>
            <a:endParaRPr lang="en-US" sz="2400" dirty="0">
              <a:solidFill>
                <a:schemeClr val="hlink"/>
              </a:solidFill>
              <a:latin typeface="Apple Casual"/>
              <a:cs typeface="Apple Casual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59040" y="5374148"/>
            <a:ext cx="5038981" cy="895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LMS preserves its local bindings</a:t>
            </a:r>
          </a:p>
          <a:p>
            <a:pPr defTabSz="814388">
              <a:spcBef>
                <a:spcPct val="20000"/>
              </a:spcBef>
            </a:pPr>
            <a:r>
              <a:rPr lang="en-US" sz="2400" dirty="0" smtClean="0">
                <a:latin typeface="Apple Casual"/>
                <a:cs typeface="Apple Casual"/>
              </a:rPr>
              <a:t>LMR preserves the remote bindings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649148" y="1970119"/>
            <a:ext cx="3862394" cy="39070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LDP LB1 + ILA assign </a:t>
            </a:r>
            <a:r>
              <a:rPr lang="en-US" sz="2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Msg</a:t>
            </a:r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 ver1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flipV="1">
            <a:off x="2922256" y="3646804"/>
            <a:ext cx="3266108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82124" tIns="41061" rIns="82124" bIns="4106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649148" y="3037128"/>
            <a:ext cx="3862394" cy="39070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LDP LB2 + ILA assign </a:t>
            </a:r>
            <a:r>
              <a:rPr lang="en-US" sz="20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Msg</a:t>
            </a:r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 ver2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After GR restart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2922256" y="2239198"/>
            <a:ext cx="4082966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 type="triangle"/>
            <a:tailEnd type="none" w="med" len="med"/>
          </a:ln>
          <a:effectLst/>
        </p:spPr>
        <p:txBody>
          <a:bodyPr lIns="82124" tIns="41061" rIns="82124" bIns="4106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36509" y="3071091"/>
            <a:ext cx="2409289" cy="39070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Local Label Binding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817202" y="3071091"/>
            <a:ext cx="2869597" cy="39070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Remote Label Bindings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80517" y="1713214"/>
            <a:ext cx="2041739" cy="45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>
              <a:spcBef>
                <a:spcPct val="20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	LMS</a:t>
            </a:r>
            <a:endParaRPr lang="en-US" sz="2400" dirty="0">
              <a:solidFill>
                <a:schemeClr val="hlink"/>
              </a:solidFill>
              <a:latin typeface="Apple Casual"/>
              <a:cs typeface="Apple Casual"/>
            </a:endParaRPr>
          </a:p>
        </p:txBody>
      </p:sp>
      <p:pic>
        <p:nvPicPr>
          <p:cNvPr id="10" name="Picture 2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1816" y="2239198"/>
            <a:ext cx="87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017" y="2239198"/>
            <a:ext cx="87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36509" y="3461792"/>
          <a:ext cx="240929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645"/>
                <a:gridCol w="12046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 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817203" y="3461792"/>
          <a:ext cx="286959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798"/>
                <a:gridCol w="14347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Version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645061" y="1713214"/>
            <a:ext cx="2041739" cy="45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>
              <a:spcBef>
                <a:spcPct val="20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Apple Casual"/>
                <a:cs typeface="Apple Casual"/>
              </a:rPr>
              <a:t>	LMR</a:t>
            </a:r>
            <a:endParaRPr lang="en-US" sz="2400" dirty="0">
              <a:solidFill>
                <a:schemeClr val="hlink"/>
              </a:solidFill>
              <a:latin typeface="Apple Casual"/>
              <a:cs typeface="Apple Casual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V="1">
            <a:off x="2922256" y="5461822"/>
            <a:ext cx="3862394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82124" tIns="41061" rIns="82124" bIns="4106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922256" y="5639331"/>
            <a:ext cx="3862394" cy="39070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ILA assign Message version 2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922256" y="1713214"/>
            <a:ext cx="3862394" cy="39070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>
            <a:prstTxWarp prst="textNoShape">
              <a:avLst/>
            </a:prstTxWarp>
            <a:spAutoFit/>
          </a:bodyPr>
          <a:lstStyle/>
          <a:p>
            <a:pPr defTabSz="814388"/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asual"/>
                <a:cs typeface="Apple Casual"/>
              </a:rPr>
              <a:t>ILA request Message version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289</Words>
  <Application>Microsoft Macintosh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Incremental Label Announcement LDP GR Extensions @ IETF 81</vt:lpstr>
      <vt:lpstr>Motivation</vt:lpstr>
      <vt:lpstr>ILA Capability TLV</vt:lpstr>
      <vt:lpstr>New ILA FEC TLV</vt:lpstr>
      <vt:lpstr>Preserve Label Bindings</vt:lpstr>
      <vt:lpstr>After GR restart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alton lo</dc:creator>
  <cp:lastModifiedBy>alton lo</cp:lastModifiedBy>
  <cp:revision>39</cp:revision>
  <dcterms:created xsi:type="dcterms:W3CDTF">2011-07-26T14:19:46Z</dcterms:created>
  <dcterms:modified xsi:type="dcterms:W3CDTF">2011-07-27T06:03:07Z</dcterms:modified>
</cp:coreProperties>
</file>