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8"/>
  </p:notesMasterIdLst>
  <p:sldIdLst>
    <p:sldId id="257" r:id="rId2"/>
    <p:sldId id="258" r:id="rId3"/>
    <p:sldId id="269" r:id="rId4"/>
    <p:sldId id="268" r:id="rId5"/>
    <p:sldId id="263" r:id="rId6"/>
    <p:sldId id="264" r:id="rId7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90092"/>
    <a:srgbClr val="FFCC00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AEE319A1-7DB8-4668-8CC3-3C5B13437D4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0A7D6B2-ECCE-42DE-800F-C8925B6E176D}" type="slidenum">
              <a:rPr lang="de-DE"/>
              <a:pPr/>
              <a:t>1</a:t>
            </a:fld>
            <a:endParaRPr lang="de-DE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3813" y="793750"/>
            <a:ext cx="4278312" cy="3208338"/>
          </a:xfrm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8163"/>
            <a:ext cx="5029200" cy="3846512"/>
          </a:xfrm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D8E52A-EEF8-439B-B7AB-9FB1AFCF1FE2}" type="slidenum">
              <a:rPr lang="de-DE"/>
              <a:pPr/>
              <a:t>2</a:t>
            </a:fld>
            <a:endParaRPr lang="de-DE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3813" y="793750"/>
            <a:ext cx="4278312" cy="3208338"/>
          </a:xfrm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8163"/>
            <a:ext cx="5029200" cy="3846512"/>
          </a:xfrm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  <p:sp>
        <p:nvSpPr>
          <p:cNvPr id="13316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027C39-CA7D-4F75-BA48-1CDD96DCE1D4}" type="slidenum">
              <a:rPr lang="de-DE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416675" y="260350"/>
            <a:ext cx="2041525" cy="583565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87338" y="260350"/>
            <a:ext cx="5976937" cy="583565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665288"/>
            <a:ext cx="3810000" cy="44307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65288"/>
            <a:ext cx="3810000" cy="44307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7338" y="260350"/>
            <a:ext cx="7772400" cy="11430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Titelformat zu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65288"/>
            <a:ext cx="7772400" cy="443071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Vorlagentextes zu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>
    <p:fade thruBlk="1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9pPr>
    </p:titleStyle>
    <p:bodyStyle>
      <a:lvl1pPr marL="292100" indent="-2921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o"/>
        <a:tabLst>
          <a:tab pos="381000" algn="l"/>
          <a:tab pos="1625600" algn="l"/>
        </a:tabLst>
        <a:defRPr sz="2800">
          <a:solidFill>
            <a:srgbClr val="490092"/>
          </a:solidFill>
          <a:latin typeface="+mn-lt"/>
          <a:ea typeface="+mn-ea"/>
          <a:cs typeface="+mn-cs"/>
        </a:defRPr>
      </a:lvl1pPr>
      <a:lvl2pPr marL="952500" indent="-2794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2pPr>
      <a:lvl3pPr marL="14732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3pPr>
      <a:lvl4pPr marL="18923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4pPr>
      <a:lvl5pPr marL="23114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5pPr>
      <a:lvl6pPr marL="27686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6pPr>
      <a:lvl7pPr marL="32258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7pPr>
      <a:lvl8pPr marL="36830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8pPr>
      <a:lvl9pPr marL="41402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1196975"/>
            <a:ext cx="8991600" cy="3024188"/>
          </a:xfrm>
          <a:noFill/>
        </p:spPr>
        <p:txBody>
          <a:bodyPr/>
          <a:lstStyle/>
          <a:p>
            <a:pPr algn="ctr" eaLnBrk="1" hangingPunct="1">
              <a:lnSpc>
                <a:spcPct val="130000"/>
              </a:lnSpc>
              <a:spcAft>
                <a:spcPts val="500"/>
              </a:spcAft>
            </a:pPr>
            <a:r>
              <a:rPr lang="en-US" smtClean="0">
                <a:solidFill>
                  <a:srgbClr val="CC0000"/>
                </a:solidFill>
              </a:rPr>
              <a:t>Mobile Multicast Sender Support in PMIPv6 Domains with Base </a:t>
            </a:r>
            <a:br>
              <a:rPr lang="en-US" smtClean="0">
                <a:solidFill>
                  <a:srgbClr val="CC0000"/>
                </a:solidFill>
              </a:rPr>
            </a:br>
            <a:r>
              <a:rPr lang="en-US" smtClean="0">
                <a:solidFill>
                  <a:srgbClr val="CC0000"/>
                </a:solidFill>
              </a:rPr>
              <a:t>Multicast Deployment</a:t>
            </a:r>
            <a:br>
              <a:rPr lang="en-US" smtClean="0">
                <a:solidFill>
                  <a:srgbClr val="CC0000"/>
                </a:solidFill>
              </a:rPr>
            </a:br>
            <a:r>
              <a:rPr lang="en-US" smtClean="0">
                <a:solidFill>
                  <a:srgbClr val="CC0000"/>
                </a:solidFill>
              </a:rPr>
              <a:t> </a:t>
            </a:r>
            <a:r>
              <a:rPr lang="de-DE" sz="2800" b="0" smtClean="0">
                <a:solidFill>
                  <a:srgbClr val="000000"/>
                </a:solidFill>
                <a:latin typeface="Arial Unicode MS" pitchFamily="34" charset="-128"/>
              </a:rPr>
              <a:t>draft-schmidt-multimob-pmipv6-base-source-00</a:t>
            </a:r>
            <a:endParaRPr lang="en-US" sz="2800" b="0" smtClean="0">
              <a:solidFill>
                <a:srgbClr val="000000"/>
              </a:solidFill>
              <a:latin typeface="Arial Unicode MS" pitchFamily="34" charset="-128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4257675"/>
            <a:ext cx="8534400" cy="2286000"/>
          </a:xfrm>
          <a:noFill/>
        </p:spPr>
        <p:txBody>
          <a:bodyPr/>
          <a:lstStyle/>
          <a:p>
            <a:pPr marL="342900" indent="-342900" eaLnBrk="1" hangingPunct="1">
              <a:lnSpc>
                <a:spcPct val="100000"/>
              </a:lnSpc>
              <a:spcBef>
                <a:spcPct val="0"/>
              </a:spcBef>
            </a:pPr>
            <a:endParaRPr lang="en-US" sz="1800" smtClean="0"/>
          </a:p>
          <a:p>
            <a:pPr marL="342900" indent="-342900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800" smtClean="0"/>
              <a:t>Thomas C. Schmidt</a:t>
            </a:r>
          </a:p>
          <a:p>
            <a:pPr marL="342900" indent="-342900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800" smtClean="0"/>
              <a:t>t.schmidt@ieee.org</a:t>
            </a:r>
          </a:p>
          <a:p>
            <a:pPr marL="342900" indent="-342900" eaLnBrk="1" hangingPunct="1">
              <a:spcBef>
                <a:spcPct val="0"/>
              </a:spcBef>
            </a:pPr>
            <a:r>
              <a:rPr lang="en-US" sz="1800" smtClean="0"/>
              <a:t>HAW Hamburg </a:t>
            </a:r>
            <a:br>
              <a:rPr lang="en-US" sz="1800" smtClean="0"/>
            </a:br>
            <a:endParaRPr lang="en-US" sz="180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200" smtClean="0"/>
              <a:t>Objective of the Draft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3238" y="1592263"/>
            <a:ext cx="8389937" cy="4573587"/>
          </a:xfrm>
        </p:spPr>
        <p:txBody>
          <a:bodyPr/>
          <a:lstStyle/>
          <a:p>
            <a:pPr marL="0" indent="0" eaLnBrk="1" hangingPunct="1"/>
            <a:r>
              <a:rPr lang="en-US" smtClean="0"/>
              <a:t> Clarify operations of mobile multicast sources at basic deployment of multicast support in PMIPv6 domains – i.e., source mobility in the scenario of </a:t>
            </a:r>
            <a:r>
              <a:rPr lang="en-US" smtClean="0">
                <a:solidFill>
                  <a:srgbClr val="000000"/>
                </a:solidFill>
                <a:latin typeface="Arial Unicode MS" pitchFamily="34" charset="-128"/>
              </a:rPr>
              <a:t>draft-ietf-multimob-pmipv6-base-solution</a:t>
            </a:r>
          </a:p>
          <a:p>
            <a:pPr marL="660400" lvl="1" indent="0" eaLnBrk="1" hangingPunct="1"/>
            <a:r>
              <a:rPr lang="en-US" smtClean="0">
                <a:solidFill>
                  <a:srgbClr val="000000"/>
                </a:solidFill>
                <a:latin typeface="Arial Unicode MS" pitchFamily="34" charset="-128"/>
              </a:rPr>
              <a:t> </a:t>
            </a:r>
            <a:r>
              <a:rPr lang="en-US" smtClean="0">
                <a:latin typeface="Arial Unicode MS" pitchFamily="34" charset="-128"/>
              </a:rPr>
              <a:t>Demystification: it works </a:t>
            </a:r>
          </a:p>
          <a:p>
            <a:pPr marL="0" indent="0" eaLnBrk="1" hangingPunct="1"/>
            <a:r>
              <a:rPr lang="en-US" smtClean="0">
                <a:latin typeface="Arial Unicode MS" pitchFamily="34" charset="-128"/>
              </a:rPr>
              <a:t> Informational work: No new protocols needed</a:t>
            </a:r>
          </a:p>
          <a:p>
            <a:pPr marL="0" indent="0" eaLnBrk="1" hangingPunct="1"/>
            <a:r>
              <a:rPr lang="en-US" smtClean="0">
                <a:latin typeface="Arial Unicode MS" pitchFamily="34" charset="-128"/>
              </a:rPr>
              <a:t> Pragmatic base approach as for listeners: </a:t>
            </a:r>
          </a:p>
          <a:p>
            <a:pPr marL="660400" lvl="1" indent="0" eaLnBrk="1" hangingPunct="1"/>
            <a:r>
              <a:rPr lang="en-US" smtClean="0">
                <a:latin typeface="Arial Unicode MS" pitchFamily="34" charset="-128"/>
              </a:rPr>
              <a:t> Suboptimal routes are price for simplicity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Multicast  Base Deployment with Mobile Source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395288" y="1196975"/>
            <a:ext cx="8101012" cy="5908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endParaRPr lang="en-GB" sz="1400" b="1">
              <a:latin typeface="Courier New" pitchFamily="49" charset="0"/>
            </a:endParaRPr>
          </a:p>
          <a:p>
            <a:pPr eaLnBrk="0" hangingPunct="0"/>
            <a:r>
              <a:rPr lang="en-GB" sz="1400" b="1">
                <a:latin typeface="Courier New" pitchFamily="49" charset="0"/>
              </a:rPr>
              <a:t>                      +-------------+</a:t>
            </a:r>
          </a:p>
          <a:p>
            <a:pPr eaLnBrk="0" hangingPunct="0"/>
            <a:r>
              <a:rPr lang="en-GB" sz="1400" b="1">
                <a:latin typeface="Courier New" pitchFamily="49" charset="0"/>
              </a:rPr>
              <a:t>                      | Multicast   |</a:t>
            </a:r>
          </a:p>
          <a:p>
            <a:pPr eaLnBrk="0" hangingPunct="0"/>
            <a:r>
              <a:rPr lang="en-GB" sz="1400" b="1">
                <a:latin typeface="Courier New" pitchFamily="49" charset="0"/>
              </a:rPr>
              <a:t>                      | Receivers   |</a:t>
            </a:r>
          </a:p>
          <a:p>
            <a:pPr eaLnBrk="0" hangingPunct="0"/>
            <a:r>
              <a:rPr lang="en-GB" sz="1400" b="1">
                <a:latin typeface="Courier New" pitchFamily="49" charset="0"/>
              </a:rPr>
              <a:t>                      +-------------+</a:t>
            </a:r>
          </a:p>
          <a:p>
            <a:pPr eaLnBrk="0" hangingPunct="0"/>
            <a:r>
              <a:rPr lang="en-GB" sz="1400" b="1">
                <a:latin typeface="Courier New" pitchFamily="49" charset="0"/>
              </a:rPr>
              <a:t>                      /            \</a:t>
            </a:r>
          </a:p>
          <a:p>
            <a:pPr eaLnBrk="0" hangingPunct="0"/>
            <a:r>
              <a:rPr lang="en-GB" sz="1400" b="1">
                <a:latin typeface="Courier New" pitchFamily="49" charset="0"/>
              </a:rPr>
              <a:t>                  +----+         +----+</a:t>
            </a:r>
          </a:p>
          <a:p>
            <a:pPr eaLnBrk="0" hangingPunct="0"/>
            <a:r>
              <a:rPr lang="en-GB" sz="1400" b="1">
                <a:latin typeface="Courier New" pitchFamily="49" charset="0"/>
              </a:rPr>
              <a:t>                  |LMA1|         |LMA2|                 Multicast Anchor</a:t>
            </a:r>
          </a:p>
          <a:p>
            <a:pPr eaLnBrk="0" hangingPunct="0"/>
            <a:r>
              <a:rPr lang="en-GB" sz="1400" b="1">
                <a:latin typeface="Courier New" pitchFamily="49" charset="0"/>
              </a:rPr>
              <a:t>                  +----+         +----+</a:t>
            </a:r>
          </a:p>
          <a:p>
            <a:pPr eaLnBrk="0" hangingPunct="0"/>
            <a:r>
              <a:rPr lang="en-GB" sz="1400" b="1">
                <a:latin typeface="Courier New" pitchFamily="49" charset="0"/>
              </a:rPr>
              <a:t>             LMAA1  |              |  LMAA2</a:t>
            </a:r>
          </a:p>
          <a:p>
            <a:pPr eaLnBrk="0" hangingPunct="0"/>
            <a:r>
              <a:rPr lang="en-GB" sz="1400" b="1">
                <a:latin typeface="Courier New" pitchFamily="49" charset="0"/>
              </a:rPr>
              <a:t>                    |              |</a:t>
            </a:r>
          </a:p>
          <a:p>
            <a:pPr eaLnBrk="0" hangingPunct="0"/>
            <a:r>
              <a:rPr lang="en-GB" sz="1400" b="1">
                <a:latin typeface="Courier New" pitchFamily="49" charset="0"/>
              </a:rPr>
              <a:t>                    \\           //\\</a:t>
            </a:r>
          </a:p>
          <a:p>
            <a:pPr eaLnBrk="0" hangingPunct="0"/>
            <a:r>
              <a:rPr lang="en-GB" sz="1400" b="1">
                <a:latin typeface="Courier New" pitchFamily="49" charset="0"/>
              </a:rPr>
              <a:t>                     \\         //  \\</a:t>
            </a:r>
          </a:p>
          <a:p>
            <a:pPr eaLnBrk="0" hangingPunct="0"/>
            <a:r>
              <a:rPr lang="en-GB" sz="1400" b="1">
                <a:latin typeface="Courier New" pitchFamily="49" charset="0"/>
              </a:rPr>
              <a:t>                      \\       //    \\                 Unicast Tunnel</a:t>
            </a:r>
          </a:p>
          <a:p>
            <a:pPr eaLnBrk="0" hangingPunct="0"/>
            <a:r>
              <a:rPr lang="en-GB" sz="1400" b="1">
                <a:latin typeface="Courier New" pitchFamily="49" charset="0"/>
              </a:rPr>
              <a:t>                       \\     //      \\</a:t>
            </a:r>
          </a:p>
          <a:p>
            <a:pPr eaLnBrk="0" hangingPunct="0"/>
            <a:r>
              <a:rPr lang="en-GB" sz="1400" b="1">
                <a:latin typeface="Courier New" pitchFamily="49" charset="0"/>
              </a:rPr>
              <a:t>                        \\   //        \\</a:t>
            </a:r>
          </a:p>
          <a:p>
            <a:pPr eaLnBrk="0" hangingPunct="0"/>
            <a:r>
              <a:rPr lang="en-GB" sz="1400" b="1">
                <a:latin typeface="Courier New" pitchFamily="49" charset="0"/>
              </a:rPr>
              <a:t>                         \\ //          \\</a:t>
            </a:r>
          </a:p>
          <a:p>
            <a:pPr eaLnBrk="0" hangingPunct="0"/>
            <a:r>
              <a:rPr lang="en-GB" sz="1400" b="1">
                <a:latin typeface="Courier New" pitchFamily="49" charset="0"/>
              </a:rPr>
              <a:t>               Proxy-CoA1 ||            ||  Proxy-CoA2</a:t>
            </a:r>
          </a:p>
          <a:p>
            <a:pPr eaLnBrk="0" hangingPunct="0"/>
            <a:r>
              <a:rPr lang="en-GB" sz="1400" b="1">
                <a:latin typeface="Courier New" pitchFamily="49" charset="0"/>
              </a:rPr>
              <a:t>                       +----+          +----+</a:t>
            </a:r>
          </a:p>
          <a:p>
            <a:pPr eaLnBrk="0" hangingPunct="0"/>
            <a:r>
              <a:rPr lang="en-GB" sz="1400" b="1">
                <a:latin typeface="Courier New" pitchFamily="49" charset="0"/>
              </a:rPr>
              <a:t>                       |MAG1|          |MAG2|           MLD Proxy</a:t>
            </a:r>
          </a:p>
          <a:p>
            <a:pPr eaLnBrk="0" hangingPunct="0"/>
            <a:r>
              <a:rPr lang="en-GB" sz="1400" b="1">
                <a:latin typeface="Courier New" pitchFamily="49" charset="0"/>
              </a:rPr>
              <a:t>                       +----+          +----+</a:t>
            </a:r>
          </a:p>
          <a:p>
            <a:pPr eaLnBrk="0" hangingPunct="0"/>
            <a:r>
              <a:rPr lang="en-GB" sz="1400" b="1">
                <a:latin typeface="Courier New" pitchFamily="49" charset="0"/>
              </a:rPr>
              <a:t>                        |  |             |</a:t>
            </a:r>
          </a:p>
          <a:p>
            <a:pPr eaLnBrk="0" hangingPunct="0"/>
            <a:r>
              <a:rPr lang="en-GB" sz="1400" b="1">
                <a:latin typeface="Courier New" pitchFamily="49" charset="0"/>
              </a:rPr>
              <a:t>                MN-HNP1 |  | MN-HNP2     | MN-HNP3</a:t>
            </a:r>
          </a:p>
          <a:p>
            <a:pPr eaLnBrk="0" hangingPunct="0"/>
            <a:r>
              <a:rPr lang="en-GB" sz="1400" b="1">
                <a:latin typeface="Courier New" pitchFamily="49" charset="0"/>
              </a:rPr>
              <a:t>                       MN1 MN2          MN3</a:t>
            </a:r>
          </a:p>
          <a:p>
            <a:pPr eaLnBrk="0" hangingPunct="0"/>
            <a:endParaRPr lang="en-GB" sz="1400" b="1">
              <a:latin typeface="Courier New" pitchFamily="49" charset="0"/>
            </a:endParaRPr>
          </a:p>
          <a:p>
            <a:pPr eaLnBrk="0" hangingPunct="0"/>
            <a:r>
              <a:rPr lang="en-GB" sz="1400" b="1">
                <a:latin typeface="Courier New" pitchFamily="49" charset="0"/>
              </a:rPr>
              <a:t>                     Multicast Senders &amp; Receivers</a:t>
            </a:r>
          </a:p>
          <a:p>
            <a:pPr eaLnBrk="0" hangingPunct="0"/>
            <a:endParaRPr lang="en-GB" sz="1400" b="1">
              <a:latin typeface="Courier New" pitchFamily="49" charset="0"/>
            </a:endParaRPr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>
            <a:off x="4140200" y="2833688"/>
            <a:ext cx="0" cy="757237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 flipH="1">
            <a:off x="3419475" y="3589338"/>
            <a:ext cx="720725" cy="1439862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>
            <a:off x="3419475" y="4957763"/>
            <a:ext cx="0" cy="8636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>
            <a:off x="3889375" y="2220913"/>
            <a:ext cx="250825" cy="576262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>
            <a:off x="4932363" y="4886325"/>
            <a:ext cx="0" cy="8636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4140200" y="3302000"/>
            <a:ext cx="792163" cy="1655763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grpSp>
        <p:nvGrpSpPr>
          <p:cNvPr id="5130" name="Group 23"/>
          <p:cNvGrpSpPr>
            <a:grpSpLocks/>
          </p:cNvGrpSpPr>
          <p:nvPr/>
        </p:nvGrpSpPr>
        <p:grpSpPr bwMode="auto">
          <a:xfrm>
            <a:off x="2627313" y="1862138"/>
            <a:ext cx="5905500" cy="4087812"/>
            <a:chOff x="1927" y="1344"/>
            <a:chExt cx="3720" cy="2575"/>
          </a:xfrm>
        </p:grpSpPr>
        <p:sp>
          <p:nvSpPr>
            <p:cNvPr id="5133" name="Oval 24"/>
            <p:cNvSpPr>
              <a:spLocks noChangeArrowheads="1"/>
            </p:cNvSpPr>
            <p:nvPr/>
          </p:nvSpPr>
          <p:spPr bwMode="auto">
            <a:xfrm>
              <a:off x="2608" y="1661"/>
              <a:ext cx="862" cy="544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5134" name="Group 25"/>
            <p:cNvGrpSpPr>
              <a:grpSpLocks/>
            </p:cNvGrpSpPr>
            <p:nvPr/>
          </p:nvGrpSpPr>
          <p:grpSpPr bwMode="auto">
            <a:xfrm>
              <a:off x="3334" y="1344"/>
              <a:ext cx="1587" cy="317"/>
              <a:chOff x="3334" y="1344"/>
              <a:chExt cx="1587" cy="317"/>
            </a:xfrm>
          </p:grpSpPr>
          <p:sp>
            <p:nvSpPr>
              <p:cNvPr id="5140" name="AutoShape 26"/>
              <p:cNvSpPr>
                <a:spLocks noChangeArrowheads="1"/>
              </p:cNvSpPr>
              <p:nvPr/>
            </p:nvSpPr>
            <p:spPr bwMode="auto">
              <a:xfrm>
                <a:off x="3334" y="1344"/>
                <a:ext cx="1587" cy="317"/>
              </a:xfrm>
              <a:prstGeom prst="wedgeRoundRectCallout">
                <a:avLst>
                  <a:gd name="adj1" fmla="val -43750"/>
                  <a:gd name="adj2" fmla="val 70000"/>
                  <a:gd name="adj3" fmla="val 16667"/>
                </a:avLst>
              </a:prstGeom>
              <a:noFill/>
              <a:ln w="19050" algn="ctr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de-DE"/>
              </a:p>
            </p:txBody>
          </p:sp>
          <p:sp>
            <p:nvSpPr>
              <p:cNvPr id="5141" name="Text Box 27"/>
              <p:cNvSpPr txBox="1">
                <a:spLocks noChangeArrowheads="1"/>
              </p:cNvSpPr>
              <p:nvPr/>
            </p:nvSpPr>
            <p:spPr bwMode="auto">
              <a:xfrm>
                <a:off x="3515" y="1389"/>
                <a:ext cx="1255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de-DE"/>
                  <a:t>DR or MLD Proxy</a:t>
                </a:r>
              </a:p>
            </p:txBody>
          </p:sp>
        </p:grpSp>
        <p:sp>
          <p:nvSpPr>
            <p:cNvPr id="5135" name="Oval 28"/>
            <p:cNvSpPr>
              <a:spLocks noChangeArrowheads="1"/>
            </p:cNvSpPr>
            <p:nvPr/>
          </p:nvSpPr>
          <p:spPr bwMode="auto">
            <a:xfrm>
              <a:off x="2925" y="3294"/>
              <a:ext cx="862" cy="544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5136" name="Oval 29"/>
            <p:cNvSpPr>
              <a:spLocks noChangeArrowheads="1"/>
            </p:cNvSpPr>
            <p:nvPr/>
          </p:nvSpPr>
          <p:spPr bwMode="auto">
            <a:xfrm>
              <a:off x="1927" y="3249"/>
              <a:ext cx="862" cy="544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5137" name="Group 30"/>
            <p:cNvGrpSpPr>
              <a:grpSpLocks/>
            </p:cNvGrpSpPr>
            <p:nvPr/>
          </p:nvGrpSpPr>
          <p:grpSpPr bwMode="auto">
            <a:xfrm>
              <a:off x="4060" y="3339"/>
              <a:ext cx="1587" cy="580"/>
              <a:chOff x="4060" y="3339"/>
              <a:chExt cx="1587" cy="580"/>
            </a:xfrm>
          </p:grpSpPr>
          <p:sp>
            <p:nvSpPr>
              <p:cNvPr id="5138" name="AutoShape 31"/>
              <p:cNvSpPr>
                <a:spLocks noChangeArrowheads="1"/>
              </p:cNvSpPr>
              <p:nvPr/>
            </p:nvSpPr>
            <p:spPr bwMode="auto">
              <a:xfrm>
                <a:off x="4060" y="3339"/>
                <a:ext cx="1587" cy="580"/>
              </a:xfrm>
              <a:prstGeom prst="wedgeRoundRectCallout">
                <a:avLst>
                  <a:gd name="adj1" fmla="val -68968"/>
                  <a:gd name="adj2" fmla="val -33745"/>
                  <a:gd name="adj3" fmla="val 16667"/>
                </a:avLst>
              </a:prstGeom>
              <a:solidFill>
                <a:schemeClr val="bg1"/>
              </a:solidFill>
              <a:ln w="19050" algn="ctr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de-DE"/>
              </a:p>
            </p:txBody>
          </p:sp>
          <p:sp>
            <p:nvSpPr>
              <p:cNvPr id="5139" name="Text Box 32"/>
              <p:cNvSpPr txBox="1">
                <a:spLocks noChangeArrowheads="1"/>
              </p:cNvSpPr>
              <p:nvPr/>
            </p:nvSpPr>
            <p:spPr bwMode="auto">
              <a:xfrm>
                <a:off x="4137" y="3420"/>
                <a:ext cx="1498" cy="40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/>
                  <a:t>MLD Proxy forwards </a:t>
                </a:r>
                <a:br>
                  <a:rPr lang="en-US"/>
                </a:br>
                <a:r>
                  <a:rPr lang="en-US"/>
                  <a:t>locally and per Uplink</a:t>
                </a:r>
              </a:p>
            </p:txBody>
          </p:sp>
        </p:grpSp>
      </p:grpSp>
      <p:cxnSp>
        <p:nvCxnSpPr>
          <p:cNvPr id="5131" name="Gerade Verbindung 22"/>
          <p:cNvCxnSpPr>
            <a:cxnSpLocks noChangeShapeType="1"/>
          </p:cNvCxnSpPr>
          <p:nvPr/>
        </p:nvCxnSpPr>
        <p:spPr bwMode="auto">
          <a:xfrm rot="10800000">
            <a:off x="2987675" y="5229225"/>
            <a:ext cx="431800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</p:cxnSp>
      <p:sp>
        <p:nvSpPr>
          <p:cNvPr id="5132" name="Line 8"/>
          <p:cNvSpPr>
            <a:spLocks noChangeShapeType="1"/>
          </p:cNvSpPr>
          <p:nvPr/>
        </p:nvSpPr>
        <p:spPr bwMode="auto">
          <a:xfrm>
            <a:off x="2987675" y="5229225"/>
            <a:ext cx="0" cy="6477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mtClean="0"/>
              <a:t>Efficiency Issues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65288"/>
            <a:ext cx="8278813" cy="4932362"/>
          </a:xfrm>
        </p:spPr>
        <p:txBody>
          <a:bodyPr/>
          <a:lstStyle/>
          <a:p>
            <a:pPr eaLnBrk="1" hangingPunct="1"/>
            <a:r>
              <a:rPr lang="en-US" smtClean="0"/>
              <a:t>Routing is optimal for receivers at the sender’s MAG that belong to the same LMA, and for the fixed Internet</a:t>
            </a:r>
          </a:p>
          <a:p>
            <a:pPr eaLnBrk="1" hangingPunct="1"/>
            <a:r>
              <a:rPr lang="en-US" smtClean="0"/>
              <a:t>Routing detours via LMAs, whenever </a:t>
            </a:r>
          </a:p>
          <a:p>
            <a:pPr lvl="1" eaLnBrk="1" hangingPunct="1"/>
            <a:r>
              <a:rPr lang="en-US" smtClean="0"/>
              <a:t>Mobile listener is attached to another MAG</a:t>
            </a:r>
          </a:p>
          <a:p>
            <a:pPr lvl="1" eaLnBrk="1" hangingPunct="1"/>
            <a:r>
              <a:rPr lang="en-US" smtClean="0"/>
              <a:t>Mobile listener is associated with a different LMA</a:t>
            </a:r>
          </a:p>
          <a:p>
            <a:pPr eaLnBrk="1" hangingPunct="1"/>
            <a:r>
              <a:rPr lang="en-US" smtClean="0"/>
              <a:t>No way to suppress the forwarding uplink to LMA</a:t>
            </a:r>
          </a:p>
          <a:p>
            <a:pPr eaLnBrk="1" hangingPunct="1"/>
            <a:r>
              <a:rPr lang="en-US" smtClean="0"/>
              <a:t>Admission control/rate limiting may be desirable to prevent flooding LMAs</a:t>
            </a:r>
          </a:p>
          <a:p>
            <a:pPr eaLnBrk="1" hangingPunct="1">
              <a:buFontTx/>
              <a:buNone/>
            </a:pPr>
            <a:endParaRPr lang="en-US" smtClean="0">
              <a:solidFill>
                <a:srgbClr val="CC0000"/>
              </a:solidFill>
            </a:endParaRPr>
          </a:p>
        </p:txBody>
      </p:sp>
    </p:spTree>
  </p:cSld>
  <p:clrMapOvr>
    <a:masterClrMapping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Summary &amp; Outcome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US" sz="2400" dirty="0" smtClean="0"/>
              <a:t>This draft explains source mobility in the base scenario</a:t>
            </a:r>
          </a:p>
          <a:p>
            <a:pPr eaLnBrk="1" hangingPunct="1">
              <a:lnSpc>
                <a:spcPct val="110000"/>
              </a:lnSpc>
            </a:pPr>
            <a:r>
              <a:rPr lang="en-US" sz="2400" dirty="0" smtClean="0"/>
              <a:t>Traffic flows/aggregation may be optimal, but need not be</a:t>
            </a:r>
          </a:p>
          <a:p>
            <a:pPr eaLnBrk="1" hangingPunct="1">
              <a:lnSpc>
                <a:spcPct val="110000"/>
              </a:lnSpc>
            </a:pPr>
            <a:r>
              <a:rPr lang="en-US" sz="2400" dirty="0" smtClean="0"/>
              <a:t>Draft extends minimal solution to senders</a:t>
            </a:r>
          </a:p>
          <a:p>
            <a:pPr marL="719138" lvl="1" indent="-247650" eaLnBrk="1" hangingPunct="1">
              <a:lnSpc>
                <a:spcPct val="110000"/>
              </a:lnSpc>
            </a:pPr>
            <a:r>
              <a:rPr lang="en-US" sz="2000" dirty="0" smtClean="0"/>
              <a:t>Does not exhaust the issues of source mobility</a:t>
            </a:r>
          </a:p>
          <a:p>
            <a:pPr eaLnBrk="1" hangingPunct="1">
              <a:lnSpc>
                <a:spcPct val="110000"/>
              </a:lnSpc>
              <a:buFontTx/>
              <a:buNone/>
            </a:pPr>
            <a:r>
              <a:rPr lang="en-US" sz="2400" dirty="0" smtClean="0">
                <a:solidFill>
                  <a:srgbClr val="CC0000"/>
                </a:solidFill>
              </a:rPr>
              <a:t>Question to WG:</a:t>
            </a:r>
          </a:p>
          <a:p>
            <a:pPr eaLnBrk="1" hangingPunct="1">
              <a:lnSpc>
                <a:spcPct val="110000"/>
              </a:lnSpc>
              <a:buFontTx/>
              <a:buNone/>
            </a:pPr>
            <a:r>
              <a:rPr lang="en-US" sz="2400" dirty="0" smtClean="0"/>
              <a:t>			Make this a quick informational source </a:t>
            </a:r>
          </a:p>
          <a:p>
            <a:pPr eaLnBrk="1" hangingPunct="1">
              <a:lnSpc>
                <a:spcPct val="110000"/>
              </a:lnSpc>
              <a:buFontTx/>
              <a:buNone/>
            </a:pPr>
            <a:r>
              <a:rPr lang="en-US" sz="2400" dirty="0" smtClean="0"/>
              <a:t>           or   Extend to optimized routing solution?</a:t>
            </a:r>
          </a:p>
          <a:p>
            <a:pPr eaLnBrk="1" hangingPunct="1">
              <a:lnSpc>
                <a:spcPct val="110000"/>
              </a:lnSpc>
            </a:pPr>
            <a:endParaRPr lang="en-US" sz="2400" dirty="0" smtClean="0"/>
          </a:p>
        </p:txBody>
      </p:sp>
    </p:spTree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59113" y="1665288"/>
            <a:ext cx="5399087" cy="4430712"/>
          </a:xfrm>
        </p:spPr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>
              <a:buFontTx/>
              <a:buNone/>
            </a:pPr>
            <a:r>
              <a:rPr lang="en-US" sz="4000" smtClean="0"/>
              <a:t>Questions?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Standard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298</Words>
  <Application>Microsoft Office PowerPoint</Application>
  <PresentationFormat>On-screen Show (4:3)</PresentationFormat>
  <Paragraphs>61</Paragraphs>
  <Slides>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Standard</vt:lpstr>
      <vt:lpstr>Mobile Multicast Sender Support in PMIPv6 Domains with Base  Multicast Deployment  draft-schmidt-multimob-pmipv6-base-source-00</vt:lpstr>
      <vt:lpstr>Objective of the Draft </vt:lpstr>
      <vt:lpstr>Multicast  Base Deployment with Mobile Source</vt:lpstr>
      <vt:lpstr>Efficiency Issues</vt:lpstr>
      <vt:lpstr>Summary &amp; Outcome</vt:lpstr>
      <vt:lpstr>Slide 6</vt:lpstr>
    </vt:vector>
  </TitlesOfParts>
  <Company>HAW Hamburg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draft-ietf-multimob-pmipv6-base-source-00</dc:title>
  <dc:creator>Thomas C Schmidt</dc:creator>
  <cp:keywords>Mobile Multicast, Sender Mobility</cp:keywords>
  <cp:lastModifiedBy>SarikayaBehcet 73654</cp:lastModifiedBy>
  <cp:revision>28</cp:revision>
  <dcterms:created xsi:type="dcterms:W3CDTF">2009-11-10T10:05:15Z</dcterms:created>
  <dcterms:modified xsi:type="dcterms:W3CDTF">2011-07-25T03:41:05Z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1311565142</vt:lpwstr>
  </property>
</Properties>
</file>