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594" r:id="rId3"/>
    <p:sldId id="587" r:id="rId4"/>
    <p:sldId id="593" r:id="rId5"/>
    <p:sldId id="591" r:id="rId6"/>
    <p:sldId id="595" r:id="rId7"/>
    <p:sldId id="589" r:id="rId8"/>
  </p:sldIdLst>
  <p:sldSz cx="9144000" cy="6858000" type="screen4x3"/>
  <p:notesSz cx="6797675" cy="992822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7" autoAdjust="0"/>
    <p:restoredTop sz="95827" autoAdjust="0"/>
  </p:normalViewPr>
  <p:slideViewPr>
    <p:cSldViewPr>
      <p:cViewPr varScale="1">
        <p:scale>
          <a:sx n="75" d="100"/>
          <a:sy n="75" d="100"/>
        </p:scale>
        <p:origin x="-9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0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1992" y="-10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B7800A4-502D-4739-9AB8-F797DEF0B5A7}" type="datetimeFigureOut">
              <a:rPr lang="ko-KR" altLang="en-US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AA904CF-6D96-494C-A5AE-9077C0BB65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803873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B3E8DA5-2B0F-4CA0-AE20-C052314CA765}" type="datetimeFigureOut">
              <a:rPr lang="ko-KR" altLang="en-US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F342D41-DF96-4EA7-B86A-96596A5FC99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53739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52552C-FC96-4BA2-AC42-B2AE58CE1A3A}" type="slidenum">
              <a:rPr lang="ko-KR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DD3915-C9D6-49DC-A6BE-CFEB536EBA16}" type="datetime1">
              <a:rPr lang="ko-KR" altLang="en-US" smtClean="0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EFE2CA-D9A9-4AF8-B3EF-8425277746E1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81st, Quebec City, Canada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7BBAA-AAD6-4B55-A6AB-379EDBEC67CF}" type="datetime1">
              <a:rPr lang="ko-KR" altLang="en-US" smtClean="0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IETF 80th, Prague, Czech Republic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78C6A-2FB9-4EEB-9118-D97FAF87049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2B4B5-C3D2-4578-97C5-07D7C83D4FF5}" type="datetime1">
              <a:rPr lang="ko-KR" altLang="en-US" smtClean="0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IETF 80th, Prague, Czech Republic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8A053-3BC5-4953-A08E-8CC6BCC1CA1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Calibri" pitchFamily="34" charset="0"/>
                <a:cs typeface="Calibri" pitchFamily="34" charset="0"/>
              </a:defRPr>
            </a:lvl1pPr>
            <a:lvl2pPr>
              <a:defRPr sz="1800">
                <a:latin typeface="Calibri" pitchFamily="34" charset="0"/>
                <a:cs typeface="Calibri" pitchFamily="34" charset="0"/>
              </a:defRPr>
            </a:lvl2pPr>
            <a:lvl3pPr>
              <a:defRPr sz="18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4"/>
          </p:nvPr>
        </p:nvSpPr>
        <p:spPr>
          <a:xfrm>
            <a:off x="7010432" y="6492899"/>
            <a:ext cx="2133600" cy="365125"/>
          </a:xfrm>
        </p:spPr>
        <p:txBody>
          <a:bodyPr/>
          <a:lstStyle>
            <a:lvl1pPr algn="ctr">
              <a:defRPr sz="1400" b="0"/>
            </a:lvl1pPr>
          </a:lstStyle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5" name="Rectangle 6" descr="Gold bar"/>
          <p:cNvSpPr>
            <a:spLocks noChangeArrowheads="1"/>
          </p:cNvSpPr>
          <p:nvPr userDrawn="1"/>
        </p:nvSpPr>
        <p:spPr bwMode="auto">
          <a:xfrm>
            <a:off x="-32" y="0"/>
            <a:ext cx="228600" cy="2286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FFFF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6" name="Rectangle 7" descr="Orange bar"/>
          <p:cNvSpPr>
            <a:spLocks noChangeArrowheads="1"/>
          </p:cNvSpPr>
          <p:nvPr userDrawn="1"/>
        </p:nvSpPr>
        <p:spPr bwMode="auto">
          <a:xfrm>
            <a:off x="-32" y="2286000"/>
            <a:ext cx="228600" cy="2286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7" name="Rectangle 8" descr="Slate bar"/>
          <p:cNvSpPr>
            <a:spLocks noChangeArrowheads="1"/>
          </p:cNvSpPr>
          <p:nvPr userDrawn="1"/>
        </p:nvSpPr>
        <p:spPr bwMode="auto">
          <a:xfrm>
            <a:off x="-32" y="4572000"/>
            <a:ext cx="228600" cy="2286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0194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ko-KR" dirty="0" smtClean="0"/>
              <a:t>IETF 81st, Quebec City, Canada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6D2BE-5BD0-46AA-8242-E5524E618872}" type="datetime1">
              <a:rPr lang="ko-KR" altLang="en-US" smtClean="0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IETF 80th, Prague, Czech Republic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56A61-1425-4FC0-AC95-04A952D3DF3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2D9FA-B9DD-47FD-94CF-E158488E023C}" type="datetime1">
              <a:rPr lang="ko-KR" altLang="en-US" smtClean="0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IETF 80th, Prague, Czech Republic</a:t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79B2-E6EA-46B7-8802-1B46368EC4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FA990-954D-411B-A2CC-55283E433049}" type="datetime1">
              <a:rPr lang="ko-KR" altLang="en-US" smtClean="0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IETF 80th, Prague, Czech Republic</a:t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9C727-2E47-45FB-8898-35B766386AA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09569-40B7-40E6-A868-9C0C23C03801}" type="datetime1">
              <a:rPr lang="ko-KR" altLang="en-US" smtClean="0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IETF 80th, Prague, Czech Republic</a:t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6F940-308A-49C9-9727-0B21C8C70A3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FF6BE-DA04-49B1-9F09-D3AF65B06F47}" type="datetime1">
              <a:rPr lang="ko-KR" altLang="en-US" smtClean="0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IETF 80th, Prague, Czech Republic</a:t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61767-F3E2-41C2-B394-6FC7D756C27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8B5CE-6A62-4932-B29C-4E6FA7B75814}" type="datetime1">
              <a:rPr lang="ko-KR" altLang="en-US" smtClean="0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IETF 80th, Prague, Czech Republic</a:t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184D2-43F0-43E8-970E-EEB936ADCA0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B45B9-82EC-4F92-B1A8-4B2E5FF2123C}" type="datetime1">
              <a:rPr lang="ko-KR" altLang="en-US" smtClean="0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IETF 80th, Prague, Czech Republic</a:t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266F6-2ACF-476A-AD31-035BE7C9E1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DD3915-C9D6-49DC-A6BE-CFEB536EBA16}" type="datetime1">
              <a:rPr lang="ko-KR" altLang="en-US" smtClean="0"/>
              <a:pPr>
                <a:defRPr/>
              </a:pPr>
              <a:t>2011-07-25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ko-KR" dirty="0" smtClean="0"/>
              <a:t>IETF 81st, Quebec City, Canada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4EFE2CA-D9A9-4AF8-B3EF-8425277746E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2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1"/>
          <p:cNvSpPr>
            <a:spLocks noGrp="1"/>
          </p:cNvSpPr>
          <p:nvPr>
            <p:ph type="ctrTitle"/>
          </p:nvPr>
        </p:nvSpPr>
        <p:spPr>
          <a:xfrm>
            <a:off x="428625" y="2500319"/>
            <a:ext cx="8315325" cy="1928813"/>
          </a:xfrm>
        </p:spPr>
        <p:txBody>
          <a:bodyPr/>
          <a:lstStyle/>
          <a:p>
            <a:pPr eaLnBrk="1" hangingPunct="1"/>
            <a:r>
              <a:rPr lang="en-US" altLang="ko-KR" sz="3600" dirty="0" smtClean="0">
                <a:latin typeface="Arial" pitchFamily="34" charset="0"/>
                <a:cs typeface="Arial" pitchFamily="34" charset="0"/>
              </a:rPr>
              <a:t>PMIPv6 multicasting support using native infrastructure</a:t>
            </a:r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ko-KR" sz="3200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ko-KR" sz="3200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draft-sijeon-multimob-direct-routing-pmip6-01.txt</a:t>
            </a:r>
            <a:endParaRPr lang="ko-KR" alt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313" y="5500702"/>
            <a:ext cx="6400800" cy="100013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Seil</a:t>
            </a:r>
            <a:r>
              <a:rPr lang="en-US" altLang="ko-KR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Jeon</a:t>
            </a:r>
            <a:r>
              <a:rPr lang="en-US" altLang="ko-KR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altLang="ko-KR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Younghan</a:t>
            </a:r>
            <a:r>
              <a:rPr lang="en-US" altLang="ko-KR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Kim</a:t>
            </a:r>
          </a:p>
        </p:txBody>
      </p:sp>
      <p:sp>
        <p:nvSpPr>
          <p:cNvPr id="8" name="Rectangle 6" descr="Gold bar"/>
          <p:cNvSpPr>
            <a:spLocks noChangeArrowheads="1"/>
          </p:cNvSpPr>
          <p:nvPr/>
        </p:nvSpPr>
        <p:spPr bwMode="auto">
          <a:xfrm>
            <a:off x="-32" y="0"/>
            <a:ext cx="228600" cy="2286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FFFF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7" descr="Orange bar"/>
          <p:cNvSpPr>
            <a:spLocks noChangeArrowheads="1"/>
          </p:cNvSpPr>
          <p:nvPr/>
        </p:nvSpPr>
        <p:spPr bwMode="auto">
          <a:xfrm>
            <a:off x="-32" y="2286000"/>
            <a:ext cx="228600" cy="2286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Rectangle 8" descr="Slate bar"/>
          <p:cNvSpPr>
            <a:spLocks noChangeArrowheads="1"/>
          </p:cNvSpPr>
          <p:nvPr/>
        </p:nvSpPr>
        <p:spPr bwMode="auto">
          <a:xfrm>
            <a:off x="-32" y="4572000"/>
            <a:ext cx="228600" cy="2286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" name="부제목 2"/>
          <p:cNvSpPr txBox="1">
            <a:spLocks/>
          </p:cNvSpPr>
          <p:nvPr/>
        </p:nvSpPr>
        <p:spPr bwMode="auto">
          <a:xfrm>
            <a:off x="1428728" y="857232"/>
            <a:ext cx="64008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ko-KR" sz="2400" dirty="0" smtClean="0">
                <a:latin typeface="Corbel" pitchFamily="34" charset="0"/>
              </a:rPr>
              <a:t>81</a:t>
            </a:r>
            <a:r>
              <a:rPr lang="en-US" altLang="ko-KR" sz="2400" baseline="30000" dirty="0" smtClean="0">
                <a:latin typeface="Corbel" pitchFamily="34" charset="0"/>
              </a:rPr>
              <a:t>st</a:t>
            </a:r>
            <a:r>
              <a:rPr lang="en-US" altLang="ko-KR" sz="2400" dirty="0" smtClean="0">
                <a:latin typeface="Corbel" pitchFamily="34" charset="0"/>
              </a:rPr>
              <a:t> IETF, July 2011, Quebec City,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Definition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Two kinds of terms (direct routing and local routing) confused so we define which is direct routing and local routing for PMIPv6 multicasting in our draft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Direct Routing</a:t>
            </a:r>
          </a:p>
          <a:p>
            <a:pPr lvl="1"/>
            <a:r>
              <a:rPr lang="en-US" altLang="ko-KR" dirty="0" smtClean="0"/>
              <a:t>Multicast data is transmitted to a MN using native multicasting infrastructure within operator’s network</a:t>
            </a:r>
          </a:p>
          <a:p>
            <a:pPr lvl="1"/>
            <a:endParaRPr lang="ko-KR" altLang="en-US" dirty="0" smtClean="0"/>
          </a:p>
          <a:p>
            <a:r>
              <a:rPr lang="en-US" altLang="ko-KR" dirty="0" smtClean="0"/>
              <a:t>Local Routing (Local Content Delivery)</a:t>
            </a:r>
          </a:p>
          <a:p>
            <a:pPr lvl="1"/>
            <a:r>
              <a:rPr lang="en-US" altLang="ko-KR" dirty="0" smtClean="0"/>
              <a:t>Content source is directly connected to a MAG</a:t>
            </a:r>
          </a:p>
          <a:p>
            <a:pPr lvl="1"/>
            <a:r>
              <a:rPr lang="en-US" altLang="ko-KR" dirty="0" smtClean="0"/>
              <a:t>There’s no need of multicast routing protocol to retrieve multicast data</a:t>
            </a:r>
          </a:p>
          <a:p>
            <a:pPr lvl="1"/>
            <a:r>
              <a:rPr lang="en-US" altLang="ko-KR" dirty="0" smtClean="0"/>
              <a:t>MLD proxy function is needed on a MAG to exchange MLD signaling and multicast data between an MN and source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81st, Quebec City, Canada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Direct/Local Routing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Base solution [RFC6424] introduces tunnel convergence problem in case a MAG receives the same multicast packets from more than one LMA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To remove the issue, direct routing is one of the effective multicast data delivery approaches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Local multicast data delivery mechanism is needed for ISPs having their own local contents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81st, Quebec City, Canada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/>
          <a:lstStyle/>
          <a:p>
            <a:r>
              <a:rPr lang="en-US" altLang="ko-KR" dirty="0" smtClean="0"/>
              <a:t>The key idea is using native multicast infrastructure directly. The idea can be implemented as two cases</a:t>
            </a:r>
          </a:p>
          <a:p>
            <a:pPr lvl="1"/>
            <a:r>
              <a:rPr lang="en-US" altLang="ko-KR" dirty="0" smtClean="0"/>
              <a:t>A “MLD proxy” or “MLD + MR” can be placed on a MAG</a:t>
            </a:r>
          </a:p>
          <a:p>
            <a:r>
              <a:rPr lang="en-US" altLang="ko-KR" dirty="0" smtClean="0"/>
              <a:t>Multicast data can be retrieved from a variety of content sources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Direct Routing Solution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81st, Quebec City, Canada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068961"/>
            <a:ext cx="4918795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Applicability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If a multicast listener is in a visited network, the direct routing can be applied on the condition that there are some multicast peering entities in the visited network (i.e., CDN, inter-domain multicast routing protocol like BGMP [RFC3913] or MBGP [RFC4765])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81st, Quebec City, Canada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Comparison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PMIPv6 Extension vs. Direct Routing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81st, Quebec City, Canada</a:t>
            </a:r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827584" y="2204864"/>
          <a:ext cx="7560840" cy="4032448"/>
        </p:xfrm>
        <a:graphic>
          <a:graphicData uri="http://schemas.openxmlformats.org/drawingml/2006/table">
            <a:tbl>
              <a:tblPr/>
              <a:tblGrid>
                <a:gridCol w="2736304"/>
                <a:gridCol w="2016224"/>
                <a:gridCol w="2808312"/>
              </a:tblGrid>
              <a:tr h="6454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PMIPv6 Extension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Direct Routing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8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Multicast function on a MAG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MR on a MAG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MR function can be integrated in a MAG or separated from a MAG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8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Multicast Routing Protocol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PIM-SM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Any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9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Interface between LMA and MR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GRE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Any Tunnel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0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Complexity or Burden in a MAG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Complex and Heavy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Simple and Lightweight (when a MR is separated from a MAG)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2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Efficiency in Deployment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All MR functions are on a MAG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MLD Proxy on a MAG (when a MR is separated from a MAG)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 &amp; 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81st, Quebec City, Canada</a:t>
            </a:r>
            <a:endParaRPr lang="ko-KR" altLang="en-US" dirty="0"/>
          </a:p>
        </p:txBody>
      </p:sp>
      <p:pic>
        <p:nvPicPr>
          <p:cNvPr id="6" name="Picture 2" descr="PE0156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2196306"/>
            <a:ext cx="371475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14299</TotalTime>
  <Words>411</Words>
  <Application>Microsoft Office PowerPoint</Application>
  <PresentationFormat>On-screen Show (4:3)</PresentationFormat>
  <Paragraphs>59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테마</vt:lpstr>
      <vt:lpstr>PMIPv6 multicasting support using native infrastructure  draft-sijeon-multimob-direct-routing-pmip6-01.txt</vt:lpstr>
      <vt:lpstr>Definition</vt:lpstr>
      <vt:lpstr>Direct/Local Routing</vt:lpstr>
      <vt:lpstr>Direct Routing Solution</vt:lpstr>
      <vt:lpstr>Applicability</vt:lpstr>
      <vt:lpstr>Comparison</vt:lpstr>
      <vt:lpstr>Q &amp; 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Multicasting Support in Proxy Mobile IPv6</dc:title>
  <cp:lastModifiedBy>SarikayaBehcet 73654</cp:lastModifiedBy>
  <cp:revision>1526</cp:revision>
  <dcterms:modified xsi:type="dcterms:W3CDTF">2011-07-25T12:47:30Z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1311598019</vt:lpwstr>
  </property>
</Properties>
</file>