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96" r:id="rId3"/>
    <p:sldId id="260" r:id="rId4"/>
    <p:sldId id="297" r:id="rId5"/>
    <p:sldId id="264" r:id="rId6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中間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7BECFB-F7C7-48F9-B3C0-229E2B0E258F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8FF7D3-CFF7-4B19-B3B2-41DBFA63C5F9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18CE0E1-C03C-4E5F-9F0E-9CB49C5D8519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CDE28D1-5D95-4D8C-88A7-A6E3A777AB94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6387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8D1CB9-65A1-4851-9B1B-DC0F8FD6CDA8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ja-JP" smtClean="0"/>
          </a:p>
        </p:txBody>
      </p:sp>
      <p:sp>
        <p:nvSpPr>
          <p:cNvPr id="21507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D5C7ED-99EF-4266-8DBD-98F2DCB51E73}" type="slidenum">
              <a:rPr lang="ja-JP" altLang="en-US"/>
              <a:pPr/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7DF74D-1BAB-4FFE-8506-C4B73F259B16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7FF91-BD5E-4696-A4B9-986BF92B2C7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77B97A-FD01-40F9-812F-E92B60377B29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E945-487B-4500-A895-A40E67EDAFA0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0D96F7-7585-4576-A296-A1B4B6FD7C32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5A895-BC1A-4870-931A-B2F8701739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311E43-48ED-4C06-9035-798DFD7DC650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2E341-B5B5-4D43-A7E1-BB3498AD5D1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68CDFE-F1FB-4AE0-8C12-071AD91F77CF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42591-79F5-4850-A67D-C179EBE91E1F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44FDA3-FBBB-4D68-92BD-57047BB4ACCA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714D1-8B96-4FC7-97EF-C1410AF303AF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B0695-7D6B-4782-9A9F-11D07CD34152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C2C0A-F54B-42FB-B974-1B64791DFD5C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C8E72-E7FE-4C74-84B2-6DE5994DB5D4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8AFDA-2F80-4600-9694-2B62973093D2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1376CB-2B07-4BCD-B947-5F15DF188D79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53387-E2EC-42EB-A662-6DB415EEB469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CC698-AFC5-4E8B-B1EB-BD500E869961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8449C-D02A-47C3-B663-77EADB41EBBC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104354-5B71-40EB-A27C-D8F794CB8CEB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C17F0-5CF6-4518-BA84-D1352899C8F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5D0624-79B6-4496-B9EE-402FE133F30F}" type="datetime1">
              <a:rPr lang="ja-JP" altLang="en-US"/>
              <a:pPr/>
              <a:t>2011/7/25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1A49186-23CB-4BA6-B4B2-5F365C87B0E6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3200" smtClean="0"/>
              <a:t>Tuning the Behavior of IGMP and MLD for Routers in Mobile and Wireless Networks</a:t>
            </a:r>
            <a:endParaRPr lang="ja-JP" altLang="en-US" sz="320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1325" y="4217988"/>
            <a:ext cx="8202613" cy="20669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3000" smtClean="0">
                <a:solidFill>
                  <a:srgbClr val="000000"/>
                </a:solidFill>
              </a:rPr>
              <a:t>draft‐ietf‐multimob‐igmp‐mld‐tuning-01</a:t>
            </a:r>
            <a:endParaRPr lang="en-US" altLang="ja-JP" sz="300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altLang="ja-JP" sz="240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ja-JP" sz="2400" smtClean="0">
                <a:solidFill>
                  <a:schemeClr val="tx1"/>
                </a:solidFill>
              </a:rPr>
              <a:t>Hitoshi Asaeda</a:t>
            </a:r>
          </a:p>
          <a:p>
            <a:pPr>
              <a:lnSpc>
                <a:spcPct val="80000"/>
              </a:lnSpc>
            </a:pPr>
            <a:r>
              <a:rPr lang="en-US" altLang="ja-JP" sz="2400" smtClean="0">
                <a:solidFill>
                  <a:schemeClr val="tx1"/>
                </a:solidFill>
              </a:rPr>
              <a:t>Hui Liu</a:t>
            </a:r>
          </a:p>
          <a:p>
            <a:pPr>
              <a:lnSpc>
                <a:spcPct val="80000"/>
              </a:lnSpc>
            </a:pPr>
            <a:r>
              <a:rPr lang="en-US" altLang="ja-JP" sz="2400" smtClean="0">
                <a:solidFill>
                  <a:schemeClr val="tx1"/>
                </a:solidFill>
              </a:rPr>
              <a:t>Qin Wu</a:t>
            </a:r>
          </a:p>
        </p:txBody>
      </p:sp>
      <p:sp>
        <p:nvSpPr>
          <p:cNvPr id="15363" name="テキスト ボックス 3"/>
          <p:cNvSpPr txBox="1">
            <a:spLocks noChangeArrowheads="1"/>
          </p:cNvSpPr>
          <p:nvPr/>
        </p:nvSpPr>
        <p:spPr bwMode="auto">
          <a:xfrm>
            <a:off x="2554288" y="993775"/>
            <a:ext cx="4005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81</a:t>
            </a:r>
            <a:r>
              <a:rPr lang="en-US" altLang="ja-JP" baseline="30000">
                <a:latin typeface="Calibri" pitchFamily="34" charset="0"/>
              </a:rPr>
              <a:t>st</a:t>
            </a:r>
            <a:r>
              <a:rPr lang="en-US" altLang="ja-JP">
                <a:latin typeface="Calibri" pitchFamily="34" charset="0"/>
              </a:rPr>
              <a:t> IETF, July 2011, Quebec City, Canada</a:t>
            </a:r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Summary</a:t>
            </a:r>
            <a:endParaRPr lang="ja-JP" altLang="en-US" smtClean="0"/>
          </a:p>
        </p:txBody>
      </p:sp>
      <p:sp>
        <p:nvSpPr>
          <p:cNvPr id="1741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10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3000" smtClean="0"/>
              <a:t>This document describes the ways of IGMPv3 and MLDv2 protocol optimization for mobility, and aims to become a guideline for query and other timers and values tuning.</a:t>
            </a:r>
          </a:p>
          <a:p>
            <a:pPr>
              <a:lnSpc>
                <a:spcPct val="90000"/>
              </a:lnSpc>
            </a:pPr>
            <a:r>
              <a:rPr lang="en-US" altLang="ja-JP" sz="3000" smtClean="0"/>
              <a:t>Potential tuning values are clarified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Query Interval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Query Response Interval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Last Member Query Timer (LMQT) / Last Listener Query Timer (LLQT)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Startup Query Interval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Robustness Variable</a:t>
            </a:r>
          </a:p>
          <a:p>
            <a:pPr>
              <a:lnSpc>
                <a:spcPct val="90000"/>
              </a:lnSpc>
            </a:pPr>
            <a:endParaRPr lang="ja-JP" altLang="en-US" sz="3000" smtClean="0"/>
          </a:p>
        </p:txBody>
      </p:sp>
      <p:sp>
        <p:nvSpPr>
          <p:cNvPr id="17411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/>
              <a:t>81st IETF, July 2011</a:t>
            </a:r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Changes</a:t>
            </a:r>
            <a:endParaRPr lang="ja-JP" altLang="en-US" smtClean="0"/>
          </a:p>
        </p:txBody>
      </p:sp>
      <p:sp>
        <p:nvSpPr>
          <p:cNvPr id="18434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65262"/>
            <a:ext cx="8229600" cy="4891088"/>
          </a:xfrm>
        </p:spPr>
        <p:txBody>
          <a:bodyPr/>
          <a:lstStyle/>
          <a:p>
            <a:r>
              <a:rPr lang="en-US" altLang="ja-JP" sz="3000" dirty="0" smtClean="0"/>
              <a:t>Document title change</a:t>
            </a:r>
          </a:p>
          <a:p>
            <a:pPr lvl="1"/>
            <a:r>
              <a:rPr lang="en-US" altLang="ja-JP" sz="2000" dirty="0" smtClean="0"/>
              <a:t>“Tuning the Behavior of IGMP and MLD for Routers in Mobile and Wireless Networks”</a:t>
            </a:r>
          </a:p>
          <a:p>
            <a:pPr lvl="2"/>
            <a:r>
              <a:rPr lang="en-US" altLang="ja-JP" sz="2000" dirty="0" smtClean="0"/>
              <a:t>Explicitly focus on tuning timers and values for </a:t>
            </a:r>
            <a:r>
              <a:rPr lang="en-US" altLang="ja-JP" sz="2000" u="sng" dirty="0" smtClean="0"/>
              <a:t>routers</a:t>
            </a:r>
          </a:p>
          <a:p>
            <a:r>
              <a:rPr lang="en-US" altLang="zh-CN" sz="3000" dirty="0" smtClean="0"/>
              <a:t>Add  one use case in introduction section to explain the challenge of using IGMP/MLD in mobile network</a:t>
            </a:r>
            <a:endParaRPr lang="en-US" altLang="ja-JP" sz="3000" dirty="0" smtClean="0"/>
          </a:p>
          <a:p>
            <a:r>
              <a:rPr lang="en-US" altLang="ja-JP" sz="3000" dirty="0" smtClean="0"/>
              <a:t>Add section 4.6, “Tuning Scenarios for Various Mobile IP Networks”</a:t>
            </a:r>
          </a:p>
          <a:p>
            <a:r>
              <a:rPr lang="en-US" altLang="ja-JP" sz="3000" dirty="0" smtClean="0"/>
              <a:t>Refer RFC6224</a:t>
            </a:r>
          </a:p>
          <a:p>
            <a:r>
              <a:rPr lang="en-US" altLang="ja-JP" sz="3000" dirty="0" smtClean="0"/>
              <a:t>Editorial changes</a:t>
            </a:r>
          </a:p>
          <a:p>
            <a:endParaRPr lang="ja-JP" altLang="en-US" dirty="0" smtClean="0"/>
          </a:p>
        </p:txBody>
      </p:sp>
      <p:sp>
        <p:nvSpPr>
          <p:cNvPr id="1843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dirty="0"/>
              <a:t>81st IETF, July 2011</a:t>
            </a:r>
            <a:endParaRPr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smtClean="0"/>
              <a:t>4.6  Tuning Scenarios for Various Mobile IP Networks</a:t>
            </a:r>
            <a:endParaRPr lang="ja-JP" altLang="en-US" sz="4000" smtClean="0"/>
          </a:p>
        </p:txBody>
      </p:sp>
      <p:sp>
        <p:nvSpPr>
          <p:cNvPr id="2150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150" y="1554163"/>
            <a:ext cx="8358188" cy="484346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ja-JP" sz="2700" dirty="0" smtClean="0"/>
              <a:t>Three deployment scenarios</a:t>
            </a:r>
          </a:p>
          <a:p>
            <a:pPr lvl="1">
              <a:lnSpc>
                <a:spcPct val="90000"/>
              </a:lnSpc>
            </a:pPr>
            <a:r>
              <a:rPr lang="en-US" altLang="ja-JP" sz="2400" dirty="0" smtClean="0"/>
              <a:t>IGMP/MLD running directly between host and access router on a wireless network</a:t>
            </a:r>
          </a:p>
          <a:p>
            <a:pPr lvl="2">
              <a:lnSpc>
                <a:spcPct val="90000"/>
              </a:lnSpc>
            </a:pPr>
            <a:r>
              <a:rPr lang="en-US" altLang="zh-CN" sz="2000" dirty="0" smtClean="0"/>
              <a:t>routing optimization for Mobile IP and PMIPv6 applies</a:t>
            </a:r>
          </a:p>
          <a:p>
            <a:pPr lvl="2">
              <a:lnSpc>
                <a:spcPct val="90000"/>
              </a:lnSpc>
            </a:pPr>
            <a:r>
              <a:rPr lang="en-US" altLang="ja-JP" sz="2000" dirty="0" smtClean="0"/>
              <a:t>Treat it in the same way as it in the wireless network</a:t>
            </a:r>
          </a:p>
          <a:p>
            <a:pPr lvl="1">
              <a:lnSpc>
                <a:spcPct val="90000"/>
              </a:lnSpc>
            </a:pPr>
            <a:r>
              <a:rPr lang="en-US" altLang="ja-JP" sz="2400" dirty="0" smtClean="0"/>
              <a:t>IGMP/MLD running between host and home router through a tunnel link</a:t>
            </a:r>
          </a:p>
          <a:p>
            <a:pPr lvl="2">
              <a:lnSpc>
                <a:spcPct val="90000"/>
              </a:lnSpc>
            </a:pPr>
            <a:r>
              <a:rPr lang="en-US" altLang="ja-JP" sz="2000" dirty="0" smtClean="0"/>
              <a:t>Shorter [Query Interval] and [Query Response Interval], and larger [Robustness Variable] value at the beginning of the session</a:t>
            </a:r>
          </a:p>
          <a:p>
            <a:pPr lvl="3">
              <a:lnSpc>
                <a:spcPct val="90000"/>
              </a:lnSpc>
            </a:pPr>
            <a:r>
              <a:rPr lang="en-US" altLang="ja-JP" sz="1700" dirty="0" smtClean="0"/>
              <a:t>Because message transmission depends on the condition of the tunnel link</a:t>
            </a:r>
          </a:p>
          <a:p>
            <a:pPr lvl="2">
              <a:lnSpc>
                <a:spcPct val="90000"/>
              </a:lnSpc>
            </a:pPr>
            <a:r>
              <a:rPr lang="en-US" altLang="ja-JP" sz="2000" dirty="0" smtClean="0"/>
              <a:t>Enlarge the Query periodicity in case of congestion</a:t>
            </a:r>
          </a:p>
          <a:p>
            <a:pPr lvl="1">
              <a:lnSpc>
                <a:spcPct val="90000"/>
              </a:lnSpc>
            </a:pPr>
            <a:r>
              <a:rPr lang="en-US" altLang="ja-JP" sz="2400" dirty="0" smtClean="0"/>
              <a:t>IGMP/MLD running between home router and foreign router through a tunnel link (e.g. RFC6224)</a:t>
            </a:r>
          </a:p>
          <a:p>
            <a:pPr lvl="2">
              <a:lnSpc>
                <a:spcPct val="90000"/>
              </a:lnSpc>
            </a:pPr>
            <a:r>
              <a:rPr lang="en-US" altLang="ja-JP" sz="2000" dirty="0" smtClean="0"/>
              <a:t>[Query Response Interval] on the home router or local mobility anchor could be set to the smaller value</a:t>
            </a:r>
          </a:p>
          <a:p>
            <a:pPr lvl="3">
              <a:lnSpc>
                <a:spcPct val="90000"/>
              </a:lnSpc>
            </a:pPr>
            <a:r>
              <a:rPr lang="en-US" altLang="ja-JP" sz="1700" dirty="0" smtClean="0"/>
              <a:t>Because the number of foreign router is much smaller than usual</a:t>
            </a:r>
            <a:endParaRPr lang="ja-JP" altLang="en-US" sz="1700" dirty="0" smtClean="0"/>
          </a:p>
          <a:p>
            <a:pPr lvl="2">
              <a:lnSpc>
                <a:spcPct val="90000"/>
              </a:lnSpc>
            </a:pPr>
            <a:r>
              <a:rPr lang="en-US" altLang="ja-JP" sz="2000" dirty="0" smtClean="0"/>
              <a:t>Enlarge the Query periodicity in case of congestion.</a:t>
            </a:r>
          </a:p>
        </p:txBody>
      </p:sp>
      <p:sp>
        <p:nvSpPr>
          <p:cNvPr id="19459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/>
              <a:t>81st IETF, July 2011</a:t>
            </a:r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Step</a:t>
            </a:r>
            <a:endParaRPr lang="ja-JP" altLang="en-US" dirty="0" smtClean="0"/>
          </a:p>
        </p:txBody>
      </p:sp>
      <p:sp>
        <p:nvSpPr>
          <p:cNvPr id="20482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We appreciate your review</a:t>
            </a:r>
          </a:p>
          <a:p>
            <a:r>
              <a:rPr lang="en-US" altLang="ja-JP" dirty="0" smtClean="0"/>
              <a:t>Expect to issue new version to address the comments during the meeting.</a:t>
            </a:r>
          </a:p>
          <a:p>
            <a:r>
              <a:rPr lang="en-US" altLang="ja-JP" dirty="0" smtClean="0"/>
              <a:t>WGLC?</a:t>
            </a:r>
          </a:p>
          <a:p>
            <a:pPr lvl="1"/>
            <a:r>
              <a:rPr lang="en-US" altLang="ja-JP" dirty="0" smtClean="0"/>
              <a:t>Intended status: Informational?</a:t>
            </a:r>
          </a:p>
        </p:txBody>
      </p:sp>
      <p:sp>
        <p:nvSpPr>
          <p:cNvPr id="20483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/>
              <a:t>81st IETF, July 2011</a:t>
            </a:r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356</Words>
  <Application>Microsoft Office PowerPoint</Application>
  <PresentationFormat>On-screen Show (4:3)</PresentationFormat>
  <Paragraphs>47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テーマ</vt:lpstr>
      <vt:lpstr>Tuning the Behavior of IGMP and MLD for Routers in Mobile and Wireless Networks</vt:lpstr>
      <vt:lpstr>Summary</vt:lpstr>
      <vt:lpstr>Changes</vt:lpstr>
      <vt:lpstr>4.6  Tuning Scenarios for Various Mobile IP Networks</vt:lpstr>
      <vt:lpstr>Next Step</vt:lpstr>
    </vt:vector>
  </TitlesOfParts>
  <Company>慶應義塾大学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Tuning the Behavior of IGMP and MLD for Mobile Hosts and Routers</dc:title>
  <dc:creator>朝枝 仁</dc:creator>
  <cp:lastModifiedBy>SarikayaBehcet 73654</cp:lastModifiedBy>
  <cp:revision>82</cp:revision>
  <dcterms:created xsi:type="dcterms:W3CDTF">2011-03-27T10:54:03Z</dcterms:created>
  <dcterms:modified xsi:type="dcterms:W3CDTF">2011-07-25T12:50:17Z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(2)j1Dp5/8SMbNL81G4ipeISXMZyEgV7w2cFT7ddfUPQhkU3b5buI05dSRyOt+eGP8H1OMlpIUF
ZoH2EbtSgJnRlnlq1Ke6t4yU0J3hihjME2Zunl+a/XnkeFsrnJls/Qt12OxinTHHJcqBfKUj
BQyTfWz7RjFjzC7zJmVWY9Mw9cF2dtw237NyTVtyOBxzt5V4CiozXcuEvBlodv90MMlJk/fj
Zo882KIDUQOt1pSZjbeur</vt:lpwstr>
  </property>
  <property fmtid="{D5CDD505-2E9C-101B-9397-08002B2CF9AE}" pid="3" name="_ms_pID_7253431">
    <vt:lpwstr>8rZKYh8nACAgfwhFG3v7YKShWqRQMlX1AVCrQmzGQBtD1cPqrLY
l319C4COSLCHI9ndV6PA1eJfLraOm4eLt89e5e9aOUx7Er4aFuDTyA==</vt:lpwstr>
  </property>
  <property fmtid="{D5CDD505-2E9C-101B-9397-08002B2CF9AE}" pid="4" name="sflag">
    <vt:lpwstr>1311598019</vt:lpwstr>
  </property>
</Properties>
</file>