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925" autoAdjust="0"/>
    <p:restoredTop sz="94660"/>
  </p:normalViewPr>
  <p:slideViewPr>
    <p:cSldViewPr>
      <p:cViewPr>
        <p:scale>
          <a:sx n="60" d="100"/>
          <a:sy n="60" d="100"/>
        </p:scale>
        <p:origin x="-1884" y="-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AE2A70-8083-4E00-AEA6-3AF73AEC98B8}" type="datetimeFigureOut">
              <a:rPr lang="zh-CN" altLang="en-US" smtClean="0"/>
              <a:pPr/>
              <a:t>2011-7-24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B39E44-A12A-4A1B-B369-ADECEB45258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53083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B39E44-A12A-4A1B-B369-ADECEB452581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536884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B39E44-A12A-4A1B-B369-ADECEB452581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913713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B39E44-A12A-4A1B-B369-ADECEB452581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670343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B39E44-A12A-4A1B-B369-ADECEB452581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709941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B39E44-A12A-4A1B-B369-ADECEB452581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982756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B39E44-A12A-4A1B-B369-ADECEB452581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305043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074E6-20C8-4241-A6D9-A512930F7683}" type="datetime1">
              <a:rPr lang="zh-CN" altLang="en-US" smtClean="0"/>
              <a:t>2011-7-24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884AD-4EDC-4D3D-9AC3-B325472D7B8E}" type="datetime1">
              <a:rPr lang="zh-CN" altLang="en-US" smtClean="0"/>
              <a:t>2011-7-24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87B97-6C2E-43CF-AB1C-0C0888FDE0C7}" type="datetime1">
              <a:rPr lang="zh-CN" altLang="en-US" smtClean="0"/>
              <a:t>2011-7-24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29A33-965C-47EF-9D23-F6F6805B003A}" type="datetime1">
              <a:rPr lang="zh-CN" altLang="en-US" smtClean="0"/>
              <a:t>2011-7-24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A1303-C082-4CDE-B40E-F8460521BF7B}" type="datetime1">
              <a:rPr lang="zh-CN" altLang="en-US" smtClean="0"/>
              <a:t>2011-7-24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6B50A-A50C-4340-BD95-F9EF3365526C}" type="datetime1">
              <a:rPr lang="zh-CN" altLang="en-US" smtClean="0"/>
              <a:t>2011-7-24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CF320-BAA1-4DFE-97EF-1FEE0C3CE5C8}" type="datetime1">
              <a:rPr lang="zh-CN" altLang="en-US" smtClean="0"/>
              <a:t>2011-7-24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561C8-80E6-49EC-A9E1-A05DA4A49E22}" type="datetime1">
              <a:rPr lang="zh-CN" altLang="en-US" smtClean="0"/>
              <a:t>2011-7-24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51359-7E77-4F14-9A26-38FE75A22B79}" type="datetime1">
              <a:rPr lang="zh-CN" altLang="en-US" smtClean="0"/>
              <a:t>2011-7-24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47332-1A1F-4EA3-9163-29E7BA7F43B9}" type="datetime1">
              <a:rPr lang="zh-CN" altLang="en-US" smtClean="0"/>
              <a:t>2011-7-24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3F77C-39A1-4E1E-993C-DCF430015CA6}" type="datetime1">
              <a:rPr lang="zh-CN" altLang="en-US" smtClean="0"/>
              <a:t>2011-7-24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FDCF8-FA8F-4372-B4A2-E7AAB25A7DD6}" type="datetime1">
              <a:rPr lang="zh-CN" altLang="en-US" smtClean="0"/>
              <a:t>2011-7-24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>
                <a:latin typeface="微软雅黑" pitchFamily="34" charset="-122"/>
                <a:ea typeface="微软雅黑" pitchFamily="34" charset="-122"/>
              </a:rPr>
              <a:t>Fast Handover </a:t>
            </a:r>
            <a:r>
              <a:rPr lang="en-US" altLang="zh-CN" sz="3600" dirty="0" smtClean="0">
                <a:latin typeface="微软雅黑" pitchFamily="34" charset="-122"/>
                <a:ea typeface="微软雅黑" pitchFamily="34" charset="-122"/>
              </a:rPr>
              <a:t>For </a:t>
            </a:r>
            <a:r>
              <a:rPr lang="en-US" altLang="zh-CN" sz="3600" dirty="0">
                <a:latin typeface="微软雅黑" pitchFamily="34" charset="-122"/>
                <a:ea typeface="微软雅黑" pitchFamily="34" charset="-122"/>
              </a:rPr>
              <a:t>Multicast in Proxy Mobile IPv6</a:t>
            </a:r>
            <a:endParaRPr lang="zh-CN" altLang="en-US" sz="3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zh-CN" sz="2400" dirty="0" err="1" smtClean="0">
                <a:latin typeface="微软雅黑" pitchFamily="34" charset="-122"/>
                <a:ea typeface="微软雅黑" pitchFamily="34" charset="-122"/>
              </a:rPr>
              <a:t>Dapeng</a:t>
            </a:r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 Liu/Min </a:t>
            </a:r>
            <a:r>
              <a:rPr lang="en-US" altLang="zh-CN" sz="2400" dirty="0" err="1" smtClean="0">
                <a:latin typeface="微软雅黑" pitchFamily="34" charset="-122"/>
                <a:ea typeface="微软雅黑" pitchFamily="34" charset="-122"/>
              </a:rPr>
              <a:t>Hui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/</a:t>
            </a:r>
            <a:r>
              <a:rPr lang="en-US" altLang="zh-CN" sz="2400" dirty="0" err="1" smtClean="0">
                <a:latin typeface="微软雅黑" pitchFamily="34" charset="-122"/>
                <a:ea typeface="微软雅黑" pitchFamily="34" charset="-122"/>
              </a:rPr>
              <a:t>Hui</a:t>
            </a:r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 Deng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66280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53752"/>
            <a:ext cx="8229600" cy="1143000"/>
          </a:xfrm>
        </p:spPr>
        <p:txBody>
          <a:bodyPr/>
          <a:lstStyle/>
          <a:p>
            <a:r>
              <a:rPr lang="en-US" altLang="zh-CN" dirty="0" smtClean="0"/>
              <a:t>Motivation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en-US" altLang="zh-CN" sz="2800" dirty="0">
                <a:latin typeface="微软雅黑" pitchFamily="34" charset="-122"/>
                <a:ea typeface="微软雅黑" pitchFamily="34" charset="-122"/>
              </a:rPr>
              <a:t>The existing solution for PMIPv6 multicast </a:t>
            </a:r>
            <a:r>
              <a:rPr lang="en-US" altLang="zh-CN" sz="2800" dirty="0" smtClean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800" dirty="0">
                <a:latin typeface="微软雅黑" pitchFamily="34" charset="-122"/>
                <a:ea typeface="微软雅黑" pitchFamily="34" charset="-122"/>
              </a:rPr>
              <a:t>specifies that, </a:t>
            </a:r>
            <a:r>
              <a:rPr lang="en-US" altLang="zh-CN" sz="2800" dirty="0" smtClean="0">
                <a:latin typeface="微软雅黑" pitchFamily="34" charset="-122"/>
                <a:ea typeface="微软雅黑" pitchFamily="34" charset="-122"/>
              </a:rPr>
              <a:t>only </a:t>
            </a:r>
            <a:r>
              <a:rPr lang="en-US" altLang="zh-CN" sz="2800" dirty="0">
                <a:latin typeface="微软雅黑" pitchFamily="34" charset="-122"/>
                <a:ea typeface="微软雅黑" pitchFamily="34" charset="-122"/>
              </a:rPr>
              <a:t>after the bi-directional tunnel is built between n-MAG and LMA </a:t>
            </a:r>
            <a:r>
              <a:rPr lang="en-US" altLang="zh-CN" sz="2800" dirty="0" smtClean="0">
                <a:latin typeface="微软雅黑" pitchFamily="34" charset="-122"/>
                <a:ea typeface="微软雅黑" pitchFamily="34" charset="-122"/>
              </a:rPr>
              <a:t>using the </a:t>
            </a:r>
            <a:r>
              <a:rPr lang="en-US" altLang="zh-CN" sz="2800" dirty="0">
                <a:latin typeface="微软雅黑" pitchFamily="34" charset="-122"/>
                <a:ea typeface="微软雅黑" pitchFamily="34" charset="-122"/>
              </a:rPr>
              <a:t>multicast packet can </a:t>
            </a:r>
            <a:r>
              <a:rPr lang="en-US" altLang="zh-CN" sz="2800" dirty="0" smtClean="0">
                <a:latin typeface="微软雅黑" pitchFamily="34" charset="-122"/>
                <a:ea typeface="微软雅黑" pitchFamily="34" charset="-122"/>
              </a:rPr>
              <a:t>be </a:t>
            </a:r>
            <a:r>
              <a:rPr lang="en-US" altLang="zh-CN" sz="2800" dirty="0">
                <a:latin typeface="微软雅黑" pitchFamily="34" charset="-122"/>
                <a:ea typeface="微软雅黑" pitchFamily="34" charset="-122"/>
              </a:rPr>
              <a:t>continuously delivered to MN</a:t>
            </a:r>
            <a:r>
              <a:rPr lang="en-US" altLang="zh-CN" sz="2800" dirty="0" smtClean="0">
                <a:latin typeface="微软雅黑" pitchFamily="34" charset="-122"/>
                <a:ea typeface="微软雅黑" pitchFamily="34" charset="-122"/>
              </a:rPr>
              <a:t>.</a:t>
            </a:r>
          </a:p>
          <a:p>
            <a:endParaRPr lang="en-US" altLang="zh-CN" sz="28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2800" dirty="0" smtClean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800" dirty="0">
                <a:latin typeface="微软雅黑" pitchFamily="34" charset="-122"/>
                <a:ea typeface="微软雅黑" pitchFamily="34" charset="-122"/>
              </a:rPr>
              <a:t>It inevitably causes the latency </a:t>
            </a:r>
            <a:r>
              <a:rPr lang="en-US" altLang="zh-CN" sz="2800" dirty="0" smtClean="0">
                <a:latin typeface="微软雅黑" pitchFamily="34" charset="-122"/>
                <a:ea typeface="微软雅黑" pitchFamily="34" charset="-122"/>
              </a:rPr>
              <a:t>and </a:t>
            </a:r>
            <a:r>
              <a:rPr lang="en-US" altLang="zh-CN" sz="2800" dirty="0">
                <a:latin typeface="微软雅黑" pitchFamily="34" charset="-122"/>
                <a:ea typeface="微软雅黑" pitchFamily="34" charset="-122"/>
              </a:rPr>
              <a:t>loss of packet during handover </a:t>
            </a:r>
            <a:r>
              <a:rPr lang="en-US" altLang="zh-CN" sz="2800" dirty="0" smtClean="0">
                <a:latin typeface="微软雅黑" pitchFamily="34" charset="-122"/>
                <a:ea typeface="微软雅黑" pitchFamily="34" charset="-122"/>
              </a:rPr>
              <a:t>process</a:t>
            </a:r>
          </a:p>
          <a:p>
            <a:endParaRPr lang="en-US" altLang="zh-CN" sz="28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2800" dirty="0">
                <a:latin typeface="微软雅黑" pitchFamily="34" charset="-122"/>
                <a:ea typeface="微软雅黑" pitchFamily="34" charset="-122"/>
              </a:rPr>
              <a:t>P</a:t>
            </a:r>
            <a:r>
              <a:rPr lang="en-US" altLang="zh-CN" sz="2800" dirty="0" smtClean="0">
                <a:latin typeface="微软雅黑" pitchFamily="34" charset="-122"/>
                <a:ea typeface="微软雅黑" pitchFamily="34" charset="-122"/>
              </a:rPr>
              <a:t>roposal</a:t>
            </a:r>
            <a:r>
              <a:rPr lang="en-US" altLang="zh-CN" sz="2800" dirty="0">
                <a:latin typeface="微软雅黑" pitchFamily="34" charset="-122"/>
                <a:ea typeface="微软雅黑" pitchFamily="34" charset="-122"/>
              </a:rPr>
              <a:t>: </a:t>
            </a:r>
            <a:r>
              <a:rPr lang="en-US" altLang="zh-CN" sz="2800" dirty="0" smtClean="0">
                <a:latin typeface="微软雅黑" pitchFamily="34" charset="-122"/>
                <a:ea typeface="微软雅黑" pitchFamily="34" charset="-122"/>
              </a:rPr>
              <a:t>A </a:t>
            </a:r>
            <a:r>
              <a:rPr lang="en-US" altLang="zh-CN" sz="2800" dirty="0">
                <a:latin typeface="微软雅黑" pitchFamily="34" charset="-122"/>
                <a:ea typeface="微软雅黑" pitchFamily="34" charset="-122"/>
              </a:rPr>
              <a:t>fast handover mechanism to support multicast for PMIPv6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1592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PMIP multicast fast handover Solution</a:t>
            </a:r>
            <a:br>
              <a:rPr lang="en-US" altLang="zh-CN" dirty="0" smtClean="0"/>
            </a:br>
            <a:r>
              <a:rPr lang="en-US" altLang="zh-CN" dirty="0" smtClean="0"/>
              <a:t>Overview</a:t>
            </a:r>
            <a:endParaRPr lang="zh-CN" altLang="en-US" dirty="0"/>
          </a:p>
        </p:txBody>
      </p:sp>
      <p:sp>
        <p:nvSpPr>
          <p:cNvPr id="4" name="圆角矩形 3"/>
          <p:cNvSpPr/>
          <p:nvPr/>
        </p:nvSpPr>
        <p:spPr>
          <a:xfrm>
            <a:off x="1619672" y="2188353"/>
            <a:ext cx="1008112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LMA</a:t>
            </a:r>
            <a:endParaRPr lang="zh-CN" altLang="en-US" dirty="0"/>
          </a:p>
        </p:txBody>
      </p:sp>
      <p:sp>
        <p:nvSpPr>
          <p:cNvPr id="5" name="圆角矩形 4"/>
          <p:cNvSpPr/>
          <p:nvPr/>
        </p:nvSpPr>
        <p:spPr>
          <a:xfrm>
            <a:off x="395536" y="3161818"/>
            <a:ext cx="1008112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P-MAG</a:t>
            </a:r>
            <a:endParaRPr lang="zh-CN" altLang="en-US" dirty="0"/>
          </a:p>
        </p:txBody>
      </p:sp>
      <p:sp>
        <p:nvSpPr>
          <p:cNvPr id="6" name="圆角矩形 5"/>
          <p:cNvSpPr/>
          <p:nvPr/>
        </p:nvSpPr>
        <p:spPr>
          <a:xfrm>
            <a:off x="2699792" y="3194974"/>
            <a:ext cx="1008112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n</a:t>
            </a:r>
            <a:r>
              <a:rPr lang="en-US" altLang="zh-CN" dirty="0" smtClean="0"/>
              <a:t>-MAG</a:t>
            </a:r>
            <a:endParaRPr lang="zh-CN" altLang="en-US" dirty="0"/>
          </a:p>
        </p:txBody>
      </p:sp>
      <p:sp>
        <p:nvSpPr>
          <p:cNvPr id="7" name="圆角矩形 6"/>
          <p:cNvSpPr/>
          <p:nvPr/>
        </p:nvSpPr>
        <p:spPr>
          <a:xfrm>
            <a:off x="647564" y="4113076"/>
            <a:ext cx="504056" cy="2520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/>
              <a:t>MN</a:t>
            </a:r>
            <a:endParaRPr lang="zh-CN" altLang="en-US" sz="1400" dirty="0"/>
          </a:p>
        </p:txBody>
      </p:sp>
      <p:sp>
        <p:nvSpPr>
          <p:cNvPr id="8" name="圆角矩形 7"/>
          <p:cNvSpPr/>
          <p:nvPr/>
        </p:nvSpPr>
        <p:spPr>
          <a:xfrm>
            <a:off x="2843808" y="4059070"/>
            <a:ext cx="504056" cy="2520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/>
              <a:t>MN</a:t>
            </a:r>
            <a:endParaRPr lang="zh-CN" altLang="en-US" sz="1400" dirty="0"/>
          </a:p>
        </p:txBody>
      </p:sp>
      <p:cxnSp>
        <p:nvCxnSpPr>
          <p:cNvPr id="10" name="直接连接符 9"/>
          <p:cNvCxnSpPr>
            <a:stCxn id="4" idx="2"/>
            <a:endCxn id="5" idx="0"/>
          </p:cNvCxnSpPr>
          <p:nvPr/>
        </p:nvCxnSpPr>
        <p:spPr>
          <a:xfrm flipH="1">
            <a:off x="899592" y="2548393"/>
            <a:ext cx="1224136" cy="6134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>
            <a:stCxn id="4" idx="2"/>
            <a:endCxn id="6" idx="0"/>
          </p:cNvCxnSpPr>
          <p:nvPr/>
        </p:nvCxnSpPr>
        <p:spPr>
          <a:xfrm>
            <a:off x="2123728" y="2548393"/>
            <a:ext cx="1080120" cy="6465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流程图: 直接访问存储器 14"/>
          <p:cNvSpPr/>
          <p:nvPr/>
        </p:nvSpPr>
        <p:spPr>
          <a:xfrm flipV="1">
            <a:off x="1403648" y="3272515"/>
            <a:ext cx="1296144" cy="119266"/>
          </a:xfrm>
          <a:prstGeom prst="flowChartMagneticDrum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箭头连接符 16"/>
          <p:cNvCxnSpPr/>
          <p:nvPr/>
        </p:nvCxnSpPr>
        <p:spPr>
          <a:xfrm>
            <a:off x="1619672" y="4239090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923928" y="2207710"/>
            <a:ext cx="4968552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P-MAG and N-MAG establishing </a:t>
            </a:r>
          </a:p>
          <a:p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  bi-directional  tunnel to forward   </a:t>
            </a:r>
          </a:p>
          <a:p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  multicast traffic</a:t>
            </a:r>
          </a:p>
          <a:p>
            <a:endParaRPr lang="en-US" altLang="zh-CN" sz="2000" dirty="0" smtClean="0"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Extend HI (handover Initiate)  message to carry multicast context information</a:t>
            </a:r>
          </a:p>
          <a:p>
            <a:endParaRPr lang="zh-CN" alt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4480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536" y="44624"/>
            <a:ext cx="8229600" cy="778098"/>
          </a:xfrm>
        </p:spPr>
        <p:txBody>
          <a:bodyPr>
            <a:normAutofit/>
          </a:bodyPr>
          <a:lstStyle/>
          <a:p>
            <a:r>
              <a:rPr lang="en-US" altLang="zh-CN" sz="4000" dirty="0" smtClean="0">
                <a:latin typeface="微软雅黑" pitchFamily="34" charset="-122"/>
                <a:ea typeface="微软雅黑" pitchFamily="34" charset="-122"/>
              </a:rPr>
              <a:t>Handover Procedure</a:t>
            </a:r>
            <a:endParaRPr lang="zh-CN" altLang="en-US" sz="4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827584" y="1008348"/>
            <a:ext cx="792088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MN</a:t>
            </a:r>
            <a:endParaRPr lang="zh-CN" altLang="en-US" dirty="0"/>
          </a:p>
        </p:txBody>
      </p:sp>
      <p:sp>
        <p:nvSpPr>
          <p:cNvPr id="5" name="圆角矩形 4"/>
          <p:cNvSpPr/>
          <p:nvPr/>
        </p:nvSpPr>
        <p:spPr>
          <a:xfrm>
            <a:off x="2887292" y="1008348"/>
            <a:ext cx="1008112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P-MAG</a:t>
            </a:r>
            <a:endParaRPr lang="zh-CN" altLang="en-US" dirty="0"/>
          </a:p>
        </p:txBody>
      </p:sp>
      <p:sp>
        <p:nvSpPr>
          <p:cNvPr id="6" name="圆角矩形 5"/>
          <p:cNvSpPr/>
          <p:nvPr/>
        </p:nvSpPr>
        <p:spPr>
          <a:xfrm>
            <a:off x="5004048" y="1008348"/>
            <a:ext cx="1008112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n-MAG</a:t>
            </a:r>
            <a:endParaRPr lang="zh-CN" altLang="en-US" dirty="0"/>
          </a:p>
        </p:txBody>
      </p:sp>
      <p:sp>
        <p:nvSpPr>
          <p:cNvPr id="7" name="圆角矩形 6"/>
          <p:cNvSpPr/>
          <p:nvPr/>
        </p:nvSpPr>
        <p:spPr>
          <a:xfrm>
            <a:off x="7164288" y="980728"/>
            <a:ext cx="792088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LMA</a:t>
            </a:r>
            <a:endParaRPr lang="zh-CN" altLang="en-US" dirty="0"/>
          </a:p>
        </p:txBody>
      </p:sp>
      <p:cxnSp>
        <p:nvCxnSpPr>
          <p:cNvPr id="9" name="直接连接符 8"/>
          <p:cNvCxnSpPr>
            <a:stCxn id="4" idx="2"/>
          </p:cNvCxnSpPr>
          <p:nvPr/>
        </p:nvCxnSpPr>
        <p:spPr>
          <a:xfrm>
            <a:off x="1223628" y="1368388"/>
            <a:ext cx="0" cy="52565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3419872" y="1368388"/>
            <a:ext cx="0" cy="52565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5508104" y="1368388"/>
            <a:ext cx="0" cy="52565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7596336" y="1368388"/>
            <a:ext cx="0" cy="52565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>
            <a:off x="1223628" y="2016460"/>
            <a:ext cx="219624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649057" y="1687778"/>
            <a:ext cx="1505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(1) HO Initiate</a:t>
            </a:r>
            <a:endParaRPr lang="zh-CN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403648" y="2016460"/>
            <a:ext cx="15538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/>
              <a:t>(MN ID, n-MAG ID)</a:t>
            </a:r>
            <a:endParaRPr lang="zh-CN" altLang="en-US" sz="1400" dirty="0"/>
          </a:p>
        </p:txBody>
      </p:sp>
      <p:cxnSp>
        <p:nvCxnSpPr>
          <p:cNvPr id="17" name="直接箭头连接符 16"/>
          <p:cNvCxnSpPr/>
          <p:nvPr/>
        </p:nvCxnSpPr>
        <p:spPr>
          <a:xfrm>
            <a:off x="3391348" y="2385792"/>
            <a:ext cx="21167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155315" y="2007168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(2) HI</a:t>
            </a:r>
            <a:endParaRPr lang="zh-CN" alt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399835" y="2439216"/>
            <a:ext cx="21802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/>
              <a:t>(MN ID, Multicast State)</a:t>
            </a:r>
            <a:endParaRPr lang="zh-CN" altLang="en-US" sz="1600" dirty="0"/>
          </a:p>
        </p:txBody>
      </p:sp>
      <p:cxnSp>
        <p:nvCxnSpPr>
          <p:cNvPr id="21" name="直接箭头连接符 20"/>
          <p:cNvCxnSpPr/>
          <p:nvPr/>
        </p:nvCxnSpPr>
        <p:spPr>
          <a:xfrm>
            <a:off x="3391348" y="3177880"/>
            <a:ext cx="2116756" cy="0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067944" y="2808548"/>
            <a:ext cx="974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(3) </a:t>
            </a:r>
            <a:r>
              <a:rPr lang="en-US" altLang="zh-CN" dirty="0" err="1" smtClean="0"/>
              <a:t>HAck</a:t>
            </a:r>
            <a:endParaRPr lang="zh-CN" altLang="en-US" dirty="0"/>
          </a:p>
        </p:txBody>
      </p:sp>
      <p:cxnSp>
        <p:nvCxnSpPr>
          <p:cNvPr id="23" name="直接箭头连接符 22"/>
          <p:cNvCxnSpPr/>
          <p:nvPr/>
        </p:nvCxnSpPr>
        <p:spPr>
          <a:xfrm>
            <a:off x="3419872" y="3744652"/>
            <a:ext cx="2116756" cy="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779912" y="3375320"/>
            <a:ext cx="1684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(4) HI/</a:t>
            </a:r>
            <a:r>
              <a:rPr lang="en-US" altLang="zh-CN" dirty="0" err="1" smtClean="0"/>
              <a:t>HAck</a:t>
            </a:r>
            <a:endParaRPr lang="zh-CN" altLang="en-US" dirty="0"/>
          </a:p>
        </p:txBody>
      </p:sp>
      <p:cxnSp>
        <p:nvCxnSpPr>
          <p:cNvPr id="25" name="直接箭头连接符 24"/>
          <p:cNvCxnSpPr/>
          <p:nvPr/>
        </p:nvCxnSpPr>
        <p:spPr>
          <a:xfrm>
            <a:off x="3431595" y="4248708"/>
            <a:ext cx="2116756" cy="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流程图: 直接访问存储器 25"/>
          <p:cNvSpPr/>
          <p:nvPr/>
        </p:nvSpPr>
        <p:spPr>
          <a:xfrm>
            <a:off x="4032262" y="4170196"/>
            <a:ext cx="632750" cy="184666"/>
          </a:xfrm>
          <a:prstGeom prst="flowChartMagneticDru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3154790" y="4388040"/>
            <a:ext cx="19938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(7) Multicast Data</a:t>
            </a:r>
            <a:endParaRPr lang="zh-CN" altLang="en-US" dirty="0"/>
          </a:p>
        </p:txBody>
      </p:sp>
      <p:cxnSp>
        <p:nvCxnSpPr>
          <p:cNvPr id="29" name="直接箭头连接符 28"/>
          <p:cNvCxnSpPr/>
          <p:nvPr/>
        </p:nvCxnSpPr>
        <p:spPr>
          <a:xfrm>
            <a:off x="5548351" y="4896780"/>
            <a:ext cx="204798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185699" y="4527448"/>
            <a:ext cx="115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(8) PBU-M</a:t>
            </a:r>
            <a:endParaRPr lang="zh-CN" altLang="en-US" dirty="0"/>
          </a:p>
        </p:txBody>
      </p:sp>
      <p:cxnSp>
        <p:nvCxnSpPr>
          <p:cNvPr id="37" name="直接箭头连接符 36"/>
          <p:cNvCxnSpPr/>
          <p:nvPr/>
        </p:nvCxnSpPr>
        <p:spPr>
          <a:xfrm>
            <a:off x="1223628" y="4680756"/>
            <a:ext cx="4284476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流程图: 直接访问存储器 37"/>
          <p:cNvSpPr/>
          <p:nvPr/>
        </p:nvSpPr>
        <p:spPr>
          <a:xfrm>
            <a:off x="2005375" y="4588423"/>
            <a:ext cx="632750" cy="184666"/>
          </a:xfrm>
          <a:prstGeom prst="flowChartMagneticDru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9" name="直接箭头连接符 38"/>
          <p:cNvCxnSpPr/>
          <p:nvPr/>
        </p:nvCxnSpPr>
        <p:spPr>
          <a:xfrm>
            <a:off x="5508104" y="5256820"/>
            <a:ext cx="2047985" cy="0"/>
          </a:xfrm>
          <a:prstGeom prst="straightConnector1">
            <a:avLst/>
          </a:prstGeom>
          <a:ln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176771" y="4959496"/>
            <a:ext cx="870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(9) PBA</a:t>
            </a:r>
            <a:endParaRPr lang="zh-CN" altLang="en-US" dirty="0"/>
          </a:p>
        </p:txBody>
      </p:sp>
      <p:cxnSp>
        <p:nvCxnSpPr>
          <p:cNvPr id="41" name="直接箭头连接符 40"/>
          <p:cNvCxnSpPr/>
          <p:nvPr/>
        </p:nvCxnSpPr>
        <p:spPr>
          <a:xfrm>
            <a:off x="5536628" y="6120916"/>
            <a:ext cx="2047985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流程图: 直接访问存储器 41"/>
          <p:cNvSpPr/>
          <p:nvPr/>
        </p:nvSpPr>
        <p:spPr>
          <a:xfrm>
            <a:off x="6156176" y="6048908"/>
            <a:ext cx="632750" cy="184666"/>
          </a:xfrm>
          <a:prstGeom prst="flowChartMagneticDru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TextBox 42"/>
          <p:cNvSpPr txBox="1"/>
          <p:nvPr/>
        </p:nvSpPr>
        <p:spPr>
          <a:xfrm>
            <a:off x="5461118" y="5660540"/>
            <a:ext cx="2135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(10)Multicast Data</a:t>
            </a:r>
            <a:endParaRPr lang="zh-CN" altLang="en-US" dirty="0"/>
          </a:p>
        </p:txBody>
      </p:sp>
      <p:cxnSp>
        <p:nvCxnSpPr>
          <p:cNvPr id="44" name="直接箭头连接符 43"/>
          <p:cNvCxnSpPr/>
          <p:nvPr/>
        </p:nvCxnSpPr>
        <p:spPr>
          <a:xfrm>
            <a:off x="3419872" y="6552964"/>
            <a:ext cx="2116756" cy="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3621218" y="6183632"/>
            <a:ext cx="1527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(11)HI/</a:t>
            </a:r>
            <a:r>
              <a:rPr lang="en-US" altLang="zh-CN" dirty="0" err="1" smtClean="0"/>
              <a:t>HAck</a:t>
            </a:r>
            <a:endParaRPr lang="zh-CN" alt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3779912" y="3851756"/>
            <a:ext cx="1684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(5) </a:t>
            </a:r>
            <a:endParaRPr lang="zh-CN" alt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672868" y="4064042"/>
            <a:ext cx="1412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(6) Handover</a:t>
            </a:r>
            <a:endParaRPr lang="zh-CN" altLang="en-US" dirty="0"/>
          </a:p>
        </p:txBody>
      </p:sp>
      <p:sp>
        <p:nvSpPr>
          <p:cNvPr id="47" name="Slide Number Placeholder 4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62610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Extension of HI message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556792"/>
            <a:ext cx="5040560" cy="1972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1560" y="4149080"/>
            <a:ext cx="814139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 A new flag (M) is included in the HI Mobility Header message with</a:t>
            </a:r>
          </a:p>
          <a:p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   multicast extension. The rest of the message format remains the same</a:t>
            </a:r>
          </a:p>
          <a:p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   as defined in [3].</a:t>
            </a:r>
          </a:p>
          <a:p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   When (M) flag is specified in HI Mobility Header message, the</a:t>
            </a:r>
          </a:p>
          <a:p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   mobility options field needs to be extended to include the multicast</a:t>
            </a:r>
          </a:p>
          <a:p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   addresses.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9252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Discussion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What is the next step?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0618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253</Words>
  <Application>Microsoft Office PowerPoint</Application>
  <PresentationFormat>On-screen Show (4:3)</PresentationFormat>
  <Paragraphs>59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主题</vt:lpstr>
      <vt:lpstr>Fast Handover For Multicast in Proxy Mobile IPv6</vt:lpstr>
      <vt:lpstr>Motivation</vt:lpstr>
      <vt:lpstr>PMIP multicast fast handover Solution Overview</vt:lpstr>
      <vt:lpstr>Handover Procedure</vt:lpstr>
      <vt:lpstr>Extension of HI message</vt:lpstr>
      <vt:lpstr>Discussion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Fast Handover for Multicast in Proxy Mobile IPv6</dc:title>
  <dc:creator>MaxPassion</dc:creator>
  <cp:lastModifiedBy>SarikayaBehcet 73654</cp:lastModifiedBy>
  <cp:revision>30</cp:revision>
  <dcterms:created xsi:type="dcterms:W3CDTF">2011-07-24T13:50:58Z</dcterms:created>
  <dcterms:modified xsi:type="dcterms:W3CDTF">2011-07-24T18:16:23Z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1311531321</vt:lpwstr>
  </property>
</Properties>
</file>