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74" r:id="rId3"/>
    <p:sldId id="275" r:id="rId4"/>
    <p:sldId id="276" r:id="rId5"/>
    <p:sldId id="269" r:id="rId6"/>
    <p:sldId id="270" r:id="rId7"/>
    <p:sldId id="271" r:id="rId8"/>
    <p:sldId id="273" r:id="rId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3300"/>
    <a:srgbClr val="33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A7223-4F54-42E6-8764-22476079B976}" type="datetimeFigureOut">
              <a:rPr lang="en-US" smtClean="0"/>
              <a:t>7/24/2011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DCCC54-570F-42BC-9DE8-D093D26426D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09D019C-7550-413D-BBA9-5878EB752FEA}"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1022E16-5C17-4B5A-B72D-9EFCF52A895D}"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B4E821A-E2BF-4D95-B672-3FF45C8E2AC9}"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p:txBody>
          <a:bodyPr/>
          <a:lstStyle>
            <a:lvl1pPr>
              <a:defRPr/>
            </a:lvl1pPr>
          </a:lstStyle>
          <a:p>
            <a:pPr>
              <a:defRPr/>
            </a:pPr>
            <a:r>
              <a:rPr lang="en-US" altLang="zh-CN" smtClean="0"/>
              <a:t>81th IETF, Quebec</a:t>
            </a:r>
            <a:endParaRPr lang="zh-CN" altLang="en-US"/>
          </a:p>
        </p:txBody>
      </p:sp>
      <p:sp>
        <p:nvSpPr>
          <p:cNvPr id="5" name="Rectangle 6"/>
          <p:cNvSpPr>
            <a:spLocks noGrp="1" noChangeArrowheads="1"/>
          </p:cNvSpPr>
          <p:nvPr>
            <p:ph type="ftr" sz="quarter" idx="11"/>
          </p:nvPr>
        </p:nvSpPr>
        <p:spPr/>
        <p:txBody>
          <a:bodyPr/>
          <a:lstStyle>
            <a:lvl1pPr>
              <a:defRPr/>
            </a:lvl1pPr>
          </a:lstStyle>
          <a:p>
            <a:pPr>
              <a:defRPr/>
            </a:pPr>
            <a:r>
              <a:rPr lang="en-US" altLang="zh-CN" smtClean="0"/>
              <a:t>MTMA</a:t>
            </a:r>
            <a:endParaRPr lang="zh-CN" altLang="en-US"/>
          </a:p>
        </p:txBody>
      </p:sp>
      <p:sp>
        <p:nvSpPr>
          <p:cNvPr id="6" name="Rectangle 7"/>
          <p:cNvSpPr>
            <a:spLocks noGrp="1" noChangeArrowheads="1"/>
          </p:cNvSpPr>
          <p:nvPr>
            <p:ph type="sldNum" sz="quarter" idx="12"/>
          </p:nvPr>
        </p:nvSpPr>
        <p:spPr/>
        <p:txBody>
          <a:bodyPr/>
          <a:lstStyle>
            <a:lvl1pPr>
              <a:defRPr/>
            </a:lvl1pPr>
          </a:lstStyle>
          <a:p>
            <a:pPr>
              <a:defRPr/>
            </a:pPr>
            <a:fld id="{18BC6533-EBA5-4E29-A6CF-EBF474194BC9}"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F6E1349-5B66-49EB-A969-BE8954B457D8}"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DA6FA98-329A-4289-8F3F-A98D33A7651F}"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6"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032CB36-85AA-491F-A4E9-728A7B9B2A26}"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8"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C412D6B8-82DA-4BEF-9503-C1BF1ADD19E1}"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4"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4DAE66BC-6EB8-4F71-BE57-E01EB4921CD0}"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3"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89F06835-C55E-4A1B-A4FB-9A401D321312}"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6"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9F5F5746-C42D-405B-8BC1-1D1C7E5947EA}"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r>
              <a:rPr lang="en-US" smtClean="0"/>
              <a:t>81th IETF, Quebec</a:t>
            </a:r>
            <a:endParaRPr lang="es-ES"/>
          </a:p>
        </p:txBody>
      </p:sp>
      <p:sp>
        <p:nvSpPr>
          <p:cNvPr id="6" name="4 Marcador de pie de página"/>
          <p:cNvSpPr>
            <a:spLocks noGrp="1"/>
          </p:cNvSpPr>
          <p:nvPr>
            <p:ph type="ftr" sz="quarter" idx="11"/>
          </p:nvPr>
        </p:nvSpPr>
        <p:spPr/>
        <p:txBody>
          <a:bodyPr/>
          <a:lstStyle>
            <a:lvl1pPr>
              <a:defRPr/>
            </a:lvl1pPr>
          </a:lstStyle>
          <a:p>
            <a:pPr>
              <a:defRPr/>
            </a:pPr>
            <a:r>
              <a:rPr lang="es-ES" smtClean="0"/>
              <a:t>MTMA</a:t>
            </a: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F7F0B1A-36B5-4712-82E1-B6A93C1AEB3A}"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t>81th IETF, Quebec</a:t>
            </a:r>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s-ES" smtClean="0"/>
              <a:t>MTMA</a:t>
            </a: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9FEE6B4-6A67-4625-B3C3-967D17F941F3}"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datatracker.ietf.org/doc/draft-zuniga-multimob-smspmip/"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fecha"/>
          <p:cNvSpPr>
            <a:spLocks noGrp="1"/>
          </p:cNvSpPr>
          <p:nvPr>
            <p:ph type="dt" sz="quarter" idx="10"/>
          </p:nvPr>
        </p:nvSpPr>
        <p:spPr/>
        <p:txBody>
          <a:bodyPr wrap="square" numCol="1" anchorCtr="0" compatLnSpc="1">
            <a:prstTxWarp prst="textNoShape">
              <a:avLst/>
            </a:prstTxWarp>
          </a:bodyPr>
          <a:lstStyle/>
          <a:p>
            <a:pPr fontAlgn="base">
              <a:spcBef>
                <a:spcPct val="0"/>
              </a:spcBef>
              <a:spcAft>
                <a:spcPct val="0"/>
              </a:spcAft>
              <a:defRPr/>
            </a:pPr>
            <a:r>
              <a:rPr lang="en-US" smtClean="0">
                <a:solidFill>
                  <a:srgbClr val="898989"/>
                </a:solidFill>
              </a:rPr>
              <a:t>81th IETF, Quebec</a:t>
            </a:r>
            <a:endParaRPr lang="es-ES" dirty="0" smtClean="0">
              <a:solidFill>
                <a:srgbClr val="898989"/>
              </a:solidFill>
            </a:endParaRPr>
          </a:p>
        </p:txBody>
      </p:sp>
      <p:sp>
        <p:nvSpPr>
          <p:cNvPr id="6" name="4 Marcador de pie de página"/>
          <p:cNvSpPr>
            <a:spLocks noGrp="1"/>
          </p:cNvSpPr>
          <p:nvPr>
            <p:ph type="ftr" sz="quarter" idx="11"/>
          </p:nvPr>
        </p:nvSpPr>
        <p:spPr/>
        <p:txBody>
          <a:bodyPr wrap="square" numCol="1" anchorCtr="0" compatLnSpc="1">
            <a:prstTxWarp prst="textNoShape">
              <a:avLst/>
            </a:prstTxWarp>
          </a:bodyPr>
          <a:lstStyle/>
          <a:p>
            <a:pPr fontAlgn="base">
              <a:spcBef>
                <a:spcPct val="0"/>
              </a:spcBef>
              <a:spcAft>
                <a:spcPct val="0"/>
              </a:spcAft>
              <a:defRPr/>
            </a:pPr>
            <a:r>
              <a:rPr lang="es-ES" dirty="0" smtClean="0">
                <a:solidFill>
                  <a:srgbClr val="898989"/>
                </a:solidFill>
              </a:rPr>
              <a:t>MTMA</a:t>
            </a:r>
          </a:p>
        </p:txBody>
      </p:sp>
      <p:sp>
        <p:nvSpPr>
          <p:cNvPr id="3076" name="Rectangle 2"/>
          <p:cNvSpPr>
            <a:spLocks noGrp="1" noChangeArrowheads="1"/>
          </p:cNvSpPr>
          <p:nvPr>
            <p:ph type="ctrTitle"/>
          </p:nvPr>
        </p:nvSpPr>
        <p:spPr>
          <a:xfrm>
            <a:off x="685800" y="2130425"/>
            <a:ext cx="7772400" cy="1585913"/>
          </a:xfrm>
        </p:spPr>
        <p:txBody>
          <a:bodyPr/>
          <a:lstStyle/>
          <a:p>
            <a:pPr eaLnBrk="1" hangingPunct="1"/>
            <a:r>
              <a:rPr lang="en-US" sz="3600" smtClean="0"/>
              <a:t>Multicast Tree Mobility Anchor</a:t>
            </a:r>
            <a:br>
              <a:rPr lang="en-US" sz="3600" smtClean="0"/>
            </a:br>
            <a:r>
              <a:rPr lang="en-US" sz="3600" smtClean="0"/>
              <a:t>(MTMA)</a:t>
            </a:r>
            <a:endParaRPr lang="es-ES" sz="3200" smtClean="0"/>
          </a:p>
        </p:txBody>
      </p:sp>
      <p:sp>
        <p:nvSpPr>
          <p:cNvPr id="3077" name="Rectangle 3"/>
          <p:cNvSpPr>
            <a:spLocks noGrp="1" noChangeArrowheads="1"/>
          </p:cNvSpPr>
          <p:nvPr>
            <p:ph type="subTitle" idx="1"/>
          </p:nvPr>
        </p:nvSpPr>
        <p:spPr>
          <a:xfrm>
            <a:off x="539750" y="3933825"/>
            <a:ext cx="7777163" cy="2374900"/>
          </a:xfrm>
        </p:spPr>
        <p:txBody>
          <a:bodyPr/>
          <a:lstStyle/>
          <a:p>
            <a:pPr eaLnBrk="1" hangingPunct="1">
              <a:lnSpc>
                <a:spcPct val="70000"/>
              </a:lnSpc>
            </a:pPr>
            <a:r>
              <a:rPr lang="es-ES_tradnl" sz="1800" smtClean="0">
                <a:solidFill>
                  <a:srgbClr val="898989"/>
                </a:solidFill>
              </a:rPr>
              <a:t>Juan Carlos Zúñiga, Akbar Rahman </a:t>
            </a:r>
          </a:p>
          <a:p>
            <a:pPr eaLnBrk="1" hangingPunct="1">
              <a:lnSpc>
                <a:spcPct val="70000"/>
              </a:lnSpc>
            </a:pPr>
            <a:r>
              <a:rPr lang="es-ES_tradnl" sz="1800" i="1" smtClean="0">
                <a:solidFill>
                  <a:srgbClr val="898989"/>
                </a:solidFill>
              </a:rPr>
              <a:t>InterDigital</a:t>
            </a:r>
          </a:p>
          <a:p>
            <a:pPr eaLnBrk="1" hangingPunct="1">
              <a:lnSpc>
                <a:spcPct val="70000"/>
              </a:lnSpc>
            </a:pPr>
            <a:endParaRPr lang="es-ES_tradnl" sz="900" i="1" smtClean="0">
              <a:solidFill>
                <a:srgbClr val="898989"/>
              </a:solidFill>
            </a:endParaRPr>
          </a:p>
          <a:p>
            <a:pPr eaLnBrk="1" hangingPunct="1">
              <a:lnSpc>
                <a:spcPct val="70000"/>
              </a:lnSpc>
            </a:pPr>
            <a:r>
              <a:rPr lang="es-ES_tradnl" sz="1800" smtClean="0">
                <a:solidFill>
                  <a:srgbClr val="898989"/>
                </a:solidFill>
              </a:rPr>
              <a:t>Luis M. Contreras, Carlos J. Bernardos </a:t>
            </a:r>
          </a:p>
          <a:p>
            <a:pPr eaLnBrk="1" hangingPunct="1">
              <a:lnSpc>
                <a:spcPct val="70000"/>
              </a:lnSpc>
            </a:pPr>
            <a:r>
              <a:rPr lang="es-ES_tradnl" sz="1800" i="1" smtClean="0">
                <a:solidFill>
                  <a:srgbClr val="898989"/>
                </a:solidFill>
              </a:rPr>
              <a:t>Universidad Carlos III de Madrid (UC3M)</a:t>
            </a:r>
          </a:p>
          <a:p>
            <a:pPr eaLnBrk="1" hangingPunct="1">
              <a:lnSpc>
                <a:spcPct val="70000"/>
              </a:lnSpc>
            </a:pPr>
            <a:endParaRPr lang="es-ES_tradnl" sz="800" smtClean="0">
              <a:solidFill>
                <a:srgbClr val="898989"/>
              </a:solidFill>
            </a:endParaRPr>
          </a:p>
          <a:p>
            <a:pPr eaLnBrk="1" hangingPunct="1">
              <a:lnSpc>
                <a:spcPct val="70000"/>
              </a:lnSpc>
            </a:pPr>
            <a:r>
              <a:rPr lang="es-ES_tradnl" sz="1800" smtClean="0">
                <a:solidFill>
                  <a:srgbClr val="898989"/>
                </a:solidFill>
              </a:rPr>
              <a:t>Ignacio Soto</a:t>
            </a:r>
          </a:p>
          <a:p>
            <a:pPr eaLnBrk="1" hangingPunct="1">
              <a:lnSpc>
                <a:spcPct val="70000"/>
              </a:lnSpc>
            </a:pPr>
            <a:r>
              <a:rPr lang="es-ES_tradnl" sz="1800" i="1" smtClean="0">
                <a:solidFill>
                  <a:srgbClr val="898989"/>
                </a:solidFill>
              </a:rPr>
              <a:t>Universidad Politécnica de Madrid (UPM)</a:t>
            </a:r>
          </a:p>
          <a:p>
            <a:pPr eaLnBrk="1" hangingPunct="1">
              <a:lnSpc>
                <a:spcPct val="70000"/>
              </a:lnSpc>
            </a:pPr>
            <a:endParaRPr lang="es-ES_tradnl" sz="900" smtClean="0">
              <a:solidFill>
                <a:srgbClr val="898989"/>
              </a:solidFill>
            </a:endParaRPr>
          </a:p>
          <a:p>
            <a:pPr eaLnBrk="1" hangingPunct="1">
              <a:lnSpc>
                <a:spcPct val="70000"/>
              </a:lnSpc>
            </a:pPr>
            <a:endParaRPr lang="es-ES_tradnl" sz="800" smtClean="0">
              <a:solidFill>
                <a:srgbClr val="898989"/>
              </a:solidFill>
            </a:endParaRPr>
          </a:p>
          <a:p>
            <a:pPr eaLnBrk="1" hangingPunct="1">
              <a:lnSpc>
                <a:spcPct val="70000"/>
              </a:lnSpc>
            </a:pPr>
            <a:r>
              <a:rPr lang="es-ES_tradnl" sz="1800" smtClean="0">
                <a:solidFill>
                  <a:srgbClr val="898989"/>
                </a:solidFill>
              </a:rPr>
              <a:t>MULTIMOB WG, July 2011</a:t>
            </a:r>
            <a:endParaRPr lang="es-ES" sz="1800" smtClean="0">
              <a:solidFill>
                <a:srgbClr val="898989"/>
              </a:solidFill>
            </a:endParaRPr>
          </a:p>
        </p:txBody>
      </p:sp>
      <p:pic>
        <p:nvPicPr>
          <p:cNvPr id="3078" name="Picture 4" descr="ietflogotrans"/>
          <p:cNvPicPr>
            <a:picLocks noChangeAspect="1" noChangeArrowheads="1"/>
          </p:cNvPicPr>
          <p:nvPr/>
        </p:nvPicPr>
        <p:blipFill>
          <a:blip r:embed="rId2" cstate="print"/>
          <a:srcRect/>
          <a:stretch>
            <a:fillRect/>
          </a:stretch>
        </p:blipFill>
        <p:spPr bwMode="auto">
          <a:xfrm>
            <a:off x="3203575" y="425450"/>
            <a:ext cx="2667000" cy="141922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109D019C-7550-413D-BBA9-5878EB752FEA}" type="slidenum">
              <a:rPr lang="es-ES" smtClean="0"/>
              <a:pPr>
                <a:defRPr/>
              </a:pPr>
              <a:t>1</a:t>
            </a:fld>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3200" b="1" smtClean="0">
                <a:solidFill>
                  <a:srgbClr val="0033CC"/>
                </a:solidFill>
              </a:rPr>
              <a:t>Multicast Tree Mobility Anchor (1/2)</a:t>
            </a:r>
          </a:p>
        </p:txBody>
      </p:sp>
      <p:sp>
        <p:nvSpPr>
          <p:cNvPr id="4099" name="Text Placeholder 2"/>
          <p:cNvSpPr>
            <a:spLocks noGrp="1"/>
          </p:cNvSpPr>
          <p:nvPr>
            <p:ph type="body" idx="1"/>
          </p:nvPr>
        </p:nvSpPr>
        <p:spPr/>
        <p:txBody>
          <a:bodyPr/>
          <a:lstStyle/>
          <a:p>
            <a:pPr>
              <a:buClr>
                <a:srgbClr val="3333CC"/>
              </a:buClr>
              <a:buSzPct val="60000"/>
              <a:buFont typeface="Wingdings" pitchFamily="2" charset="2"/>
              <a:buChar char="§"/>
            </a:pPr>
            <a:r>
              <a:rPr lang="en-US" sz="2000" u="sng" smtClean="0">
                <a:solidFill>
                  <a:srgbClr val="0070C0"/>
                </a:solidFill>
                <a:latin typeface="Tahoma" pitchFamily="34" charset="0"/>
                <a:hlinkClick r:id="rId2"/>
              </a:rPr>
              <a:t>https://datatracker.ietf.org/doc/draft-zuniga-multimob-smspmip/</a:t>
            </a:r>
            <a:endParaRPr lang="en-US" sz="2000" u="sng" smtClean="0">
              <a:solidFill>
                <a:srgbClr val="0070C0"/>
              </a:solidFill>
              <a:latin typeface="Tahoma" pitchFamily="34" charset="0"/>
            </a:endParaRPr>
          </a:p>
          <a:p>
            <a:pPr>
              <a:buClr>
                <a:srgbClr val="3333CC"/>
              </a:buClr>
              <a:buSzPct val="60000"/>
              <a:buFont typeface="Wingdings" pitchFamily="2" charset="2"/>
              <a:buChar char="§"/>
            </a:pPr>
            <a:endParaRPr lang="en-US" sz="2800" smtClean="0">
              <a:solidFill>
                <a:srgbClr val="000000"/>
              </a:solidFill>
              <a:latin typeface="Tahoma" pitchFamily="34" charset="0"/>
            </a:endParaRPr>
          </a:p>
          <a:p>
            <a:pPr>
              <a:buClr>
                <a:srgbClr val="3333CC"/>
              </a:buClr>
              <a:buSzPct val="60000"/>
              <a:buFont typeface="Wingdings" pitchFamily="2" charset="2"/>
              <a:buChar char="§"/>
            </a:pPr>
            <a:r>
              <a:rPr lang="en-US" sz="2400" smtClean="0">
                <a:solidFill>
                  <a:srgbClr val="000000"/>
                </a:solidFill>
                <a:latin typeface="Tahoma" pitchFamily="34" charset="0"/>
              </a:rPr>
              <a:t>Basic concept discussed since IETF 76</a:t>
            </a:r>
          </a:p>
          <a:p>
            <a:pPr>
              <a:buClr>
                <a:srgbClr val="3333CC"/>
              </a:buClr>
              <a:buSzPct val="60000"/>
              <a:buFont typeface="Wingdings" pitchFamily="2" charset="2"/>
              <a:buChar char="§"/>
            </a:pPr>
            <a:endParaRPr lang="en-US" sz="2800" smtClean="0">
              <a:solidFill>
                <a:srgbClr val="000000"/>
              </a:solidFill>
              <a:latin typeface="Tahoma" pitchFamily="34" charset="0"/>
            </a:endParaRPr>
          </a:p>
          <a:p>
            <a:pPr>
              <a:buClr>
                <a:srgbClr val="3333CC"/>
              </a:buClr>
              <a:buSzPct val="60000"/>
              <a:buFont typeface="Wingdings" pitchFamily="2" charset="2"/>
              <a:buChar char="§"/>
            </a:pPr>
            <a:r>
              <a:rPr lang="en-US" sz="2400" smtClean="0">
                <a:solidFill>
                  <a:srgbClr val="000000"/>
                </a:solidFill>
                <a:latin typeface="Tahoma" pitchFamily="34" charset="0"/>
              </a:rPr>
              <a:t>Scope of Changes:</a:t>
            </a:r>
          </a:p>
          <a:p>
            <a:pPr lvl="1">
              <a:buClr>
                <a:srgbClr val="3333CC"/>
              </a:buClr>
              <a:buSzPct val="60000"/>
              <a:buFont typeface="Wingdings" pitchFamily="2" charset="2"/>
              <a:buChar char="§"/>
            </a:pPr>
            <a:r>
              <a:rPr lang="en-US" sz="2000" smtClean="0">
                <a:solidFill>
                  <a:srgbClr val="000000"/>
                </a:solidFill>
                <a:latin typeface="Tahoma" pitchFamily="34" charset="0"/>
              </a:rPr>
              <a:t>Definitions and terminology updated</a:t>
            </a:r>
          </a:p>
          <a:p>
            <a:pPr lvl="2">
              <a:buClr>
                <a:srgbClr val="3333CC"/>
              </a:buClr>
              <a:buSzPct val="60000"/>
              <a:buFont typeface="Wingdings" pitchFamily="2" charset="2"/>
              <a:buChar char="§"/>
            </a:pPr>
            <a:r>
              <a:rPr lang="en-US" sz="1600" smtClean="0">
                <a:solidFill>
                  <a:srgbClr val="000000"/>
                </a:solidFill>
                <a:latin typeface="Tahoma" pitchFamily="34" charset="0"/>
              </a:rPr>
              <a:t>Multicast LMA -&gt; Multicast Tree Mobility Anchor</a:t>
            </a:r>
          </a:p>
          <a:p>
            <a:pPr lvl="1">
              <a:buClr>
                <a:srgbClr val="3333CC"/>
              </a:buClr>
              <a:buSzPct val="60000"/>
              <a:buFont typeface="Wingdings" pitchFamily="2" charset="2"/>
              <a:buChar char="§"/>
            </a:pPr>
            <a:r>
              <a:rPr lang="en-US" sz="2000" smtClean="0">
                <a:solidFill>
                  <a:srgbClr val="000000"/>
                </a:solidFill>
                <a:latin typeface="Tahoma" pitchFamily="34" charset="0"/>
              </a:rPr>
              <a:t>New considerations added in section 4</a:t>
            </a:r>
          </a:p>
          <a:p>
            <a:pPr lvl="1">
              <a:buClr>
                <a:srgbClr val="3333CC"/>
              </a:buClr>
              <a:buSzPct val="60000"/>
              <a:buFont typeface="Wingdings" pitchFamily="2" charset="2"/>
              <a:buChar char="§"/>
            </a:pPr>
            <a:r>
              <a:rPr lang="en-US" sz="2000" smtClean="0">
                <a:solidFill>
                  <a:srgbClr val="000000"/>
                </a:solidFill>
                <a:latin typeface="Tahoma" pitchFamily="34" charset="0"/>
              </a:rPr>
              <a:t>Overhead analysis added in Appendix A</a:t>
            </a:r>
          </a:p>
          <a:p>
            <a:pPr lvl="1">
              <a:buClr>
                <a:srgbClr val="3333CC"/>
              </a:buClr>
              <a:buSzPct val="60000"/>
              <a:buFont typeface="Wingdings" pitchFamily="2" charset="2"/>
              <a:buChar char="§"/>
            </a:pPr>
            <a:r>
              <a:rPr lang="en-US" sz="2000" smtClean="0">
                <a:solidFill>
                  <a:srgbClr val="000000"/>
                </a:solidFill>
                <a:latin typeface="Tahoma" pitchFamily="34" charset="0"/>
              </a:rPr>
              <a:t>Added details about reuse of PMIP features such as tunnel establishment, security and heartbeat</a:t>
            </a:r>
          </a:p>
        </p:txBody>
      </p:sp>
      <p:sp>
        <p:nvSpPr>
          <p:cNvPr id="4100"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rPr>
              <a:t>81th IETF, Quebec</a:t>
            </a:r>
          </a:p>
        </p:txBody>
      </p:sp>
      <p:sp>
        <p:nvSpPr>
          <p:cNvPr id="5" name="Date Placeholder 4"/>
          <p:cNvSpPr>
            <a:spLocks noGrp="1"/>
          </p:cNvSpPr>
          <p:nvPr>
            <p:ph type="dt" sz="half" idx="10"/>
          </p:nvPr>
        </p:nvSpPr>
        <p:spPr/>
        <p:txBody>
          <a:bodyPr/>
          <a:lstStyle/>
          <a:p>
            <a:pPr>
              <a:defRPr/>
            </a:pPr>
            <a:r>
              <a:rPr lang="en-US" altLang="zh-CN" smtClean="0"/>
              <a:t>81th IETF, Quebec</a:t>
            </a:r>
            <a:endParaRPr lang="zh-CN" altLang="en-US"/>
          </a:p>
        </p:txBody>
      </p:sp>
      <p:sp>
        <p:nvSpPr>
          <p:cNvPr id="6" name="Slide Number Placeholder 5"/>
          <p:cNvSpPr>
            <a:spLocks noGrp="1"/>
          </p:cNvSpPr>
          <p:nvPr>
            <p:ph type="sldNum" sz="quarter" idx="12"/>
          </p:nvPr>
        </p:nvSpPr>
        <p:spPr/>
        <p:txBody>
          <a:bodyPr/>
          <a:lstStyle/>
          <a:p>
            <a:pPr>
              <a:defRPr/>
            </a:pPr>
            <a:fld id="{18BC6533-EBA5-4E29-A6CF-EBF474194BC9}" type="slidenum">
              <a:rPr lang="en-US" altLang="zh-CN" smtClean="0"/>
              <a:pPr>
                <a:defRPr/>
              </a:pPr>
              <a:t>2</a:t>
            </a:fld>
            <a:endParaRPr lang="en-US" altLang="zh-CN"/>
          </a:p>
        </p:txBody>
      </p:sp>
      <p:sp>
        <p:nvSpPr>
          <p:cNvPr id="7" name="Footer Placeholder 6"/>
          <p:cNvSpPr>
            <a:spLocks noGrp="1"/>
          </p:cNvSpPr>
          <p:nvPr>
            <p:ph type="ftr" sz="quarter" idx="11"/>
          </p:nvPr>
        </p:nvSpPr>
        <p:spPr/>
        <p:txBody>
          <a:bodyPr/>
          <a:lstStyle/>
          <a:p>
            <a:pPr>
              <a:defRPr/>
            </a:pPr>
            <a:r>
              <a:rPr lang="en-US" altLang="zh-CN" smtClean="0"/>
              <a:t>MTMA</a:t>
            </a: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3200" b="1" smtClean="0">
                <a:solidFill>
                  <a:srgbClr val="0033CC"/>
                </a:solidFill>
              </a:rPr>
              <a:t>Multicast Tree Mobility Anchor (2/2)</a:t>
            </a:r>
          </a:p>
        </p:txBody>
      </p:sp>
      <p:sp>
        <p:nvSpPr>
          <p:cNvPr id="3" name="Text Placeholder 2"/>
          <p:cNvSpPr>
            <a:spLocks noGrp="1"/>
          </p:cNvSpPr>
          <p:nvPr>
            <p:ph type="body" idx="1"/>
          </p:nvPr>
        </p:nvSpPr>
        <p:spPr>
          <a:xfrm>
            <a:off x="457200" y="1341438"/>
            <a:ext cx="8147050" cy="5183187"/>
          </a:xfrm>
        </p:spPr>
        <p:txBody>
          <a:bodyPr>
            <a:normAutofit fontScale="77500" lnSpcReduction="20000"/>
          </a:bodyPr>
          <a:lstStyle/>
          <a:p>
            <a:pPr>
              <a:buClr>
                <a:srgbClr val="3333CC"/>
              </a:buClr>
              <a:buSzPct val="60000"/>
              <a:buFont typeface="Wingdings" pitchFamily="2" charset="2"/>
              <a:buChar char="§"/>
              <a:defRPr/>
            </a:pPr>
            <a:r>
              <a:rPr lang="en-US" dirty="0" smtClean="0">
                <a:solidFill>
                  <a:srgbClr val="0033CC"/>
                </a:solidFill>
                <a:latin typeface="Tahoma"/>
              </a:rPr>
              <a:t>Features</a:t>
            </a:r>
          </a:p>
          <a:p>
            <a:pPr lvl="3">
              <a:buClr>
                <a:srgbClr val="3333CC"/>
              </a:buClr>
              <a:buSzPct val="60000"/>
              <a:buFont typeface="Wingdings" pitchFamily="2" charset="2"/>
              <a:buChar char="§"/>
              <a:defRPr/>
            </a:pPr>
            <a:endParaRPr lang="en-US" dirty="0" smtClean="0">
              <a:solidFill>
                <a:srgbClr val="0033CC"/>
              </a:solidFill>
              <a:latin typeface="Tahoma"/>
            </a:endParaRPr>
          </a:p>
          <a:p>
            <a:pPr lvl="1">
              <a:buClr>
                <a:srgbClr val="3333CC"/>
              </a:buClr>
              <a:buSzPct val="60000"/>
              <a:buFont typeface="Wingdings" pitchFamily="2" charset="2"/>
              <a:buChar char="§"/>
              <a:defRPr/>
            </a:pPr>
            <a:r>
              <a:rPr lang="en-US" sz="2500" dirty="0" smtClean="0">
                <a:latin typeface="Tahoma"/>
              </a:rPr>
              <a:t>Not all LMAs need to support multicast capability and connectivity</a:t>
            </a:r>
          </a:p>
          <a:p>
            <a:pPr marL="1038225" lvl="2" indent="-285750">
              <a:buClr>
                <a:srgbClr val="FF0000"/>
              </a:buClr>
              <a:buSzPct val="55000"/>
              <a:buFont typeface="Wingdings" pitchFamily="2" charset="2"/>
              <a:buChar char="§"/>
              <a:defRPr/>
            </a:pPr>
            <a:r>
              <a:rPr lang="en-US" sz="1900" dirty="0" smtClean="0">
                <a:latin typeface="Tahoma"/>
              </a:rPr>
              <a:t>Reduces total resources and states at LMAs</a:t>
            </a:r>
          </a:p>
          <a:p>
            <a:pPr marL="1038225" lvl="2" indent="-285750">
              <a:buClr>
                <a:srgbClr val="FF0000"/>
              </a:buClr>
              <a:buSzPct val="55000"/>
              <a:buFont typeface="Wingdings" pitchFamily="2" charset="2"/>
              <a:buChar char="§"/>
              <a:defRPr/>
            </a:pPr>
            <a:endParaRPr lang="en-US" sz="2100" dirty="0" smtClean="0">
              <a:latin typeface="Tahoma"/>
            </a:endParaRPr>
          </a:p>
          <a:p>
            <a:pPr marL="638175" lvl="2" indent="-342900">
              <a:buClr>
                <a:srgbClr val="3333CC"/>
              </a:buClr>
              <a:buSzPct val="60000"/>
              <a:buFont typeface="Wingdings" pitchFamily="2" charset="2"/>
              <a:buChar char="§"/>
              <a:defRPr/>
            </a:pPr>
            <a:r>
              <a:rPr lang="en-US" sz="2500" dirty="0" smtClean="0">
                <a:latin typeface="Tahoma"/>
              </a:rPr>
              <a:t>Reduces tunnel convergence issue at the MAG</a:t>
            </a:r>
          </a:p>
          <a:p>
            <a:pPr marL="1038225" lvl="2" indent="-285750">
              <a:buClr>
                <a:srgbClr val="FF0000"/>
              </a:buClr>
              <a:buSzPct val="55000"/>
              <a:buFont typeface="Wingdings" pitchFamily="2" charset="2"/>
              <a:buChar char="§"/>
              <a:defRPr/>
            </a:pPr>
            <a:r>
              <a:rPr lang="en-US" sz="2100" dirty="0" smtClean="0">
                <a:latin typeface="Tahoma"/>
              </a:rPr>
              <a:t>Minimizes the replication of multicast traffic when MNs with different LMAs join the same multicast group </a:t>
            </a:r>
          </a:p>
          <a:p>
            <a:pPr marL="1038225" lvl="2" indent="-285750">
              <a:buClr>
                <a:srgbClr val="FF0000"/>
              </a:buClr>
              <a:buSzPct val="55000"/>
              <a:buFont typeface="Wingdings" pitchFamily="2" charset="2"/>
              <a:buChar char="§"/>
              <a:defRPr/>
            </a:pPr>
            <a:endParaRPr lang="en-US" sz="2100" dirty="0" smtClean="0">
              <a:latin typeface="Tahoma"/>
            </a:endParaRPr>
          </a:p>
          <a:p>
            <a:pPr lvl="1">
              <a:buClr>
                <a:srgbClr val="3333CC"/>
              </a:buClr>
              <a:buSzPct val="60000"/>
              <a:buFont typeface="Wingdings" pitchFamily="2" charset="2"/>
              <a:buChar char="§"/>
              <a:defRPr/>
            </a:pPr>
            <a:r>
              <a:rPr lang="en-US" sz="2400" dirty="0" smtClean="0">
                <a:latin typeface="Tahoma"/>
              </a:rPr>
              <a:t>Simplifies the multicast tree topology</a:t>
            </a:r>
          </a:p>
          <a:p>
            <a:pPr lvl="2">
              <a:buClr>
                <a:srgbClr val="C00000"/>
              </a:buClr>
              <a:buSzPct val="60000"/>
              <a:buFont typeface="Wingdings" pitchFamily="2" charset="2"/>
              <a:buChar char="§"/>
              <a:defRPr/>
            </a:pPr>
            <a:r>
              <a:rPr lang="en-US" sz="2000" dirty="0" smtClean="0">
                <a:latin typeface="Tahoma"/>
              </a:rPr>
              <a:t>Allows a PMIPv6 domain to closely follow a simple multicast tree topology for Proxy MLD forwarding</a:t>
            </a:r>
          </a:p>
          <a:p>
            <a:pPr lvl="2">
              <a:buClr>
                <a:srgbClr val="C00000"/>
              </a:buClr>
              <a:buSzPct val="60000"/>
              <a:buFont typeface="Wingdings" pitchFamily="2" charset="2"/>
              <a:buChar char="§"/>
              <a:defRPr/>
            </a:pPr>
            <a:endParaRPr lang="en-US" sz="2100" dirty="0" smtClean="0">
              <a:latin typeface="Tahoma"/>
            </a:endParaRPr>
          </a:p>
          <a:p>
            <a:pPr lvl="1">
              <a:buClr>
                <a:srgbClr val="3333CC"/>
              </a:buClr>
              <a:buSzPct val="60000"/>
              <a:buFont typeface="Wingdings" pitchFamily="2" charset="2"/>
              <a:buChar char="§"/>
              <a:defRPr/>
            </a:pPr>
            <a:r>
              <a:rPr lang="en-US" sz="2400" dirty="0" smtClean="0">
                <a:latin typeface="Tahoma"/>
              </a:rPr>
              <a:t>Allows the implementation of a single MLD proxy instance per MAG to support the multicast service</a:t>
            </a:r>
          </a:p>
          <a:p>
            <a:pPr lvl="2">
              <a:buClr>
                <a:srgbClr val="C00000"/>
              </a:buClr>
              <a:buSzPct val="60000"/>
              <a:buFont typeface="Wingdings" pitchFamily="2" charset="2"/>
              <a:buChar char="§"/>
              <a:defRPr/>
            </a:pPr>
            <a:r>
              <a:rPr lang="en-US" sz="2100" dirty="0" smtClean="0">
                <a:latin typeface="Tahoma"/>
              </a:rPr>
              <a:t>Reduces the complexity of the MAG</a:t>
            </a:r>
          </a:p>
          <a:p>
            <a:pPr lvl="2">
              <a:buClr>
                <a:srgbClr val="C00000"/>
              </a:buClr>
              <a:buSzPct val="60000"/>
              <a:buFont typeface="Wingdings" pitchFamily="2" charset="2"/>
              <a:buChar char="§"/>
              <a:defRPr/>
            </a:pPr>
            <a:endParaRPr lang="en-US" sz="2100" dirty="0" smtClean="0">
              <a:latin typeface="Tahoma"/>
            </a:endParaRPr>
          </a:p>
          <a:p>
            <a:pPr lvl="1">
              <a:buClr>
                <a:srgbClr val="3333CC"/>
              </a:buClr>
              <a:buSzPct val="60000"/>
              <a:buFont typeface="Wingdings" pitchFamily="2" charset="2"/>
              <a:buChar char="§"/>
              <a:defRPr/>
            </a:pPr>
            <a:r>
              <a:rPr lang="en-US" sz="2400" dirty="0" smtClean="0">
                <a:latin typeface="Tahoma"/>
              </a:rPr>
              <a:t>Permits different PMIPv6 deployment scenarios</a:t>
            </a:r>
          </a:p>
          <a:p>
            <a:pPr marL="1038225" lvl="2" indent="-285750">
              <a:buClr>
                <a:srgbClr val="FF0000"/>
              </a:buClr>
              <a:buSzPct val="55000"/>
              <a:buFont typeface="Wingdings" pitchFamily="2" charset="2"/>
              <a:buChar char="§"/>
              <a:defRPr/>
            </a:pPr>
            <a:r>
              <a:rPr lang="en-US" sz="2000" dirty="0" smtClean="0">
                <a:latin typeface="Tahoma"/>
              </a:rPr>
              <a:t>Deployment strategies can be tailored for expected traffic scenarios</a:t>
            </a:r>
          </a:p>
          <a:p>
            <a:pPr marL="1038225" lvl="2" indent="-285750">
              <a:buClr>
                <a:srgbClr val="FF0000"/>
              </a:buClr>
              <a:buSzPct val="55000"/>
              <a:buFont typeface="Wingdings" pitchFamily="2" charset="2"/>
              <a:buChar char="§"/>
              <a:defRPr/>
            </a:pPr>
            <a:endParaRPr lang="en-US" sz="2700" dirty="0" smtClean="0">
              <a:latin typeface="Tahoma"/>
            </a:endParaRPr>
          </a:p>
          <a:p>
            <a:pPr lvl="2">
              <a:buClr>
                <a:srgbClr val="C00000"/>
              </a:buClr>
              <a:buSzPct val="60000"/>
              <a:buFont typeface="Wingdings" pitchFamily="2" charset="2"/>
              <a:buChar char="§"/>
              <a:defRPr/>
            </a:pPr>
            <a:endParaRPr lang="en-US" sz="2100" dirty="0" smtClean="0">
              <a:latin typeface="Tahoma"/>
            </a:endParaRPr>
          </a:p>
          <a:p>
            <a:pPr marL="1038225" lvl="2" indent="-285750">
              <a:buClr>
                <a:srgbClr val="FF0000"/>
              </a:buClr>
              <a:buSzPct val="55000"/>
              <a:buFont typeface="Wingdings" pitchFamily="2" charset="2"/>
              <a:buChar char="§"/>
              <a:defRPr/>
            </a:pPr>
            <a:endParaRPr lang="en-US" sz="2000" dirty="0" smtClean="0">
              <a:latin typeface="Tahoma"/>
            </a:endParaRPr>
          </a:p>
          <a:p>
            <a:pPr marL="393700" indent="-285750">
              <a:buClr>
                <a:srgbClr val="FF0000"/>
              </a:buClr>
              <a:buSzPct val="55000"/>
              <a:buFont typeface="Arial" charset="0"/>
              <a:buNone/>
              <a:defRPr/>
            </a:pPr>
            <a:endParaRPr lang="en-US" sz="2500" dirty="0" smtClean="0">
              <a:solidFill>
                <a:srgbClr val="000000"/>
              </a:solidFill>
              <a:latin typeface="Tahoma"/>
            </a:endParaRPr>
          </a:p>
        </p:txBody>
      </p:sp>
      <p:sp>
        <p:nvSpPr>
          <p:cNvPr id="5124"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rPr>
              <a:t>81th IETF, Quebec</a:t>
            </a:r>
          </a:p>
        </p:txBody>
      </p:sp>
      <p:sp>
        <p:nvSpPr>
          <p:cNvPr id="5" name="Date Placeholder 4"/>
          <p:cNvSpPr>
            <a:spLocks noGrp="1"/>
          </p:cNvSpPr>
          <p:nvPr>
            <p:ph type="dt" sz="half" idx="10"/>
          </p:nvPr>
        </p:nvSpPr>
        <p:spPr/>
        <p:txBody>
          <a:bodyPr/>
          <a:lstStyle/>
          <a:p>
            <a:pPr>
              <a:defRPr/>
            </a:pPr>
            <a:r>
              <a:rPr lang="en-US" altLang="zh-CN" smtClean="0"/>
              <a:t>81th IETF, Quebec</a:t>
            </a:r>
            <a:endParaRPr lang="zh-CN" altLang="en-US"/>
          </a:p>
        </p:txBody>
      </p:sp>
      <p:sp>
        <p:nvSpPr>
          <p:cNvPr id="6" name="Slide Number Placeholder 5"/>
          <p:cNvSpPr>
            <a:spLocks noGrp="1"/>
          </p:cNvSpPr>
          <p:nvPr>
            <p:ph type="sldNum" sz="quarter" idx="12"/>
          </p:nvPr>
        </p:nvSpPr>
        <p:spPr/>
        <p:txBody>
          <a:bodyPr/>
          <a:lstStyle/>
          <a:p>
            <a:pPr>
              <a:defRPr/>
            </a:pPr>
            <a:fld id="{18BC6533-EBA5-4E29-A6CF-EBF474194BC9}" type="slidenum">
              <a:rPr lang="en-US" altLang="zh-CN" smtClean="0"/>
              <a:pPr>
                <a:defRPr/>
              </a:pPr>
              <a:t>3</a:t>
            </a:fld>
            <a:endParaRPr lang="en-US" altLang="zh-CN"/>
          </a:p>
        </p:txBody>
      </p:sp>
      <p:sp>
        <p:nvSpPr>
          <p:cNvPr id="7" name="Footer Placeholder 6"/>
          <p:cNvSpPr>
            <a:spLocks noGrp="1"/>
          </p:cNvSpPr>
          <p:nvPr>
            <p:ph type="ftr" sz="quarter" idx="11"/>
          </p:nvPr>
        </p:nvSpPr>
        <p:spPr/>
        <p:txBody>
          <a:bodyPr/>
          <a:lstStyle/>
          <a:p>
            <a:pPr>
              <a:defRPr/>
            </a:pPr>
            <a:r>
              <a:rPr lang="en-US" altLang="zh-CN" smtClean="0"/>
              <a:t>MTMA</a:t>
            </a: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Backup Slides</a:t>
            </a:r>
            <a:br>
              <a:rPr lang="en-US" smtClean="0"/>
            </a:br>
            <a:endParaRPr lang="en-US" smtClean="0"/>
          </a:p>
        </p:txBody>
      </p:sp>
      <p:sp>
        <p:nvSpPr>
          <p:cNvPr id="6147"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rPr>
              <a:t>81th IETF, Quebec</a:t>
            </a:r>
          </a:p>
        </p:txBody>
      </p:sp>
      <p:sp>
        <p:nvSpPr>
          <p:cNvPr id="4" name="Date Placeholder 3"/>
          <p:cNvSpPr>
            <a:spLocks noGrp="1"/>
          </p:cNvSpPr>
          <p:nvPr>
            <p:ph type="dt" sz="half" idx="10"/>
          </p:nvPr>
        </p:nvSpPr>
        <p:spPr/>
        <p:txBody>
          <a:bodyPr/>
          <a:lstStyle/>
          <a:p>
            <a:pPr>
              <a:defRPr/>
            </a:pPr>
            <a:r>
              <a:rPr lang="en-US" altLang="zh-CN" smtClean="0"/>
              <a:t>81th IETF, Quebec</a:t>
            </a:r>
            <a:endParaRPr lang="zh-CN" altLang="en-US"/>
          </a:p>
        </p:txBody>
      </p:sp>
      <p:sp>
        <p:nvSpPr>
          <p:cNvPr id="5" name="Slide Number Placeholder 4"/>
          <p:cNvSpPr>
            <a:spLocks noGrp="1"/>
          </p:cNvSpPr>
          <p:nvPr>
            <p:ph type="sldNum" sz="quarter" idx="12"/>
          </p:nvPr>
        </p:nvSpPr>
        <p:spPr/>
        <p:txBody>
          <a:bodyPr/>
          <a:lstStyle/>
          <a:p>
            <a:pPr>
              <a:defRPr/>
            </a:pPr>
            <a:fld id="{18BC6533-EBA5-4E29-A6CF-EBF474194BC9}" type="slidenum">
              <a:rPr lang="en-US" altLang="zh-CN" smtClean="0"/>
              <a:pPr>
                <a:defRPr/>
              </a:pPr>
              <a:t>4</a:t>
            </a:fld>
            <a:endParaRPr lang="en-US" altLang="zh-CN"/>
          </a:p>
        </p:txBody>
      </p:sp>
      <p:sp>
        <p:nvSpPr>
          <p:cNvPr id="6" name="Footer Placeholder 5"/>
          <p:cNvSpPr>
            <a:spLocks noGrp="1"/>
          </p:cNvSpPr>
          <p:nvPr>
            <p:ph type="ftr" sz="quarter" idx="11"/>
          </p:nvPr>
        </p:nvSpPr>
        <p:spPr/>
        <p:txBody>
          <a:bodyPr/>
          <a:lstStyle/>
          <a:p>
            <a:pPr>
              <a:defRPr/>
            </a:pPr>
            <a:r>
              <a:rPr lang="en-US" altLang="zh-CN" smtClean="0"/>
              <a:t>MTMA</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2"/>
          <p:cNvPicPr>
            <a:picLocks noChangeAspect="1" noChangeArrowheads="1"/>
          </p:cNvPicPr>
          <p:nvPr/>
        </p:nvPicPr>
        <p:blipFill>
          <a:blip r:embed="rId2" cstate="print"/>
          <a:srcRect/>
          <a:stretch>
            <a:fillRect/>
          </a:stretch>
        </p:blipFill>
        <p:spPr bwMode="auto">
          <a:xfrm>
            <a:off x="900113" y="836613"/>
            <a:ext cx="2692400" cy="4003675"/>
          </a:xfrm>
          <a:prstGeom prst="rect">
            <a:avLst/>
          </a:prstGeom>
          <a:noFill/>
          <a:ln w="9525">
            <a:noFill/>
            <a:miter lim="800000"/>
            <a:headEnd/>
            <a:tailEnd/>
          </a:ln>
        </p:spPr>
      </p:pic>
      <p:pic>
        <p:nvPicPr>
          <p:cNvPr id="7171" name="Picture 43"/>
          <p:cNvPicPr>
            <a:picLocks noChangeAspect="1" noChangeArrowheads="1"/>
          </p:cNvPicPr>
          <p:nvPr/>
        </p:nvPicPr>
        <p:blipFill>
          <a:blip r:embed="rId3" cstate="print"/>
          <a:srcRect/>
          <a:stretch>
            <a:fillRect/>
          </a:stretch>
        </p:blipFill>
        <p:spPr bwMode="auto">
          <a:xfrm>
            <a:off x="5480050" y="909638"/>
            <a:ext cx="2692400" cy="4003675"/>
          </a:xfrm>
          <a:prstGeom prst="rect">
            <a:avLst/>
          </a:prstGeom>
          <a:noFill/>
          <a:ln w="9525">
            <a:noFill/>
            <a:miter lim="800000"/>
            <a:headEnd/>
            <a:tailEnd/>
          </a:ln>
        </p:spPr>
      </p:pic>
      <p:sp>
        <p:nvSpPr>
          <p:cNvPr id="7172" name="AutoShape 41"/>
          <p:cNvSpPr>
            <a:spLocks noChangeArrowheads="1"/>
          </p:cNvSpPr>
          <p:nvPr/>
        </p:nvSpPr>
        <p:spPr bwMode="auto">
          <a:xfrm rot="5400000">
            <a:off x="2151857" y="-1496219"/>
            <a:ext cx="303212" cy="4105275"/>
          </a:xfrm>
          <a:prstGeom prst="homePlate">
            <a:avLst>
              <a:gd name="adj" fmla="val 25000"/>
            </a:avLst>
          </a:prstGeom>
          <a:solidFill>
            <a:schemeClr val="accent1"/>
          </a:solidFill>
          <a:ln w="9525" algn="ctr">
            <a:noFill/>
            <a:miter lim="800000"/>
            <a:headEnd/>
            <a:tailEnd/>
          </a:ln>
        </p:spPr>
        <p:txBody>
          <a:bodyPr rot="10800000" vert="eaVert" wrap="none" lIns="0" tIns="0" rIns="0" bIns="0" anchor="ctr"/>
          <a:lstStyle/>
          <a:p>
            <a:pPr marL="193675" indent="-193675" algn="ctr">
              <a:spcAft>
                <a:spcPct val="50000"/>
              </a:spcAft>
              <a:buClr>
                <a:schemeClr val="tx2"/>
              </a:buClr>
              <a:buSzPct val="70000"/>
              <a:buFont typeface="Wingdings" pitchFamily="2" charset="2"/>
              <a:buNone/>
            </a:pPr>
            <a:r>
              <a:rPr lang="en-GB" sz="1600" b="1">
                <a:solidFill>
                  <a:schemeClr val="bg1"/>
                </a:solidFill>
                <a:latin typeface="Calibri" pitchFamily="34" charset="0"/>
              </a:rPr>
              <a:t>Dedicated M-LMA architecture</a:t>
            </a:r>
          </a:p>
        </p:txBody>
      </p:sp>
      <p:sp>
        <p:nvSpPr>
          <p:cNvPr id="7173" name="Rectangle 45"/>
          <p:cNvSpPr>
            <a:spLocks noChangeArrowheads="1"/>
          </p:cNvSpPr>
          <p:nvPr/>
        </p:nvSpPr>
        <p:spPr bwMode="auto">
          <a:xfrm>
            <a:off x="179388" y="333375"/>
            <a:ext cx="4248150" cy="6119813"/>
          </a:xfrm>
          <a:prstGeom prst="rect">
            <a:avLst/>
          </a:prstGeom>
          <a:noFill/>
          <a:ln w="9525">
            <a:solidFill>
              <a:schemeClr val="accent1"/>
            </a:solidFill>
            <a:miter lim="800000"/>
            <a:headEnd/>
            <a:tailEnd/>
          </a:ln>
        </p:spPr>
        <p:txBody>
          <a:bodyPr wrap="none" anchor="ctr"/>
          <a:lstStyle/>
          <a:p>
            <a:endParaRPr lang="en-US"/>
          </a:p>
        </p:txBody>
      </p:sp>
      <p:sp>
        <p:nvSpPr>
          <p:cNvPr id="7174" name="Rectangle 46"/>
          <p:cNvSpPr>
            <a:spLocks noChangeArrowheads="1"/>
          </p:cNvSpPr>
          <p:nvPr/>
        </p:nvSpPr>
        <p:spPr bwMode="auto">
          <a:xfrm>
            <a:off x="4716463" y="333375"/>
            <a:ext cx="4248150" cy="6119813"/>
          </a:xfrm>
          <a:prstGeom prst="rect">
            <a:avLst/>
          </a:prstGeom>
          <a:noFill/>
          <a:ln w="9525">
            <a:solidFill>
              <a:schemeClr val="accent1"/>
            </a:solidFill>
            <a:miter lim="800000"/>
            <a:headEnd/>
            <a:tailEnd/>
          </a:ln>
        </p:spPr>
        <p:txBody>
          <a:bodyPr wrap="none" anchor="ctr"/>
          <a:lstStyle/>
          <a:p>
            <a:endParaRPr lang="en-US"/>
          </a:p>
        </p:txBody>
      </p:sp>
      <p:sp>
        <p:nvSpPr>
          <p:cNvPr id="7175" name="AutoShape 41"/>
          <p:cNvSpPr>
            <a:spLocks noChangeArrowheads="1"/>
          </p:cNvSpPr>
          <p:nvPr/>
        </p:nvSpPr>
        <p:spPr bwMode="auto">
          <a:xfrm rot="5400000">
            <a:off x="6688932" y="-1496219"/>
            <a:ext cx="303212" cy="4105275"/>
          </a:xfrm>
          <a:prstGeom prst="homePlate">
            <a:avLst>
              <a:gd name="adj" fmla="val 25000"/>
            </a:avLst>
          </a:prstGeom>
          <a:solidFill>
            <a:schemeClr val="accent1"/>
          </a:solidFill>
          <a:ln w="9525" algn="ctr">
            <a:noFill/>
            <a:miter lim="800000"/>
            <a:headEnd/>
            <a:tailEnd/>
          </a:ln>
        </p:spPr>
        <p:txBody>
          <a:bodyPr rot="10800000" vert="eaVert" wrap="none" lIns="0" tIns="0" rIns="0" bIns="0" anchor="ctr"/>
          <a:lstStyle/>
          <a:p>
            <a:pPr marL="193675" indent="-193675" algn="ctr">
              <a:spcAft>
                <a:spcPct val="50000"/>
              </a:spcAft>
              <a:buClr>
                <a:schemeClr val="tx2"/>
              </a:buClr>
              <a:buSzPct val="70000"/>
              <a:buFont typeface="Wingdings" pitchFamily="2" charset="2"/>
              <a:buNone/>
            </a:pPr>
            <a:r>
              <a:rPr lang="en-GB" sz="1600" b="1">
                <a:solidFill>
                  <a:schemeClr val="bg1"/>
                </a:solidFill>
                <a:latin typeface="Calibri" pitchFamily="34" charset="0"/>
              </a:rPr>
              <a:t>Local Routing architecture</a:t>
            </a:r>
          </a:p>
        </p:txBody>
      </p:sp>
      <p:sp>
        <p:nvSpPr>
          <p:cNvPr id="403463" name="Rectangle 28"/>
          <p:cNvSpPr>
            <a:spLocks noChangeArrowheads="1"/>
          </p:cNvSpPr>
          <p:nvPr/>
        </p:nvSpPr>
        <p:spPr bwMode="auto">
          <a:xfrm>
            <a:off x="250825" y="5014913"/>
            <a:ext cx="4105275" cy="1366837"/>
          </a:xfrm>
          <a:prstGeom prst="rect">
            <a:avLst/>
          </a:prstGeom>
          <a:solidFill>
            <a:schemeClr val="accent3">
              <a:lumMod val="95000"/>
            </a:schemeClr>
          </a:solidFill>
          <a:ln w="12700" algn="ctr">
            <a:solidFill>
              <a:srgbClr val="CECECE"/>
            </a:solidFill>
            <a:miter lim="800000"/>
            <a:headEnd/>
            <a:tailEnd/>
          </a:ln>
        </p:spPr>
        <p:txBody>
          <a:bodyPr lIns="72000" tIns="72000" rIns="72000" bIns="72000"/>
          <a:lstStyle/>
          <a:p>
            <a:pPr marL="177800" indent="-177800">
              <a:buClr>
                <a:schemeClr val="accent1"/>
              </a:buClr>
              <a:defRPr/>
            </a:pPr>
            <a:r>
              <a:rPr lang="en-GB" sz="1400" b="1" dirty="0">
                <a:solidFill>
                  <a:srgbClr val="000000"/>
                </a:solidFill>
                <a:latin typeface="Calibri" pitchFamily="34" charset="0"/>
                <a:cs typeface="Arial" charset="0"/>
              </a:rPr>
              <a:t>Brief description of M-LMA approach</a:t>
            </a:r>
          </a:p>
          <a:p>
            <a:pPr marL="177800" indent="-177800">
              <a:buClr>
                <a:schemeClr val="accent1"/>
              </a:buClr>
              <a:buFontTx/>
              <a:buChar char="•"/>
              <a:defRPr/>
            </a:pPr>
            <a:r>
              <a:rPr lang="en-GB" sz="1400" dirty="0">
                <a:solidFill>
                  <a:srgbClr val="000000"/>
                </a:solidFill>
                <a:latin typeface="Calibri" pitchFamily="34" charset="0"/>
                <a:cs typeface="Arial" charset="0"/>
              </a:rPr>
              <a:t>MAGs incorporate MLD proxy functionality</a:t>
            </a:r>
          </a:p>
          <a:p>
            <a:pPr marL="177800" indent="-177800">
              <a:buClr>
                <a:schemeClr val="accent1"/>
              </a:buClr>
              <a:buFontTx/>
              <a:buChar char="•"/>
              <a:defRPr/>
            </a:pPr>
            <a:r>
              <a:rPr lang="en-GB" sz="1400" dirty="0">
                <a:solidFill>
                  <a:srgbClr val="000000"/>
                </a:solidFill>
                <a:latin typeface="Calibri" pitchFamily="34" charset="0"/>
                <a:cs typeface="Arial" charset="0"/>
              </a:rPr>
              <a:t>Dedicated infrastructure for multicast service delivery to MNs in PMIPv6 domain</a:t>
            </a:r>
          </a:p>
          <a:p>
            <a:pPr marL="177800" indent="-177800">
              <a:buClr>
                <a:schemeClr val="accent1"/>
              </a:buClr>
              <a:buFontTx/>
              <a:buChar char="•"/>
              <a:defRPr/>
            </a:pPr>
            <a:r>
              <a:rPr lang="en-GB" sz="1400" dirty="0">
                <a:solidFill>
                  <a:srgbClr val="000000"/>
                </a:solidFill>
                <a:latin typeface="Calibri" pitchFamily="34" charset="0"/>
                <a:cs typeface="Arial" charset="0"/>
              </a:rPr>
              <a:t>Multicast traffic to MNs tunnelled from Home Network Provider </a:t>
            </a:r>
          </a:p>
        </p:txBody>
      </p:sp>
      <p:sp>
        <p:nvSpPr>
          <p:cNvPr id="3" name="Rectangle 28"/>
          <p:cNvSpPr>
            <a:spLocks noChangeArrowheads="1"/>
          </p:cNvSpPr>
          <p:nvPr/>
        </p:nvSpPr>
        <p:spPr bwMode="auto">
          <a:xfrm>
            <a:off x="4787900" y="5014913"/>
            <a:ext cx="4105275" cy="1366837"/>
          </a:xfrm>
          <a:prstGeom prst="rect">
            <a:avLst/>
          </a:prstGeom>
          <a:solidFill>
            <a:schemeClr val="accent3">
              <a:lumMod val="95000"/>
            </a:schemeClr>
          </a:solidFill>
          <a:ln w="12700" algn="ctr">
            <a:solidFill>
              <a:srgbClr val="CECECE"/>
            </a:solidFill>
            <a:miter lim="800000"/>
            <a:headEnd/>
            <a:tailEnd/>
          </a:ln>
        </p:spPr>
        <p:txBody>
          <a:bodyPr lIns="72000" tIns="72000" rIns="72000" bIns="72000"/>
          <a:lstStyle/>
          <a:p>
            <a:pPr marL="177800" indent="-177800">
              <a:buClr>
                <a:schemeClr val="accent1"/>
              </a:buClr>
              <a:defRPr/>
            </a:pPr>
            <a:r>
              <a:rPr lang="en-GB" sz="1400" b="1" dirty="0">
                <a:solidFill>
                  <a:srgbClr val="000000"/>
                </a:solidFill>
                <a:latin typeface="Calibri" pitchFamily="34" charset="0"/>
                <a:cs typeface="Arial" charset="0"/>
              </a:rPr>
              <a:t>Brief description of Local Routing approach</a:t>
            </a:r>
          </a:p>
          <a:p>
            <a:pPr marL="177800" indent="-177800">
              <a:buClr>
                <a:schemeClr val="accent1"/>
              </a:buClr>
              <a:buFontTx/>
              <a:buChar char="•"/>
              <a:defRPr/>
            </a:pPr>
            <a:r>
              <a:rPr lang="en-GB" sz="1400" dirty="0">
                <a:solidFill>
                  <a:srgbClr val="000000"/>
                </a:solidFill>
                <a:latin typeface="Calibri" pitchFamily="34" charset="0"/>
                <a:cs typeface="Arial" charset="0"/>
              </a:rPr>
              <a:t>MAGs incorporate MLD proxy functionality </a:t>
            </a:r>
          </a:p>
          <a:p>
            <a:pPr marL="177800" indent="-177800">
              <a:buClr>
                <a:schemeClr val="accent1"/>
              </a:buClr>
              <a:buFontTx/>
              <a:buChar char="•"/>
              <a:defRPr/>
            </a:pPr>
            <a:r>
              <a:rPr lang="en-GB" sz="1400" dirty="0">
                <a:solidFill>
                  <a:srgbClr val="000000"/>
                </a:solidFill>
                <a:latin typeface="Calibri" pitchFamily="34" charset="0"/>
                <a:cs typeface="Arial" charset="0"/>
              </a:rPr>
              <a:t>Multicast infrastructure should be available in PMIPv6 access provider</a:t>
            </a:r>
          </a:p>
          <a:p>
            <a:pPr marL="177800" indent="-177800">
              <a:buClr>
                <a:schemeClr val="accent1"/>
              </a:buClr>
              <a:buFontTx/>
              <a:buChar char="•"/>
              <a:defRPr/>
            </a:pPr>
            <a:r>
              <a:rPr lang="en-GB" sz="1400" dirty="0">
                <a:solidFill>
                  <a:srgbClr val="000000"/>
                </a:solidFill>
                <a:latin typeface="Calibri" pitchFamily="34" charset="0"/>
                <a:cs typeface="Arial" charset="0"/>
              </a:rPr>
              <a:t>Multicast traffic to MNs is natively served from Access Provider</a:t>
            </a:r>
          </a:p>
        </p:txBody>
      </p:sp>
      <p:sp>
        <p:nvSpPr>
          <p:cNvPr id="10" name="Date Placeholder 9"/>
          <p:cNvSpPr>
            <a:spLocks noGrp="1"/>
          </p:cNvSpPr>
          <p:nvPr>
            <p:ph type="dt" sz="half" idx="10"/>
          </p:nvPr>
        </p:nvSpPr>
        <p:spPr/>
        <p:txBody>
          <a:bodyPr/>
          <a:lstStyle/>
          <a:p>
            <a:pPr>
              <a:defRPr/>
            </a:pPr>
            <a:r>
              <a:rPr lang="en-US" smtClean="0"/>
              <a:t>81th IETF, Quebec</a:t>
            </a:r>
            <a:endParaRPr lang="es-ES"/>
          </a:p>
        </p:txBody>
      </p:sp>
      <p:sp>
        <p:nvSpPr>
          <p:cNvPr id="11" name="Slide Number Placeholder 10"/>
          <p:cNvSpPr>
            <a:spLocks noGrp="1"/>
          </p:cNvSpPr>
          <p:nvPr>
            <p:ph type="sldNum" sz="quarter" idx="12"/>
          </p:nvPr>
        </p:nvSpPr>
        <p:spPr/>
        <p:txBody>
          <a:bodyPr/>
          <a:lstStyle/>
          <a:p>
            <a:pPr>
              <a:defRPr/>
            </a:pPr>
            <a:fld id="{89F06835-C55E-4A1B-A4FB-9A401D321312}" type="slidenum">
              <a:rPr lang="es-ES" smtClean="0"/>
              <a:pPr>
                <a:defRPr/>
              </a:pPr>
              <a:t>5</a:t>
            </a:fld>
            <a:endParaRPr lang="es-ES"/>
          </a:p>
        </p:txBody>
      </p:sp>
      <p:sp>
        <p:nvSpPr>
          <p:cNvPr id="12" name="Footer Placeholder 11"/>
          <p:cNvSpPr>
            <a:spLocks noGrp="1"/>
          </p:cNvSpPr>
          <p:nvPr>
            <p:ph type="ftr" sz="quarter" idx="11"/>
          </p:nvPr>
        </p:nvSpPr>
        <p:spPr/>
        <p:txBody>
          <a:bodyPr/>
          <a:lstStyle/>
          <a:p>
            <a:pPr>
              <a:defRPr/>
            </a:pPr>
            <a:r>
              <a:rPr lang="es-ES" smtClean="0"/>
              <a:t>MTMA</a:t>
            </a: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rPr>
              <a:t>81th IETF, Quebec</a:t>
            </a:r>
          </a:p>
        </p:txBody>
      </p:sp>
      <p:sp>
        <p:nvSpPr>
          <p:cNvPr id="8195" name="Rectangle 2"/>
          <p:cNvSpPr>
            <a:spLocks noGrp="1" noChangeArrowheads="1"/>
          </p:cNvSpPr>
          <p:nvPr>
            <p:ph type="title" idx="4294967295"/>
          </p:nvPr>
        </p:nvSpPr>
        <p:spPr>
          <a:xfrm>
            <a:off x="457200" y="274638"/>
            <a:ext cx="8229600" cy="922337"/>
          </a:xfrm>
        </p:spPr>
        <p:txBody>
          <a:bodyPr/>
          <a:lstStyle/>
          <a:p>
            <a:pPr eaLnBrk="1" hangingPunct="1"/>
            <a:r>
              <a:rPr lang="en-US" sz="2800" b="1" smtClean="0">
                <a:solidFill>
                  <a:srgbClr val="0033CC"/>
                </a:solidFill>
              </a:rPr>
              <a:t>Major advantages of M-LMA approach</a:t>
            </a:r>
          </a:p>
        </p:txBody>
      </p:sp>
      <p:sp>
        <p:nvSpPr>
          <p:cNvPr id="8196" name="Rectangle 3"/>
          <p:cNvSpPr>
            <a:spLocks noGrp="1" noChangeArrowheads="1"/>
          </p:cNvSpPr>
          <p:nvPr>
            <p:ph type="body" idx="4294967295"/>
          </p:nvPr>
        </p:nvSpPr>
        <p:spPr>
          <a:xfrm>
            <a:off x="457200" y="1052513"/>
            <a:ext cx="8229600" cy="5329237"/>
          </a:xfrm>
        </p:spPr>
        <p:txBody>
          <a:bodyPr/>
          <a:lstStyle/>
          <a:p>
            <a:pPr eaLnBrk="1" hangingPunct="1">
              <a:lnSpc>
                <a:spcPct val="110000"/>
              </a:lnSpc>
            </a:pPr>
            <a:r>
              <a:rPr lang="en-US" sz="2000" smtClean="0">
                <a:solidFill>
                  <a:srgbClr val="0033CC"/>
                </a:solidFill>
              </a:rPr>
              <a:t>Service provision</a:t>
            </a:r>
            <a:endParaRPr lang="en-US" sz="2000" smtClean="0"/>
          </a:p>
          <a:p>
            <a:pPr lvl="1" eaLnBrk="1" hangingPunct="1">
              <a:lnSpc>
                <a:spcPct val="110000"/>
              </a:lnSpc>
            </a:pPr>
            <a:r>
              <a:rPr lang="en-US" sz="1600" smtClean="0"/>
              <a:t>M-LMA allows for a total control by the Home Network Provider of the service delivered to the MNs while moving in a PMIPv6 domain, facilitating the billing, the QoS provision, etc.</a:t>
            </a:r>
          </a:p>
          <a:p>
            <a:pPr eaLnBrk="1" hangingPunct="1">
              <a:lnSpc>
                <a:spcPct val="110000"/>
              </a:lnSpc>
            </a:pPr>
            <a:r>
              <a:rPr lang="en-US" sz="2000" smtClean="0">
                <a:solidFill>
                  <a:srgbClr val="0033CC"/>
                </a:solidFill>
              </a:rPr>
              <a:t>Service definition</a:t>
            </a:r>
            <a:endParaRPr lang="en-US" sz="2000" smtClean="0"/>
          </a:p>
          <a:p>
            <a:pPr lvl="1" eaLnBrk="1" hangingPunct="1">
              <a:lnSpc>
                <a:spcPct val="110000"/>
              </a:lnSpc>
            </a:pPr>
            <a:r>
              <a:rPr lang="en-US" sz="1600" smtClean="0"/>
              <a:t>M-LMA does not need multicast addressing coordination per content between both providers, e.g. to avoid address overlapping. Hence, it makes the multicast service provision independent from one provider to the other</a:t>
            </a:r>
          </a:p>
          <a:p>
            <a:pPr eaLnBrk="1" hangingPunct="1">
              <a:lnSpc>
                <a:spcPct val="110000"/>
              </a:lnSpc>
            </a:pPr>
            <a:r>
              <a:rPr lang="en-US" sz="2000" smtClean="0">
                <a:solidFill>
                  <a:srgbClr val="0033CC"/>
                </a:solidFill>
              </a:rPr>
              <a:t>Service deployment</a:t>
            </a:r>
            <a:endParaRPr lang="en-US" sz="2000" smtClean="0"/>
          </a:p>
          <a:p>
            <a:pPr lvl="1" eaLnBrk="1" hangingPunct="1">
              <a:lnSpc>
                <a:spcPct val="110000"/>
              </a:lnSpc>
            </a:pPr>
            <a:r>
              <a:rPr lang="en-US" sz="1600" smtClean="0"/>
              <a:t>M-LMA facilitates the multicast service deployment because the node providing multicast service (e.g. M-LMA) is well identified. Hence, there is no need to do customization of multicast router definition on every PMIPv6 domain available for the MNs</a:t>
            </a:r>
          </a:p>
          <a:p>
            <a:pPr eaLnBrk="1" hangingPunct="1">
              <a:lnSpc>
                <a:spcPct val="110000"/>
              </a:lnSpc>
            </a:pPr>
            <a:r>
              <a:rPr lang="en-US" sz="2000" smtClean="0">
                <a:solidFill>
                  <a:srgbClr val="0033CC"/>
                </a:solidFill>
              </a:rPr>
              <a:t>Others</a:t>
            </a:r>
            <a:endParaRPr lang="en-US" sz="2000" smtClean="0"/>
          </a:p>
          <a:p>
            <a:pPr lvl="1" eaLnBrk="1" hangingPunct="1">
              <a:lnSpc>
                <a:spcPct val="110000"/>
              </a:lnSpc>
            </a:pPr>
            <a:r>
              <a:rPr lang="en-US" sz="1600" smtClean="0"/>
              <a:t>Most of the existing PMIPv6 features (security, load balance, heartbeat, etc) can be directly re-used</a:t>
            </a:r>
          </a:p>
        </p:txBody>
      </p:sp>
      <p:sp>
        <p:nvSpPr>
          <p:cNvPr id="5" name="Date Placeholder 4"/>
          <p:cNvSpPr>
            <a:spLocks noGrp="1"/>
          </p:cNvSpPr>
          <p:nvPr>
            <p:ph type="dt" sz="half" idx="10"/>
          </p:nvPr>
        </p:nvSpPr>
        <p:spPr/>
        <p:txBody>
          <a:bodyPr/>
          <a:lstStyle/>
          <a:p>
            <a:pPr>
              <a:defRPr/>
            </a:pPr>
            <a:r>
              <a:rPr lang="en-US" smtClean="0"/>
              <a:t>81th IETF, Quebec</a:t>
            </a:r>
            <a:endParaRPr lang="es-ES"/>
          </a:p>
        </p:txBody>
      </p:sp>
      <p:sp>
        <p:nvSpPr>
          <p:cNvPr id="6" name="Slide Number Placeholder 5"/>
          <p:cNvSpPr>
            <a:spLocks noGrp="1"/>
          </p:cNvSpPr>
          <p:nvPr>
            <p:ph type="sldNum" sz="quarter" idx="12"/>
          </p:nvPr>
        </p:nvSpPr>
        <p:spPr/>
        <p:txBody>
          <a:bodyPr/>
          <a:lstStyle/>
          <a:p>
            <a:pPr>
              <a:defRPr/>
            </a:pPr>
            <a:fld id="{89F06835-C55E-4A1B-A4FB-9A401D321312}" type="slidenum">
              <a:rPr lang="es-ES" smtClean="0"/>
              <a:pPr>
                <a:defRPr/>
              </a:pPr>
              <a:t>6</a:t>
            </a:fld>
            <a:endParaRPr lang="es-ES"/>
          </a:p>
        </p:txBody>
      </p:sp>
      <p:sp>
        <p:nvSpPr>
          <p:cNvPr id="7" name="Footer Placeholder 6"/>
          <p:cNvSpPr>
            <a:spLocks noGrp="1"/>
          </p:cNvSpPr>
          <p:nvPr>
            <p:ph type="ftr" sz="quarter" idx="11"/>
          </p:nvPr>
        </p:nvSpPr>
        <p:spPr/>
        <p:txBody>
          <a:bodyPr/>
          <a:lstStyle/>
          <a:p>
            <a:pPr>
              <a:defRPr/>
            </a:pPr>
            <a:r>
              <a:rPr lang="es-ES" smtClean="0"/>
              <a:t>MTMA</a:t>
            </a: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3 Marcador de fecha"/>
          <p:cNvSpPr txBox="1">
            <a:spLocks noGrp="1"/>
          </p:cNvSpPr>
          <p:nvPr/>
        </p:nvSpPr>
        <p:spPr bwMode="auto">
          <a:xfrm>
            <a:off x="457200" y="6356350"/>
            <a:ext cx="2133600" cy="365125"/>
          </a:xfrm>
          <a:prstGeom prst="rect">
            <a:avLst/>
          </a:prstGeom>
          <a:noFill/>
          <a:ln w="9525">
            <a:noFill/>
            <a:miter lim="800000"/>
            <a:headEnd/>
            <a:tailEnd/>
          </a:ln>
        </p:spPr>
        <p:txBody>
          <a:bodyPr anchor="ctr"/>
          <a:lstStyle/>
          <a:p>
            <a:r>
              <a:rPr lang="es-ES" sz="1200">
                <a:solidFill>
                  <a:srgbClr val="898989"/>
                </a:solidFill>
                <a:latin typeface="Calibri" pitchFamily="34" charset="0"/>
              </a:rPr>
              <a:t>81th IETF, Quebec</a:t>
            </a:r>
          </a:p>
        </p:txBody>
      </p:sp>
      <p:sp>
        <p:nvSpPr>
          <p:cNvPr id="9219" name="Rectangle 2"/>
          <p:cNvSpPr>
            <a:spLocks noGrp="1" noChangeArrowheads="1"/>
          </p:cNvSpPr>
          <p:nvPr>
            <p:ph type="title" idx="4294967295"/>
          </p:nvPr>
        </p:nvSpPr>
        <p:spPr>
          <a:xfrm>
            <a:off x="457200" y="274638"/>
            <a:ext cx="8229600" cy="993775"/>
          </a:xfrm>
        </p:spPr>
        <p:txBody>
          <a:bodyPr/>
          <a:lstStyle/>
          <a:p>
            <a:pPr eaLnBrk="1" hangingPunct="1"/>
            <a:r>
              <a:rPr lang="en-US" sz="2400" b="1" smtClean="0">
                <a:solidFill>
                  <a:srgbClr val="0033CC"/>
                </a:solidFill>
              </a:rPr>
              <a:t>Minor drawbacks of M-LMA approach</a:t>
            </a:r>
            <a:br>
              <a:rPr lang="en-US" sz="2400" b="1" smtClean="0">
                <a:solidFill>
                  <a:srgbClr val="0033CC"/>
                </a:solidFill>
              </a:rPr>
            </a:br>
            <a:r>
              <a:rPr lang="en-US" sz="1800" b="1" smtClean="0">
                <a:solidFill>
                  <a:srgbClr val="0033CC"/>
                </a:solidFill>
              </a:rPr>
              <a:t>(as per draft-sijeon-multimob-direct-routing-pmip6-00)</a:t>
            </a:r>
          </a:p>
        </p:txBody>
      </p:sp>
      <p:sp>
        <p:nvSpPr>
          <p:cNvPr id="9220" name="Rectangle 3"/>
          <p:cNvSpPr>
            <a:spLocks noGrp="1" noChangeArrowheads="1"/>
          </p:cNvSpPr>
          <p:nvPr>
            <p:ph type="body" idx="4294967295"/>
          </p:nvPr>
        </p:nvSpPr>
        <p:spPr>
          <a:xfrm>
            <a:off x="457200" y="1196975"/>
            <a:ext cx="8229600" cy="5329238"/>
          </a:xfrm>
        </p:spPr>
        <p:txBody>
          <a:bodyPr/>
          <a:lstStyle/>
          <a:p>
            <a:pPr eaLnBrk="1" hangingPunct="1">
              <a:lnSpc>
                <a:spcPct val="110000"/>
              </a:lnSpc>
            </a:pPr>
            <a:r>
              <a:rPr lang="en-US" sz="2000" smtClean="0">
                <a:solidFill>
                  <a:srgbClr val="0033CC"/>
                </a:solidFill>
              </a:rPr>
              <a:t>LMA signaling process overload</a:t>
            </a:r>
            <a:endParaRPr lang="en-US" sz="2000" smtClean="0"/>
          </a:p>
          <a:p>
            <a:pPr lvl="1" eaLnBrk="1" hangingPunct="1">
              <a:lnSpc>
                <a:spcPct val="110000"/>
              </a:lnSpc>
            </a:pPr>
            <a:r>
              <a:rPr lang="en-US" sz="1600" smtClean="0"/>
              <a:t>In fact, both solutions have similar multicast signaling processing requirements. M-LMA only requires additional tunnel establishment, which is negligible due to the semi-permanent nature of the tunnels. </a:t>
            </a:r>
          </a:p>
          <a:p>
            <a:pPr lvl="1" eaLnBrk="1" hangingPunct="1">
              <a:lnSpc>
                <a:spcPct val="110000"/>
              </a:lnSpc>
            </a:pPr>
            <a:r>
              <a:rPr lang="en-US" sz="1600" smtClean="0"/>
              <a:t>Even if tunnels are dynamically created, the same tunnel is used for all the multicast traffic, for all the MNs in the PMIPv6 domain</a:t>
            </a:r>
          </a:p>
          <a:p>
            <a:pPr eaLnBrk="1" hangingPunct="1">
              <a:lnSpc>
                <a:spcPct val="110000"/>
              </a:lnSpc>
            </a:pPr>
            <a:r>
              <a:rPr lang="en-US" sz="2000" smtClean="0">
                <a:solidFill>
                  <a:srgbClr val="0033CC"/>
                </a:solidFill>
              </a:rPr>
              <a:t>Overhead</a:t>
            </a:r>
            <a:endParaRPr lang="en-US" sz="2000" smtClean="0"/>
          </a:p>
          <a:p>
            <a:pPr lvl="1" eaLnBrk="1" hangingPunct="1">
              <a:lnSpc>
                <a:spcPct val="110000"/>
              </a:lnSpc>
            </a:pPr>
            <a:r>
              <a:rPr lang="en-US" sz="1600" smtClean="0"/>
              <a:t>The tunneling process in M-LMA approach imposes an overhead of 40 bytes due to the tunnel heading. Nevertheless, the typical  multicast packet length is large in nature and the average overhead is minimal</a:t>
            </a:r>
          </a:p>
          <a:p>
            <a:pPr lvl="3" eaLnBrk="1" hangingPunct="1">
              <a:lnSpc>
                <a:spcPct val="110000"/>
              </a:lnSpc>
              <a:buFont typeface="Arial" pitchFamily="34" charset="0"/>
              <a:buNone/>
            </a:pPr>
            <a:r>
              <a:rPr lang="en-US" sz="1200" b="1" smtClean="0"/>
              <a:t>	</a:t>
            </a:r>
            <a:r>
              <a:rPr lang="en-US" sz="1600" b="1" u="sng" smtClean="0"/>
              <a:t>Case study:</a:t>
            </a:r>
            <a:r>
              <a:rPr lang="en-US" sz="1600" b="1" smtClean="0"/>
              <a:t> MPEG-2 TS over IP video transmission</a:t>
            </a:r>
            <a:endParaRPr lang="en-US" sz="1600" b="1" u="sng" smtClean="0"/>
          </a:p>
          <a:p>
            <a:pPr lvl="3" eaLnBrk="1" hangingPunct="1">
              <a:lnSpc>
                <a:spcPct val="110000"/>
              </a:lnSpc>
              <a:buFont typeface="Arial" pitchFamily="34" charset="0"/>
              <a:buNone/>
            </a:pPr>
            <a:r>
              <a:rPr lang="en-US" sz="1600" smtClean="0"/>
              <a:t>	video packet length = 7*188 = 1316 bytes</a:t>
            </a:r>
          </a:p>
          <a:p>
            <a:pPr lvl="3" eaLnBrk="1" hangingPunct="1">
              <a:lnSpc>
                <a:spcPct val="110000"/>
              </a:lnSpc>
              <a:buFont typeface="Arial" pitchFamily="34" charset="0"/>
              <a:buNone/>
            </a:pPr>
            <a:r>
              <a:rPr lang="en-US" sz="1600" smtClean="0"/>
              <a:t>	RTP header = 12 bytes</a:t>
            </a:r>
          </a:p>
          <a:p>
            <a:pPr lvl="3" eaLnBrk="1" hangingPunct="1">
              <a:lnSpc>
                <a:spcPct val="110000"/>
              </a:lnSpc>
              <a:buFont typeface="Arial" pitchFamily="34" charset="0"/>
              <a:buNone/>
            </a:pPr>
            <a:r>
              <a:rPr lang="en-US" sz="1600" smtClean="0"/>
              <a:t>	UDP header = 8 bytes</a:t>
            </a:r>
          </a:p>
          <a:p>
            <a:pPr lvl="3" eaLnBrk="1" hangingPunct="1">
              <a:lnSpc>
                <a:spcPct val="110000"/>
              </a:lnSpc>
              <a:buFont typeface="Arial" pitchFamily="34" charset="0"/>
              <a:buNone/>
            </a:pPr>
            <a:r>
              <a:rPr lang="en-US" sz="1600" smtClean="0"/>
              <a:t>	IPv6 header = 40 bytes</a:t>
            </a:r>
          </a:p>
          <a:p>
            <a:pPr lvl="3" eaLnBrk="1" hangingPunct="1">
              <a:lnSpc>
                <a:spcPct val="110000"/>
              </a:lnSpc>
              <a:buFont typeface="Arial" pitchFamily="34" charset="0"/>
              <a:buNone/>
            </a:pPr>
            <a:r>
              <a:rPr lang="en-US" sz="1600" smtClean="0"/>
              <a:t>	Total length = 1376 bytes</a:t>
            </a:r>
          </a:p>
          <a:p>
            <a:pPr lvl="3" eaLnBrk="1" hangingPunct="1">
              <a:lnSpc>
                <a:spcPct val="110000"/>
              </a:lnSpc>
              <a:buFont typeface="Arial" pitchFamily="34" charset="0"/>
              <a:buNone/>
            </a:pPr>
            <a:r>
              <a:rPr lang="en-US" sz="1600" b="1" smtClean="0"/>
              <a:t>	Tunnel overhead</a:t>
            </a:r>
            <a:r>
              <a:rPr lang="en-US" sz="1200" b="1" smtClean="0"/>
              <a:t>= 40 / (40 + 1376) = 2,8%</a:t>
            </a:r>
          </a:p>
        </p:txBody>
      </p:sp>
      <p:sp>
        <p:nvSpPr>
          <p:cNvPr id="5" name="Date Placeholder 4"/>
          <p:cNvSpPr>
            <a:spLocks noGrp="1"/>
          </p:cNvSpPr>
          <p:nvPr>
            <p:ph type="dt" sz="half" idx="10"/>
          </p:nvPr>
        </p:nvSpPr>
        <p:spPr/>
        <p:txBody>
          <a:bodyPr/>
          <a:lstStyle/>
          <a:p>
            <a:pPr>
              <a:defRPr/>
            </a:pPr>
            <a:r>
              <a:rPr lang="en-US" smtClean="0"/>
              <a:t>81th IETF, Quebec</a:t>
            </a:r>
            <a:endParaRPr lang="es-ES"/>
          </a:p>
        </p:txBody>
      </p:sp>
      <p:sp>
        <p:nvSpPr>
          <p:cNvPr id="6" name="Slide Number Placeholder 5"/>
          <p:cNvSpPr>
            <a:spLocks noGrp="1"/>
          </p:cNvSpPr>
          <p:nvPr>
            <p:ph type="sldNum" sz="quarter" idx="12"/>
          </p:nvPr>
        </p:nvSpPr>
        <p:spPr/>
        <p:txBody>
          <a:bodyPr/>
          <a:lstStyle/>
          <a:p>
            <a:pPr>
              <a:defRPr/>
            </a:pPr>
            <a:fld id="{89F06835-C55E-4A1B-A4FB-9A401D321312}" type="slidenum">
              <a:rPr lang="es-ES" smtClean="0"/>
              <a:pPr>
                <a:defRPr/>
              </a:pPr>
              <a:t>7</a:t>
            </a:fld>
            <a:endParaRPr lang="es-ES"/>
          </a:p>
        </p:txBody>
      </p:sp>
      <p:sp>
        <p:nvSpPr>
          <p:cNvPr id="7" name="Footer Placeholder 6"/>
          <p:cNvSpPr>
            <a:spLocks noGrp="1"/>
          </p:cNvSpPr>
          <p:nvPr>
            <p:ph type="ftr" sz="quarter" idx="11"/>
          </p:nvPr>
        </p:nvSpPr>
        <p:spPr/>
        <p:txBody>
          <a:bodyPr/>
          <a:lstStyle/>
          <a:p>
            <a:pPr>
              <a:defRPr/>
            </a:pPr>
            <a:r>
              <a:rPr lang="es-ES" smtClean="0"/>
              <a:t>MTMA</a:t>
            </a: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3600" smtClean="0"/>
              <a:t>Comparison table</a:t>
            </a:r>
          </a:p>
        </p:txBody>
      </p:sp>
      <p:graphicFrame>
        <p:nvGraphicFramePr>
          <p:cNvPr id="7" name="Content Placeholder 6"/>
          <p:cNvGraphicFramePr>
            <a:graphicFrameLocks noGrp="1"/>
          </p:cNvGraphicFramePr>
          <p:nvPr>
            <p:ph sz="half" idx="2"/>
          </p:nvPr>
        </p:nvGraphicFramePr>
        <p:xfrm>
          <a:off x="250825" y="1628775"/>
          <a:ext cx="4245868" cy="3096368"/>
        </p:xfrm>
        <a:graphic>
          <a:graphicData uri="http://schemas.openxmlformats.org/drawingml/2006/table">
            <a:tbl>
              <a:tblPr firstRow="1" bandRow="1">
                <a:tableStyleId>{5C22544A-7EE6-4342-B048-85BDC9FD1C3A}</a:tableStyleId>
              </a:tblPr>
              <a:tblGrid>
                <a:gridCol w="4245868"/>
              </a:tblGrid>
              <a:tr h="400771">
                <a:tc>
                  <a:txBody>
                    <a:bodyPr/>
                    <a:lstStyle/>
                    <a:p>
                      <a:r>
                        <a:rPr lang="en-US" dirty="0" smtClean="0"/>
                        <a:t>Main feature</a:t>
                      </a:r>
                      <a:endParaRPr lang="en-US" dirty="0"/>
                    </a:p>
                  </a:txBody>
                  <a:tcPr/>
                </a:tc>
              </a:tr>
              <a:tr h="400771">
                <a:tc>
                  <a:txBody>
                    <a:bodyPr/>
                    <a:lstStyle/>
                    <a:p>
                      <a:r>
                        <a:rPr lang="en-US" dirty="0" smtClean="0"/>
                        <a:t>Allows home billing</a:t>
                      </a:r>
                      <a:endParaRPr lang="en-US" dirty="0"/>
                    </a:p>
                  </a:txBody>
                  <a:tcPr/>
                </a:tc>
              </a:tr>
              <a:tr h="400771">
                <a:tc>
                  <a:txBody>
                    <a:bodyPr/>
                    <a:lstStyle/>
                    <a:p>
                      <a:r>
                        <a:rPr lang="en-US" dirty="0" smtClean="0"/>
                        <a:t>Requires</a:t>
                      </a:r>
                      <a:r>
                        <a:rPr lang="en-US" baseline="0" dirty="0" smtClean="0"/>
                        <a:t> MAG upgrade</a:t>
                      </a:r>
                      <a:endParaRPr lang="en-US" dirty="0"/>
                    </a:p>
                  </a:txBody>
                  <a:tcPr/>
                </a:tc>
              </a:tr>
              <a:tr h="400771">
                <a:tc>
                  <a:txBody>
                    <a:bodyPr/>
                    <a:lstStyle/>
                    <a:p>
                      <a:r>
                        <a:rPr lang="en-US" dirty="0" smtClean="0"/>
                        <a:t>Avoids</a:t>
                      </a:r>
                      <a:r>
                        <a:rPr lang="en-US" baseline="0" dirty="0" smtClean="0"/>
                        <a:t> tunnel convergence problem</a:t>
                      </a:r>
                      <a:endParaRPr lang="en-US" dirty="0"/>
                    </a:p>
                  </a:txBody>
                  <a:tcPr/>
                </a:tc>
              </a:tr>
              <a:tr h="400771">
                <a:tc>
                  <a:txBody>
                    <a:bodyPr/>
                    <a:lstStyle/>
                    <a:p>
                      <a:r>
                        <a:rPr lang="en-US" dirty="0" smtClean="0"/>
                        <a:t>Allows multicast</a:t>
                      </a:r>
                      <a:r>
                        <a:rPr lang="en-US" baseline="0" dirty="0" smtClean="0"/>
                        <a:t> services from Visited</a:t>
                      </a:r>
                      <a:endParaRPr lang="en-US" dirty="0"/>
                    </a:p>
                  </a:txBody>
                  <a:tcPr/>
                </a:tc>
              </a:tr>
              <a:tr h="400771">
                <a:tc>
                  <a:txBody>
                    <a:bodyPr/>
                    <a:lstStyle/>
                    <a:p>
                      <a:r>
                        <a:rPr lang="en-US" dirty="0" smtClean="0"/>
                        <a:t>Allows multicast services</a:t>
                      </a:r>
                      <a:r>
                        <a:rPr lang="en-US" baseline="0" dirty="0" smtClean="0"/>
                        <a:t> from Home</a:t>
                      </a:r>
                      <a:endParaRPr lang="en-US" dirty="0"/>
                    </a:p>
                  </a:txBody>
                  <a:tcPr/>
                </a:tc>
              </a:tr>
              <a:tr h="691742">
                <a:tc>
                  <a:txBody>
                    <a:bodyPr/>
                    <a:lstStyle/>
                    <a:p>
                      <a:r>
                        <a:rPr lang="en-US" dirty="0" smtClean="0"/>
                        <a:t>No need</a:t>
                      </a:r>
                      <a:r>
                        <a:rPr lang="en-US" baseline="0" dirty="0" smtClean="0"/>
                        <a:t> for</a:t>
                      </a:r>
                      <a:r>
                        <a:rPr lang="en-US" dirty="0" smtClean="0"/>
                        <a:t> </a:t>
                      </a:r>
                      <a:r>
                        <a:rPr lang="en-US" baseline="0" dirty="0" smtClean="0"/>
                        <a:t>multicast addressing coordination between providers</a:t>
                      </a:r>
                      <a:endParaRPr lang="en-US" dirty="0"/>
                    </a:p>
                  </a:txBody>
                  <a:tcPr/>
                </a:tc>
              </a:tr>
            </a:tbl>
          </a:graphicData>
        </a:graphic>
      </p:graphicFrame>
      <p:graphicFrame>
        <p:nvGraphicFramePr>
          <p:cNvPr id="8" name="Content Placeholder 7"/>
          <p:cNvGraphicFramePr>
            <a:graphicFrameLocks noGrp="1"/>
          </p:cNvGraphicFramePr>
          <p:nvPr>
            <p:ph sz="quarter" idx="4"/>
          </p:nvPr>
        </p:nvGraphicFramePr>
        <p:xfrm>
          <a:off x="4645025" y="1628800"/>
          <a:ext cx="4103438" cy="3047202"/>
        </p:xfrm>
        <a:graphic>
          <a:graphicData uri="http://schemas.openxmlformats.org/drawingml/2006/table">
            <a:tbl>
              <a:tblPr firstRow="1" bandRow="1">
                <a:tableStyleId>{5C22544A-7EE6-4342-B048-85BDC9FD1C3A}</a:tableStyleId>
              </a:tblPr>
              <a:tblGrid>
                <a:gridCol w="2051719"/>
                <a:gridCol w="2051719"/>
              </a:tblGrid>
              <a:tr h="401187">
                <a:tc>
                  <a:txBody>
                    <a:bodyPr/>
                    <a:lstStyle/>
                    <a:p>
                      <a:pPr algn="ctr"/>
                      <a:r>
                        <a:rPr lang="en-US" dirty="0" smtClean="0"/>
                        <a:t>Dedicated M-LMA</a:t>
                      </a:r>
                      <a:endParaRPr lang="en-US" dirty="0"/>
                    </a:p>
                  </a:txBody>
                  <a:tcPr/>
                </a:tc>
                <a:tc>
                  <a:txBody>
                    <a:bodyPr/>
                    <a:lstStyle/>
                    <a:p>
                      <a:pPr algn="ctr"/>
                      <a:r>
                        <a:rPr lang="en-US" dirty="0" smtClean="0"/>
                        <a:t>Local</a:t>
                      </a:r>
                      <a:r>
                        <a:rPr lang="en-US" baseline="0" dirty="0" smtClean="0"/>
                        <a:t> Routing</a:t>
                      </a:r>
                      <a:endParaRPr lang="en-US" dirty="0"/>
                    </a:p>
                  </a:txBody>
                  <a:tcPr/>
                </a:tc>
              </a:tr>
              <a:tr h="401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txBody>
                  <a:tcPr/>
                </a:tc>
                <a:tc>
                  <a:txBody>
                    <a:bodyPr/>
                    <a:lstStyle/>
                    <a:p>
                      <a:pPr algn="ctr"/>
                      <a:r>
                        <a:rPr lang="en-US" sz="1800" b="1" cap="none" spc="0" dirty="0" smtClean="0">
                          <a:ln w="1905"/>
                          <a:solidFill>
                            <a:srgbClr val="FF0000"/>
                          </a:solidFill>
                          <a:effectLst>
                            <a:innerShdw blurRad="69850" dist="43180" dir="5400000">
                              <a:srgbClr val="000000">
                                <a:alpha val="65000"/>
                              </a:srgbClr>
                            </a:innerShdw>
                          </a:effectLst>
                        </a:rPr>
                        <a:t>X</a:t>
                      </a:r>
                      <a:endParaRPr lang="en-US" dirty="0">
                        <a:solidFill>
                          <a:srgbClr val="FF0000"/>
                        </a:solidFill>
                      </a:endParaRPr>
                    </a:p>
                  </a:txBody>
                  <a:tcPr/>
                </a:tc>
              </a:tr>
              <a:tr h="401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FF0000"/>
                          </a:solidFill>
                          <a:effectLst>
                            <a:innerShdw blurRad="69850" dist="43180" dir="5400000">
                              <a:srgbClr val="000000">
                                <a:alpha val="65000"/>
                              </a:srgbClr>
                            </a:innerShdw>
                          </a:effectLst>
                        </a:rPr>
                        <a:t>X</a:t>
                      </a:r>
                      <a:endParaRPr lang="en-US" dirty="0" smtClean="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FF0000"/>
                          </a:solidFill>
                          <a:effectLst>
                            <a:innerShdw blurRad="69850" dist="43180" dir="5400000">
                              <a:srgbClr val="000000">
                                <a:alpha val="65000"/>
                              </a:srgbClr>
                            </a:innerShdw>
                          </a:effectLst>
                        </a:rPr>
                        <a:t>X</a:t>
                      </a:r>
                      <a:endParaRPr lang="en-US" dirty="0" smtClean="0">
                        <a:solidFill>
                          <a:srgbClr val="FF0000"/>
                        </a:solidFill>
                      </a:endParaRPr>
                    </a:p>
                  </a:txBody>
                  <a:tcPr/>
                </a:tc>
              </a:tr>
              <a:tr h="401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txBody>
                  <a:tcPr/>
                </a:tc>
              </a:tr>
              <a:tr h="401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txBody>
                  <a:tcPr/>
                </a:tc>
              </a:tr>
              <a:tr h="401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FF0000"/>
                          </a:solidFill>
                          <a:effectLst>
                            <a:innerShdw blurRad="69850" dist="43180" dir="5400000">
                              <a:srgbClr val="000000">
                                <a:alpha val="65000"/>
                              </a:srgbClr>
                            </a:innerShdw>
                          </a:effectLst>
                        </a:rPr>
                        <a:t>X</a:t>
                      </a:r>
                      <a:endParaRPr lang="en-US" dirty="0" smtClean="0">
                        <a:solidFill>
                          <a:srgbClr val="FF0000"/>
                        </a:solidFill>
                      </a:endParaRPr>
                    </a:p>
                  </a:txBody>
                  <a:tcPr/>
                </a:tc>
              </a:tr>
              <a:tr h="401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00B050"/>
                          </a:solidFill>
                          <a:effectLst>
                            <a:innerShdw blurRad="69850" dist="43180" dir="5400000">
                              <a:srgbClr val="000000">
                                <a:alpha val="65000"/>
                              </a:srgbClr>
                            </a:innerShdw>
                          </a:effectLst>
                        </a:rPr>
                        <a:t>√</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cap="none" spc="0" dirty="0" smtClean="0">
                        <a:ln w="1905"/>
                        <a:solidFill>
                          <a:srgbClr val="00B050"/>
                        </a:solidFill>
                        <a:effectLst>
                          <a:innerShdw blurRad="69850" dist="43180" dir="5400000">
                            <a:srgbClr val="000000">
                              <a:alpha val="65000"/>
                            </a:srgbClr>
                          </a:innerShdw>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cap="none" spc="0" dirty="0" smtClean="0">
                          <a:ln w="1905"/>
                          <a:solidFill>
                            <a:srgbClr val="FF0000"/>
                          </a:solidFill>
                          <a:effectLst>
                            <a:innerShdw blurRad="69850" dist="43180" dir="5400000">
                              <a:srgbClr val="000000">
                                <a:alpha val="65000"/>
                              </a:srgbClr>
                            </a:innerShdw>
                          </a:effectLst>
                        </a:rPr>
                        <a:t>X</a:t>
                      </a:r>
                      <a:endParaRPr lang="en-US" dirty="0" smtClean="0">
                        <a:solidFill>
                          <a:srgbClr val="FF0000"/>
                        </a:solidFill>
                      </a:endParaRPr>
                    </a:p>
                  </a:txBody>
                  <a:tcPr/>
                </a:tc>
              </a:tr>
            </a:tbl>
          </a:graphicData>
        </a:graphic>
      </p:graphicFrame>
      <p:sp>
        <p:nvSpPr>
          <p:cNvPr id="10" name="TextBox 9"/>
          <p:cNvSpPr txBox="1"/>
          <p:nvPr/>
        </p:nvSpPr>
        <p:spPr>
          <a:xfrm>
            <a:off x="6444208" y="5733256"/>
            <a:ext cx="1417376" cy="1200329"/>
          </a:xfrm>
          <a:prstGeom prst="rect">
            <a:avLst/>
          </a:prstGeom>
          <a:noFill/>
        </p:spPr>
        <p:txBody>
          <a:bodyPr wrap="none">
            <a:spAutoFit/>
          </a:bodyPr>
          <a:lstStyle/>
          <a:p>
            <a:pPr>
              <a:defRPr/>
            </a:pPr>
            <a:r>
              <a:rPr lang="en-US" dirty="0">
                <a:ln w="1905"/>
                <a:solidFill>
                  <a:srgbClr val="00B050"/>
                </a:solidFill>
                <a:effectLst>
                  <a:innerShdw blurRad="69850" dist="43180" dir="5400000">
                    <a:srgbClr val="000000">
                      <a:alpha val="65000"/>
                    </a:srgbClr>
                  </a:innerShdw>
                </a:effectLst>
                <a:latin typeface="+mn-lt"/>
                <a:cs typeface="Arial" charset="0"/>
              </a:rPr>
              <a:t>√</a:t>
            </a:r>
            <a:r>
              <a:rPr lang="en-US" sz="1200" dirty="0">
                <a:ln w="1905"/>
                <a:solidFill>
                  <a:srgbClr val="00B050"/>
                </a:solidFill>
                <a:effectLst>
                  <a:innerShdw blurRad="69850" dist="43180" dir="5400000">
                    <a:srgbClr val="000000">
                      <a:alpha val="65000"/>
                    </a:srgbClr>
                  </a:innerShdw>
                </a:effectLst>
                <a:latin typeface="Arial" charset="0"/>
                <a:cs typeface="Arial" charset="0"/>
              </a:rPr>
              <a:t> = Advantage</a:t>
            </a:r>
          </a:p>
          <a:p>
            <a:pPr>
              <a:defRPr/>
            </a:pPr>
            <a:endParaRPr lang="en-US" sz="1200" dirty="0">
              <a:ln w="1905"/>
              <a:solidFill>
                <a:srgbClr val="00B050"/>
              </a:solidFill>
              <a:effectLst>
                <a:innerShdw blurRad="69850" dist="43180" dir="5400000">
                  <a:srgbClr val="000000">
                    <a:alpha val="65000"/>
                  </a:srgbClr>
                </a:innerShdw>
              </a:effectLst>
              <a:latin typeface="Arial" charset="0"/>
              <a:cs typeface="Arial" charset="0"/>
            </a:endParaRPr>
          </a:p>
          <a:p>
            <a:pPr>
              <a:defRPr/>
            </a:pPr>
            <a:r>
              <a:rPr lang="en-US" dirty="0">
                <a:ln w="1905"/>
                <a:solidFill>
                  <a:srgbClr val="FF0000"/>
                </a:solidFill>
                <a:effectLst>
                  <a:innerShdw blurRad="69850" dist="43180" dir="5400000">
                    <a:srgbClr val="000000">
                      <a:alpha val="65000"/>
                    </a:srgbClr>
                  </a:innerShdw>
                </a:effectLst>
                <a:latin typeface="+mn-lt"/>
                <a:cs typeface="Arial" charset="0"/>
              </a:rPr>
              <a:t>X</a:t>
            </a:r>
            <a:r>
              <a:rPr lang="en-US" sz="1200" dirty="0">
                <a:ln w="1905"/>
                <a:solidFill>
                  <a:srgbClr val="FF0000"/>
                </a:solidFill>
                <a:effectLst>
                  <a:innerShdw blurRad="69850" dist="43180" dir="5400000">
                    <a:srgbClr val="000000">
                      <a:alpha val="65000"/>
                    </a:srgbClr>
                  </a:innerShdw>
                </a:effectLst>
                <a:latin typeface="Arial" charset="0"/>
                <a:cs typeface="Arial" charset="0"/>
              </a:rPr>
              <a:t> = Disadvantage</a:t>
            </a:r>
            <a:endParaRPr lang="en-US" sz="1200" dirty="0">
              <a:solidFill>
                <a:srgbClr val="FF0000"/>
              </a:solidFill>
              <a:latin typeface="Arial" charset="0"/>
              <a:cs typeface="Arial" charset="0"/>
            </a:endParaRPr>
          </a:p>
          <a:p>
            <a:pPr>
              <a:defRPr/>
            </a:pPr>
            <a:endParaRPr lang="en-US" sz="1200" b="1" dirty="0">
              <a:ln w="1905"/>
              <a:solidFill>
                <a:srgbClr val="00B050"/>
              </a:solidFill>
              <a:effectLst>
                <a:innerShdw blurRad="69850" dist="43180" dir="5400000">
                  <a:srgbClr val="000000">
                    <a:alpha val="65000"/>
                  </a:srgbClr>
                </a:innerShdw>
              </a:effectLst>
              <a:latin typeface="Arial" charset="0"/>
              <a:cs typeface="Arial" charset="0"/>
            </a:endParaRPr>
          </a:p>
          <a:p>
            <a:pPr>
              <a:defRPr/>
            </a:pPr>
            <a:endParaRPr lang="en-US" sz="1200" dirty="0">
              <a:latin typeface="Arial" charset="0"/>
              <a:cs typeface="Arial" charset="0"/>
            </a:endParaRPr>
          </a:p>
        </p:txBody>
      </p:sp>
      <p:sp>
        <p:nvSpPr>
          <p:cNvPr id="6" name="Date Placeholder 5"/>
          <p:cNvSpPr>
            <a:spLocks noGrp="1"/>
          </p:cNvSpPr>
          <p:nvPr>
            <p:ph type="dt" sz="half" idx="10"/>
          </p:nvPr>
        </p:nvSpPr>
        <p:spPr/>
        <p:txBody>
          <a:bodyPr/>
          <a:lstStyle/>
          <a:p>
            <a:pPr>
              <a:defRPr/>
            </a:pPr>
            <a:r>
              <a:rPr lang="en-US" smtClean="0"/>
              <a:t>81th IETF, Quebec</a:t>
            </a:r>
            <a:endParaRPr lang="es-ES"/>
          </a:p>
        </p:txBody>
      </p:sp>
      <p:sp>
        <p:nvSpPr>
          <p:cNvPr id="9" name="Slide Number Placeholder 8"/>
          <p:cNvSpPr>
            <a:spLocks noGrp="1"/>
          </p:cNvSpPr>
          <p:nvPr>
            <p:ph type="sldNum" sz="quarter" idx="12"/>
          </p:nvPr>
        </p:nvSpPr>
        <p:spPr/>
        <p:txBody>
          <a:bodyPr/>
          <a:lstStyle/>
          <a:p>
            <a:pPr>
              <a:defRPr/>
            </a:pPr>
            <a:fld id="{C412D6B8-82DA-4BEF-9503-C1BF1ADD19E1}" type="slidenum">
              <a:rPr lang="es-ES" smtClean="0"/>
              <a:pPr>
                <a:defRPr/>
              </a:pPr>
              <a:t>8</a:t>
            </a:fld>
            <a:endParaRPr lang="es-ES"/>
          </a:p>
        </p:txBody>
      </p:sp>
      <p:sp>
        <p:nvSpPr>
          <p:cNvPr id="11" name="Footer Placeholder 10"/>
          <p:cNvSpPr>
            <a:spLocks noGrp="1"/>
          </p:cNvSpPr>
          <p:nvPr>
            <p:ph type="ftr" sz="quarter" idx="11"/>
          </p:nvPr>
        </p:nvSpPr>
        <p:spPr/>
        <p:txBody>
          <a:bodyPr/>
          <a:lstStyle/>
          <a:p>
            <a:pPr>
              <a:defRPr/>
            </a:pPr>
            <a:r>
              <a:rPr lang="es-ES" smtClean="0"/>
              <a:t>MTMA</a:t>
            </a:r>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366</TotalTime>
  <Words>640</Words>
  <Application>Microsoft Office PowerPoint</Application>
  <PresentationFormat>On-screen Show (4:3)</PresentationFormat>
  <Paragraphs>129</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宋体</vt:lpstr>
      <vt:lpstr>Tahoma</vt:lpstr>
      <vt:lpstr>Wingdings</vt:lpstr>
      <vt:lpstr>Tema de Office</vt:lpstr>
      <vt:lpstr>Multicast Tree Mobility Anchor (MTMA)</vt:lpstr>
      <vt:lpstr>Multicast Tree Mobility Anchor (1/2)</vt:lpstr>
      <vt:lpstr>Multicast Tree Mobility Anchor (2/2)</vt:lpstr>
      <vt:lpstr>        Backup Slides </vt:lpstr>
      <vt:lpstr>Slide 5</vt:lpstr>
      <vt:lpstr>Major advantages of M-LMA approach</vt:lpstr>
      <vt:lpstr>Minor drawbacks of M-LMA approach (as per draft-sijeon-multimob-direct-routing-pmip6-00)</vt:lpstr>
      <vt:lpstr>Comparison table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acquisition of the MN multicast subscription after handover draft-contreras-multimob-rams-00</dc:title>
  <dc:creator>Usuario</dc:creator>
  <cp:lastModifiedBy>SarikayaBehcet 73654</cp:lastModifiedBy>
  <cp:revision>31</cp:revision>
  <dcterms:created xsi:type="dcterms:W3CDTF">2010-11-03T21:06:59Z</dcterms:created>
  <dcterms:modified xsi:type="dcterms:W3CDTF">2011-07-24T18:29:19Z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1311531321</vt:lpwstr>
  </property>
</Properties>
</file>