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7" r:id="rId2"/>
    <p:sldId id="258" r:id="rId3"/>
    <p:sldId id="266" r:id="rId4"/>
    <p:sldId id="264" r:id="rId5"/>
    <p:sldId id="265" r:id="rId6"/>
    <p:sldId id="263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490092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065834-C0A9-4AD2-95F2-9464A9664476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9508D-0305-4068-A4AF-ED73C69C2434}" type="slidenum">
              <a:rPr lang="de-DE"/>
              <a:pPr/>
              <a:t>1</a:t>
            </a:fld>
            <a:endParaRPr lang="de-DE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CD695-2701-49D1-9542-9CEF546312CC}" type="slidenum">
              <a:rPr lang="de-DE"/>
              <a:pPr/>
              <a:t>2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CD695-2701-49D1-9542-9CEF546312CC}" type="slidenum">
              <a:rPr lang="de-DE"/>
              <a:pPr/>
              <a:t>3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CD695-2701-49D1-9542-9CEF546312CC}" type="slidenum">
              <a:rPr lang="de-DE"/>
              <a:pPr/>
              <a:t>4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CD695-2701-49D1-9542-9CEF546312CC}" type="slidenum">
              <a:rPr lang="de-DE"/>
              <a:pPr/>
              <a:t>5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CD695-2701-49D1-9542-9CEF546312CC}" type="slidenum">
              <a:rPr lang="de-DE"/>
              <a:pPr/>
              <a:t>6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fontAlgn="base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  <a:ln/>
        </p:spPr>
        <p:txBody>
          <a:bodyPr/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Issues in Tunnel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Convergence Solutions</a:t>
            </a:r>
            <a:r>
              <a:rPr lang="en-US" dirty="0">
                <a:solidFill>
                  <a:srgbClr val="CC0000"/>
                </a:solidFill>
              </a:rPr>
              <a:t/>
            </a:r>
            <a:br>
              <a:rPr lang="en-US" dirty="0">
                <a:solidFill>
                  <a:srgbClr val="CC0000"/>
                </a:solidFill>
              </a:rPr>
            </a:br>
            <a:endParaRPr lang="en-US" sz="2800" b="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  <a:ln/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endParaRPr lang="en-US" sz="1800" dirty="0"/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en-US" sz="1800" dirty="0"/>
              <a:t>Thomas C. Schmidt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en-US" sz="1800" dirty="0"/>
              <a:t>t.schmidt@ieee.org</a:t>
            </a:r>
          </a:p>
          <a:p>
            <a:pPr marL="342900" indent="-342900">
              <a:spcBef>
                <a:spcPct val="0"/>
              </a:spcBef>
            </a:pPr>
            <a:r>
              <a:rPr lang="en-US" sz="1800" dirty="0"/>
              <a:t>HAW Hamburg </a:t>
            </a:r>
            <a:br>
              <a:rPr lang="en-US" sz="1800" dirty="0"/>
            </a:br>
            <a:endParaRPr lang="en-US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Two Types of Tunnelling Problems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GB" dirty="0" smtClean="0"/>
              <a:t>Convergence</a:t>
            </a:r>
            <a:endParaRPr lang="en-GB" dirty="0"/>
          </a:p>
          <a:p>
            <a:pPr marL="1000125" lvl="1" indent="-457200"/>
            <a:r>
              <a:rPr lang="en-GB" dirty="0" smtClean="0"/>
              <a:t>Multiple tunnels terminate at MAG, possibly transporting duplicate traffic</a:t>
            </a:r>
            <a:endParaRPr lang="en-GB" dirty="0"/>
          </a:p>
          <a:p>
            <a:pPr marL="1000125" lvl="1" indent="-457200"/>
            <a:r>
              <a:rPr lang="en-GB" dirty="0" smtClean="0"/>
              <a:t>Inherent to the PMIP base solution</a:t>
            </a:r>
            <a:r>
              <a:rPr lang="en-GB" dirty="0"/>
              <a:t>	</a:t>
            </a:r>
          </a:p>
          <a:p>
            <a:pPr marL="533400" indent="-533400">
              <a:buFontTx/>
              <a:buAutoNum type="arabicPeriod"/>
            </a:pPr>
            <a:r>
              <a:rPr lang="en-GB" dirty="0" smtClean="0"/>
              <a:t>Avalanche </a:t>
            </a:r>
            <a:endParaRPr lang="en-GB" dirty="0"/>
          </a:p>
          <a:p>
            <a:pPr marL="1000125" lvl="1" indent="-457200"/>
            <a:r>
              <a:rPr lang="en-GB" dirty="0" smtClean="0"/>
              <a:t>Tunnel head serves many MAGs causing a high replication load of identical traffic</a:t>
            </a:r>
            <a:endParaRPr lang="en-GB" dirty="0"/>
          </a:p>
          <a:p>
            <a:pPr marL="1000125" lvl="1" indent="-457200"/>
            <a:r>
              <a:rPr lang="en-GB" dirty="0" smtClean="0"/>
              <a:t>Inherent to the M-Head (M-LMA) proposal</a:t>
            </a:r>
            <a:endParaRPr lang="en-GB" dirty="0"/>
          </a:p>
          <a:p>
            <a:pPr marL="1000125" lvl="1" indent="-457200">
              <a:buNone/>
            </a:pPr>
            <a:endParaRPr lang="en-GB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Further Objectives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GB" dirty="0" smtClean="0"/>
              <a:t>Enhance Service Availability</a:t>
            </a:r>
            <a:endParaRPr lang="en-GB" dirty="0"/>
          </a:p>
          <a:p>
            <a:pPr marL="1000125" lvl="1" indent="-457200"/>
            <a:r>
              <a:rPr lang="en-GB" dirty="0" smtClean="0"/>
              <a:t>Extend access to multicast channels </a:t>
            </a:r>
            <a:r>
              <a:rPr lang="en-GB" dirty="0"/>
              <a:t>	</a:t>
            </a:r>
          </a:p>
          <a:p>
            <a:pPr marL="533400" indent="-533400">
              <a:buFontTx/>
              <a:buAutoNum type="arabicPeriod"/>
            </a:pPr>
            <a:r>
              <a:rPr lang="en-GB" dirty="0" smtClean="0"/>
              <a:t>Reduce Service Cost  </a:t>
            </a:r>
            <a:endParaRPr lang="en-GB" dirty="0"/>
          </a:p>
          <a:p>
            <a:pPr marL="1000125" lvl="1" indent="-457200"/>
            <a:r>
              <a:rPr lang="en-GB" dirty="0" smtClean="0"/>
              <a:t>Optimize access / routing to reduce network load</a:t>
            </a:r>
          </a:p>
          <a:p>
            <a:pPr marL="396875" indent="-514350">
              <a:buFont typeface="+mj-lt"/>
              <a:buAutoNum type="arabicPeriod"/>
            </a:pPr>
            <a:r>
              <a:rPr lang="en-GB" dirty="0" smtClean="0"/>
              <a:t>Remain transparent with respect to PMIP evolution</a:t>
            </a:r>
          </a:p>
          <a:p>
            <a:pPr marL="1057275" lvl="1" indent="-514350"/>
            <a:r>
              <a:rPr lang="en-GB" dirty="0" smtClean="0"/>
              <a:t>In particular: Cross-domain access</a:t>
            </a:r>
            <a:endParaRPr lang="en-GB" dirty="0"/>
          </a:p>
          <a:p>
            <a:pPr marL="1000125" lvl="1" indent="-457200">
              <a:buNone/>
            </a:pPr>
            <a:endParaRPr lang="en-GB" dirty="0"/>
          </a:p>
          <a:p>
            <a:pPr marL="1000125" lvl="1" indent="-457200">
              <a:buNone/>
            </a:pPr>
            <a:endParaRPr lang="en-GB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Use Cases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/>
              <a:t>Case 1: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User  wants to have access to home subscription channels while moving to a visited network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r>
              <a:rPr lang="en-US" dirty="0"/>
              <a:t>Case 2: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User may want </a:t>
            </a:r>
            <a:r>
              <a:rPr lang="en-US" dirty="0" smtClean="0"/>
              <a:t>(to </a:t>
            </a:r>
            <a:r>
              <a:rPr lang="en-US" dirty="0"/>
              <a:t>pay extra </a:t>
            </a:r>
            <a:r>
              <a:rPr lang="en-US" dirty="0" smtClean="0"/>
              <a:t>fees) </a:t>
            </a:r>
            <a:r>
              <a:rPr lang="en-US" dirty="0"/>
              <a:t>to access local content depending on location (e.g., pay-TV in hotel)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r>
              <a:rPr lang="en-US" dirty="0"/>
              <a:t>Case 3: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If content can be accessed from more than one location, MAG could select the best path based on routing cost</a:t>
            </a:r>
          </a:p>
          <a:p>
            <a:pPr marL="1000125" lvl="1" indent="-457200">
              <a:buNone/>
            </a:pPr>
            <a:endParaRPr lang="en-GB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Current Solutions / Proposals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Base Solution: </a:t>
            </a: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Covers use case 1, tunnel convergence problem</a:t>
            </a:r>
            <a:endParaRPr lang="en-US" dirty="0"/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Direct Routing: </a:t>
            </a: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Covers use case 2, optimized – but requires local </a:t>
            </a:r>
            <a:r>
              <a:rPr lang="en-US" dirty="0" err="1" smtClean="0"/>
              <a:t>mcast</a:t>
            </a:r>
            <a:r>
              <a:rPr lang="en-US" dirty="0" smtClean="0"/>
              <a:t> routing</a:t>
            </a:r>
            <a:endParaRPr lang="en-US" dirty="0"/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M-Head/M-LMA: </a:t>
            </a: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Covers use case 1, avalanche problem</a:t>
            </a:r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All-PIM Domain: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Unclear: depends on non-PMIP </a:t>
            </a:r>
            <a:r>
              <a:rPr lang="en-US" dirty="0" err="1" smtClean="0"/>
              <a:t>unicast</a:t>
            </a:r>
            <a:r>
              <a:rPr lang="en-US" dirty="0" smtClean="0"/>
              <a:t> routing at MAGs, </a:t>
            </a:r>
            <a:br>
              <a:rPr lang="en-US" dirty="0" smtClean="0"/>
            </a:br>
            <a:r>
              <a:rPr lang="en-US" dirty="0" smtClean="0"/>
              <a:t>most likely equivalent to direct routing</a:t>
            </a:r>
            <a:endParaRPr lang="en-US" dirty="0"/>
          </a:p>
          <a:p>
            <a:pPr marL="1000125" lvl="1" indent="-457200">
              <a:buNone/>
            </a:pPr>
            <a:endParaRPr lang="en-GB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Path to Solution &amp; Problems 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>
            <a:normAutofit lnSpcReduction="10000"/>
          </a:bodyPr>
          <a:lstStyle/>
          <a:p>
            <a:pPr marL="533400" indent="-533400">
              <a:buNone/>
            </a:pPr>
            <a:r>
              <a:rPr lang="en-GB" dirty="0" smtClean="0"/>
              <a:t>Objective from Use Cases:</a:t>
            </a:r>
          </a:p>
          <a:p>
            <a:pPr marL="533400" indent="-533400">
              <a:buNone/>
            </a:pPr>
            <a:r>
              <a:rPr lang="en-GB" dirty="0"/>
              <a:t>	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C0000"/>
                </a:solidFill>
              </a:rPr>
              <a:t>Combine base solution (home subscription) </a:t>
            </a:r>
            <a:br>
              <a:rPr lang="en-GB" dirty="0" smtClean="0">
                <a:solidFill>
                  <a:srgbClr val="CC0000"/>
                </a:solidFill>
              </a:rPr>
            </a:br>
            <a:r>
              <a:rPr lang="en-GB" dirty="0" smtClean="0">
                <a:solidFill>
                  <a:srgbClr val="CC0000"/>
                </a:solidFill>
              </a:rPr>
              <a:t>with local service access</a:t>
            </a:r>
          </a:p>
          <a:p>
            <a:pPr marL="533400" indent="-533400">
              <a:buNone/>
            </a:pPr>
            <a:r>
              <a:rPr lang="en-GB" dirty="0" smtClean="0"/>
              <a:t>Problems to solve:</a:t>
            </a:r>
          </a:p>
          <a:p>
            <a:pPr marL="1193800" lvl="1" indent="-533400">
              <a:buFontTx/>
              <a:buAutoNum type="arabicPeriod"/>
            </a:pPr>
            <a:r>
              <a:rPr lang="en-GB" dirty="0" smtClean="0">
                <a:solidFill>
                  <a:srgbClr val="CC0000"/>
                </a:solidFill>
              </a:rPr>
              <a:t>Multicast routing intelligence at MAGs</a:t>
            </a:r>
            <a:endParaRPr lang="en-GB" dirty="0">
              <a:solidFill>
                <a:srgbClr val="CC0000"/>
              </a:solidFill>
            </a:endParaRPr>
          </a:p>
          <a:p>
            <a:pPr marL="1520825" lvl="2" indent="-457200"/>
            <a:r>
              <a:rPr lang="en-GB" dirty="0" smtClean="0"/>
              <a:t>How to access which group?</a:t>
            </a:r>
            <a:r>
              <a:rPr lang="en-GB" dirty="0"/>
              <a:t>	</a:t>
            </a:r>
          </a:p>
          <a:p>
            <a:pPr marL="1193800" lvl="1" indent="-533400">
              <a:buFontTx/>
              <a:buAutoNum type="arabicPeriod"/>
            </a:pPr>
            <a:r>
              <a:rPr lang="en-GB" dirty="0" smtClean="0">
                <a:solidFill>
                  <a:srgbClr val="CC0000"/>
                </a:solidFill>
              </a:rPr>
              <a:t>Make handover smooth &amp; policy-compliant </a:t>
            </a:r>
            <a:r>
              <a:rPr lang="en-GB" dirty="0" smtClean="0"/>
              <a:t> </a:t>
            </a:r>
            <a:endParaRPr lang="en-GB" dirty="0"/>
          </a:p>
          <a:p>
            <a:pPr marL="1520825" lvl="2" indent="-457200"/>
            <a:r>
              <a:rPr lang="en-GB" dirty="0" smtClean="0"/>
              <a:t>Handle mixed access seamless without access violations</a:t>
            </a:r>
            <a:endParaRPr lang="en-GB" dirty="0"/>
          </a:p>
          <a:p>
            <a:pPr marL="1000125" lvl="1" indent="-457200">
              <a:buNone/>
            </a:pPr>
            <a:endParaRPr lang="en-GB" dirty="0"/>
          </a:p>
          <a:p>
            <a:pPr marL="1000125" lvl="1" indent="-457200">
              <a:buNone/>
            </a:pPr>
            <a:endParaRPr lang="en-GB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On-screen Show (4:3)</PresentationFormat>
  <Paragraphs>54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Standard</vt:lpstr>
      <vt:lpstr>Issues in Tunnel  Convergence Solutions </vt:lpstr>
      <vt:lpstr>Two Types of Tunnelling Problems</vt:lpstr>
      <vt:lpstr>Further Objectives</vt:lpstr>
      <vt:lpstr>Use Cases</vt:lpstr>
      <vt:lpstr>Current Solutions / Proposals</vt:lpstr>
      <vt:lpstr>Path to Solution &amp; Problems 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draft-ietf-multimob-pmipv6-base-solution-00</dc:title>
  <dc:creator>Thomas C Schmidt</dc:creator>
  <cp:lastModifiedBy>SarikayaBehcet 73654</cp:lastModifiedBy>
  <cp:revision>19</cp:revision>
  <dcterms:created xsi:type="dcterms:W3CDTF">2009-11-10T10:05:15Z</dcterms:created>
  <dcterms:modified xsi:type="dcterms:W3CDTF">2011-07-25T03:42:44Z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1311565142</vt:lpwstr>
  </property>
</Properties>
</file>