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883" r:id="rId2"/>
  </p:sldMasterIdLst>
  <p:notesMasterIdLst>
    <p:notesMasterId r:id="rId30"/>
  </p:notesMasterIdLst>
  <p:sldIdLst>
    <p:sldId id="256" r:id="rId3"/>
    <p:sldId id="451" r:id="rId4"/>
    <p:sldId id="257" r:id="rId5"/>
    <p:sldId id="343" r:id="rId6"/>
    <p:sldId id="447" r:id="rId7"/>
    <p:sldId id="449" r:id="rId8"/>
    <p:sldId id="450" r:id="rId9"/>
    <p:sldId id="487" r:id="rId10"/>
    <p:sldId id="489" r:id="rId11"/>
    <p:sldId id="490" r:id="rId12"/>
    <p:sldId id="491" r:id="rId13"/>
    <p:sldId id="492" r:id="rId14"/>
    <p:sldId id="493" r:id="rId15"/>
    <p:sldId id="494" r:id="rId16"/>
    <p:sldId id="495" r:id="rId17"/>
    <p:sldId id="496" r:id="rId18"/>
    <p:sldId id="497" r:id="rId19"/>
    <p:sldId id="498" r:id="rId20"/>
    <p:sldId id="499" r:id="rId21"/>
    <p:sldId id="500" r:id="rId22"/>
    <p:sldId id="501" r:id="rId23"/>
    <p:sldId id="502" r:id="rId24"/>
    <p:sldId id="504" r:id="rId25"/>
    <p:sldId id="503" r:id="rId26"/>
    <p:sldId id="486" r:id="rId27"/>
    <p:sldId id="445" r:id="rId28"/>
    <p:sldId id="446"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D9EDEF"/>
    <a:srgbClr val="CC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72" autoAdjust="0"/>
    <p:restoredTop sz="94676" autoAdjust="0"/>
  </p:normalViewPr>
  <p:slideViewPr>
    <p:cSldViewPr>
      <p:cViewPr>
        <p:scale>
          <a:sx n="66" d="100"/>
          <a:sy n="66" d="100"/>
        </p:scale>
        <p:origin x="-1704" y="-5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86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044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86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46F757C-F73A-497C-93CF-FCA2AC8DFB8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6F757C-F73A-497C-93CF-FCA2AC8DFB82}" type="slidenum">
              <a:rPr lang="en-US" smtClean="0"/>
              <a:pPr>
                <a:defRPr/>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 27, 2011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IETF 81 - NEA Meeting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30EAFBE-864E-4221-A4A8-C9B4EC2270D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Jul 27, 2011</a:t>
            </a:r>
            <a:endParaRPr lang="en-US"/>
          </a:p>
        </p:txBody>
      </p:sp>
      <p:sp>
        <p:nvSpPr>
          <p:cNvPr id="4" name="Footer Placeholder 3"/>
          <p:cNvSpPr>
            <a:spLocks noGrp="1"/>
          </p:cNvSpPr>
          <p:nvPr>
            <p:ph type="ftr" sz="quarter" idx="11"/>
          </p:nvPr>
        </p:nvSpPr>
        <p:spPr/>
        <p:txBody>
          <a:bodyPr/>
          <a:lstStyle/>
          <a:p>
            <a:r>
              <a:rPr lang="en-US" smtClean="0"/>
              <a:t>IETF 81 - NEA Meeting</a:t>
            </a:r>
            <a:endParaRPr lang="en-US"/>
          </a:p>
        </p:txBody>
      </p:sp>
      <p:sp>
        <p:nvSpPr>
          <p:cNvPr id="5" name="Slide Number Placeholder 4"/>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Jul 27, 2011</a:t>
            </a:r>
            <a:endParaRPr lang="en-US"/>
          </a:p>
        </p:txBody>
      </p:sp>
      <p:sp>
        <p:nvSpPr>
          <p:cNvPr id="3" name="Footer Placeholder 2"/>
          <p:cNvSpPr>
            <a:spLocks noGrp="1"/>
          </p:cNvSpPr>
          <p:nvPr>
            <p:ph type="ftr" sz="quarter" idx="11"/>
          </p:nvPr>
        </p:nvSpPr>
        <p:spPr/>
        <p:txBody>
          <a:bodyPr/>
          <a:lstStyle/>
          <a:p>
            <a:r>
              <a:rPr lang="en-US" smtClean="0"/>
              <a:t>IETF 81 - NEA Meeting</a:t>
            </a:r>
            <a:endParaRPr lang="en-US"/>
          </a:p>
        </p:txBody>
      </p:sp>
      <p:sp>
        <p:nvSpPr>
          <p:cNvPr id="4" name="Slide Number Placeholder 3"/>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Jul 27, 2011</a:t>
            </a:r>
            <a:endParaRPr lang="en-US"/>
          </a:p>
        </p:txBody>
      </p:sp>
      <p:sp>
        <p:nvSpPr>
          <p:cNvPr id="6" name="Footer Placeholder 5"/>
          <p:cNvSpPr>
            <a:spLocks noGrp="1"/>
          </p:cNvSpPr>
          <p:nvPr>
            <p:ph type="ftr" sz="quarter" idx="11"/>
          </p:nvPr>
        </p:nvSpPr>
        <p:spPr/>
        <p:txBody>
          <a:bodyPr/>
          <a:lstStyle/>
          <a:p>
            <a:r>
              <a:rPr lang="en-US" smtClean="0"/>
              <a:t>IETF 81 - NEA Meeting</a:t>
            </a:r>
            <a:endParaRPr lang="en-US"/>
          </a:p>
        </p:txBody>
      </p:sp>
      <p:sp>
        <p:nvSpPr>
          <p:cNvPr id="7" name="Slide Number Placeholder 6"/>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Jul 27, 2011</a:t>
            </a:r>
            <a:endParaRPr lang="en-US"/>
          </a:p>
        </p:txBody>
      </p:sp>
      <p:sp>
        <p:nvSpPr>
          <p:cNvPr id="6" name="Footer Placeholder 5"/>
          <p:cNvSpPr>
            <a:spLocks noGrp="1"/>
          </p:cNvSpPr>
          <p:nvPr>
            <p:ph type="ftr" sz="quarter" idx="11"/>
          </p:nvPr>
        </p:nvSpPr>
        <p:spPr/>
        <p:txBody>
          <a:bodyPr/>
          <a:lstStyle/>
          <a:p>
            <a:r>
              <a:rPr lang="en-US" smtClean="0"/>
              <a:t>IETF 81 - NEA Meeting</a:t>
            </a:r>
            <a:endParaRPr lang="en-US"/>
          </a:p>
        </p:txBody>
      </p:sp>
      <p:sp>
        <p:nvSpPr>
          <p:cNvPr id="7" name="Slide Number Placeholder 6"/>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Jul 27, 2011</a:t>
            </a:r>
            <a:endParaRPr lang="en-US"/>
          </a:p>
        </p:txBody>
      </p:sp>
      <p:sp>
        <p:nvSpPr>
          <p:cNvPr id="5" name="Footer Placeholder 4"/>
          <p:cNvSpPr>
            <a:spLocks noGrp="1"/>
          </p:cNvSpPr>
          <p:nvPr>
            <p:ph type="ftr" sz="quarter" idx="11"/>
          </p:nvPr>
        </p:nvSpPr>
        <p:spPr/>
        <p:txBody>
          <a:bodyPr/>
          <a:lstStyle/>
          <a:p>
            <a:r>
              <a:rPr lang="en-US" smtClean="0"/>
              <a:t>IETF 81 -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Jul 27, 2011</a:t>
            </a:r>
            <a:endParaRPr lang="en-US"/>
          </a:p>
        </p:txBody>
      </p:sp>
      <p:sp>
        <p:nvSpPr>
          <p:cNvPr id="5" name="Footer Placeholder 4"/>
          <p:cNvSpPr>
            <a:spLocks noGrp="1"/>
          </p:cNvSpPr>
          <p:nvPr>
            <p:ph type="ftr" sz="quarter" idx="11"/>
          </p:nvPr>
        </p:nvSpPr>
        <p:spPr/>
        <p:txBody>
          <a:bodyPr/>
          <a:lstStyle/>
          <a:p>
            <a:r>
              <a:rPr lang="en-US" smtClean="0"/>
              <a:t>IETF 81 -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 27, 2011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IETF 81 - NEA Meeting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1535103-BF6F-4DE8-B179-D7D3BE2A078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r>
              <a:rPr lang="en-US" smtClean="0"/>
              <a:t>Jul 27, 2011</a:t>
            </a:r>
            <a:endParaRPr lang="en-US" dirty="0"/>
          </a:p>
        </p:txBody>
      </p:sp>
      <p:sp>
        <p:nvSpPr>
          <p:cNvPr id="4" name="Rectangle 5"/>
          <p:cNvSpPr>
            <a:spLocks noGrp="1" noChangeArrowheads="1"/>
          </p:cNvSpPr>
          <p:nvPr>
            <p:ph type="ftr" sz="quarter" idx="11"/>
          </p:nvPr>
        </p:nvSpPr>
        <p:spPr/>
        <p:txBody>
          <a:bodyPr/>
          <a:lstStyle>
            <a:lvl1pPr>
              <a:defRPr/>
            </a:lvl1pPr>
          </a:lstStyle>
          <a:p>
            <a:pPr>
              <a:defRPr/>
            </a:pPr>
            <a:r>
              <a:rPr lang="en-US" smtClean="0"/>
              <a:t>IETF 81 - NEA Meeting</a:t>
            </a:r>
            <a:endParaRPr lang="en-US"/>
          </a:p>
        </p:txBody>
      </p:sp>
      <p:sp>
        <p:nvSpPr>
          <p:cNvPr id="5" name="Rectangle 6"/>
          <p:cNvSpPr>
            <a:spLocks noGrp="1" noChangeArrowheads="1"/>
          </p:cNvSpPr>
          <p:nvPr>
            <p:ph type="sldNum" sz="quarter" idx="12"/>
          </p:nvPr>
        </p:nvSpPr>
        <p:spPr/>
        <p:txBody>
          <a:bodyPr/>
          <a:lstStyle>
            <a:lvl1pPr>
              <a:defRPr/>
            </a:lvl1pPr>
          </a:lstStyle>
          <a:p>
            <a:pPr>
              <a:defRPr/>
            </a:pPr>
            <a:fld id="{8DECA2ED-DBCA-4100-BF2B-EF18907E5D1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en-US" smtClean="0"/>
              <a:t>Jul 27, 2011</a:t>
            </a:r>
            <a:endParaRPr lang="en-US" dirty="0"/>
          </a:p>
        </p:txBody>
      </p:sp>
      <p:sp>
        <p:nvSpPr>
          <p:cNvPr id="3" name="Rectangle 5"/>
          <p:cNvSpPr>
            <a:spLocks noGrp="1" noChangeArrowheads="1"/>
          </p:cNvSpPr>
          <p:nvPr>
            <p:ph type="ftr" sz="quarter" idx="11"/>
          </p:nvPr>
        </p:nvSpPr>
        <p:spPr/>
        <p:txBody>
          <a:bodyPr/>
          <a:lstStyle>
            <a:lvl1pPr>
              <a:defRPr/>
            </a:lvl1pPr>
          </a:lstStyle>
          <a:p>
            <a:pPr>
              <a:defRPr/>
            </a:pPr>
            <a:r>
              <a:rPr lang="en-US" smtClean="0"/>
              <a:t>IETF 81 - NEA Meeting</a:t>
            </a:r>
            <a:endParaRPr lang="en-US"/>
          </a:p>
        </p:txBody>
      </p:sp>
      <p:sp>
        <p:nvSpPr>
          <p:cNvPr id="4" name="Rectangle 6"/>
          <p:cNvSpPr>
            <a:spLocks noGrp="1" noChangeArrowheads="1"/>
          </p:cNvSpPr>
          <p:nvPr>
            <p:ph type="sldNum" sz="quarter" idx="12"/>
          </p:nvPr>
        </p:nvSpPr>
        <p:spPr/>
        <p:txBody>
          <a:bodyPr/>
          <a:lstStyle>
            <a:lvl1pPr>
              <a:defRPr/>
            </a:lvl1pPr>
          </a:lstStyle>
          <a:p>
            <a:pPr>
              <a:defRPr/>
            </a:pPr>
            <a:fld id="{9B596634-B4A0-4728-99DE-EE4CE2965B1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Jul 27, 2011</a:t>
            </a:r>
            <a:endParaRPr lang="en-US"/>
          </a:p>
        </p:txBody>
      </p:sp>
      <p:sp>
        <p:nvSpPr>
          <p:cNvPr id="5" name="Footer Placeholder 4"/>
          <p:cNvSpPr>
            <a:spLocks noGrp="1"/>
          </p:cNvSpPr>
          <p:nvPr>
            <p:ph type="ftr" sz="quarter" idx="11"/>
          </p:nvPr>
        </p:nvSpPr>
        <p:spPr/>
        <p:txBody>
          <a:bodyPr/>
          <a:lstStyle/>
          <a:p>
            <a:r>
              <a:rPr lang="en-US" smtClean="0"/>
              <a:t>IETF 81 -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Jul 27, 2011</a:t>
            </a:r>
            <a:endParaRPr lang="en-US"/>
          </a:p>
        </p:txBody>
      </p:sp>
      <p:sp>
        <p:nvSpPr>
          <p:cNvPr id="5" name="Footer Placeholder 4"/>
          <p:cNvSpPr>
            <a:spLocks noGrp="1"/>
          </p:cNvSpPr>
          <p:nvPr>
            <p:ph type="ftr" sz="quarter" idx="11"/>
          </p:nvPr>
        </p:nvSpPr>
        <p:spPr/>
        <p:txBody>
          <a:bodyPr/>
          <a:lstStyle/>
          <a:p>
            <a:r>
              <a:rPr lang="en-US" smtClean="0"/>
              <a:t>IETF 81 -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Jul 27, 2011</a:t>
            </a:r>
            <a:endParaRPr lang="en-US"/>
          </a:p>
        </p:txBody>
      </p:sp>
      <p:sp>
        <p:nvSpPr>
          <p:cNvPr id="5" name="Footer Placeholder 4"/>
          <p:cNvSpPr>
            <a:spLocks noGrp="1"/>
          </p:cNvSpPr>
          <p:nvPr>
            <p:ph type="ftr" sz="quarter" idx="11"/>
          </p:nvPr>
        </p:nvSpPr>
        <p:spPr/>
        <p:txBody>
          <a:bodyPr/>
          <a:lstStyle/>
          <a:p>
            <a:r>
              <a:rPr lang="en-US" smtClean="0"/>
              <a:t>IETF 81 -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Jul 27, 2011</a:t>
            </a:r>
            <a:endParaRPr lang="en-US"/>
          </a:p>
        </p:txBody>
      </p:sp>
      <p:sp>
        <p:nvSpPr>
          <p:cNvPr id="6" name="Footer Placeholder 5"/>
          <p:cNvSpPr>
            <a:spLocks noGrp="1"/>
          </p:cNvSpPr>
          <p:nvPr>
            <p:ph type="ftr" sz="quarter" idx="11"/>
          </p:nvPr>
        </p:nvSpPr>
        <p:spPr/>
        <p:txBody>
          <a:bodyPr/>
          <a:lstStyle/>
          <a:p>
            <a:r>
              <a:rPr lang="en-US" smtClean="0"/>
              <a:t>IETF 81 - NEA Meeting</a:t>
            </a:r>
            <a:endParaRPr lang="en-US"/>
          </a:p>
        </p:txBody>
      </p:sp>
      <p:sp>
        <p:nvSpPr>
          <p:cNvPr id="7" name="Slide Number Placeholder 6"/>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Jul 27, 2011</a:t>
            </a:r>
            <a:endParaRPr lang="en-US"/>
          </a:p>
        </p:txBody>
      </p:sp>
      <p:sp>
        <p:nvSpPr>
          <p:cNvPr id="8" name="Footer Placeholder 7"/>
          <p:cNvSpPr>
            <a:spLocks noGrp="1"/>
          </p:cNvSpPr>
          <p:nvPr>
            <p:ph type="ftr" sz="quarter" idx="11"/>
          </p:nvPr>
        </p:nvSpPr>
        <p:spPr/>
        <p:txBody>
          <a:bodyPr/>
          <a:lstStyle/>
          <a:p>
            <a:r>
              <a:rPr lang="en-US" smtClean="0"/>
              <a:t>IETF 81 - NEA Meeting</a:t>
            </a:r>
            <a:endParaRPr lang="en-US"/>
          </a:p>
        </p:txBody>
      </p:sp>
      <p:sp>
        <p:nvSpPr>
          <p:cNvPr id="9" name="Slide Number Placeholder 8"/>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rgbClr val="000000"/>
                </a:solidFill>
              </a:defRPr>
            </a:lvl1pPr>
          </a:lstStyle>
          <a:p>
            <a:pPr>
              <a:defRPr/>
            </a:pPr>
            <a:r>
              <a:rPr lang="en-US" smtClean="0"/>
              <a:t>Jul 27, 2011</a:t>
            </a: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solidFill>
                  <a:srgbClr val="000000"/>
                </a:solidFill>
              </a:defRPr>
            </a:lvl1pPr>
          </a:lstStyle>
          <a:p>
            <a:pPr>
              <a:defRPr/>
            </a:pPr>
            <a:r>
              <a:rPr lang="en-US" smtClean="0"/>
              <a:t>IETF 81 - NEA Meeting</a:t>
            </a: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000000"/>
                </a:solidFill>
              </a:defRPr>
            </a:lvl1pPr>
          </a:lstStyle>
          <a:p>
            <a:pPr>
              <a:defRPr/>
            </a:pPr>
            <a:fld id="{06675AA8-B797-4DBB-BC9B-C407B16368E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82" r:id="rId2"/>
    <p:sldLayoutId id="2147483895" r:id="rId3"/>
    <p:sldLayoutId id="2147483896" r:id="rId4"/>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Jul 27, 2011</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IETF 81 - NEA Meeting</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83A7A5-9B7E-4751-9122-CC8BEA4C25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 id="2147483890" r:id="rId7"/>
    <p:sldLayoutId id="2147483891" r:id="rId8"/>
    <p:sldLayoutId id="2147483892" r:id="rId9"/>
    <p:sldLayoutId id="2147483893" r:id="rId10"/>
    <p:sldLayoutId id="2147483894"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2" Type="http://schemas.openxmlformats.org/officeDocument/2006/relationships/hyperlink" Target="http://www.ietf.org/rfc/rfc5378.txt" TargetMode="External"/><Relationship Id="rId1" Type="http://schemas.openxmlformats.org/officeDocument/2006/relationships/slideLayout" Target="../slideLayouts/slideLayout6.xml"/><Relationship Id="rId4" Type="http://schemas.openxmlformats.org/officeDocument/2006/relationships/hyperlink" Target="http://www.ietf.org/rfc/rfc4879.txt"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hyperlink" Target="http://www.ietf.org/internet-drafts/draft-ietf-nea-pt-tls-00.tx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www.ietf.org/internet-drafts/draft-hanna-nea-pt-eap-01.txt" TargetMode="External"/><Relationship Id="rId4" Type="http://schemas.openxmlformats.org/officeDocument/2006/relationships/hyperlink" Target="http://www.ietf.org/internet-drafts/draft-cam-winget-eap-tlv-03.tx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3" name="Rectangle 2"/>
          <p:cNvSpPr>
            <a:spLocks noGrp="1" noChangeArrowheads="1"/>
          </p:cNvSpPr>
          <p:nvPr>
            <p:ph type="ctrTitle"/>
          </p:nvPr>
        </p:nvSpPr>
        <p:spPr>
          <a:xfrm>
            <a:off x="685800" y="1219200"/>
            <a:ext cx="7772400" cy="2381250"/>
          </a:xfrm>
        </p:spPr>
        <p:txBody>
          <a:bodyPr/>
          <a:lstStyle/>
          <a:p>
            <a:pPr eaLnBrk="1" hangingPunct="1"/>
            <a:r>
              <a:rPr lang="en-US" dirty="0" smtClean="0"/>
              <a:t>NEA Working Group</a:t>
            </a:r>
            <a:br>
              <a:rPr lang="en-US" dirty="0" smtClean="0"/>
            </a:br>
            <a:r>
              <a:rPr lang="en-US" dirty="0" smtClean="0"/>
              <a:t>IETF  meeting</a:t>
            </a:r>
            <a:br>
              <a:rPr lang="en-US" dirty="0" smtClean="0"/>
            </a:br>
            <a:endParaRPr lang="en-US" dirty="0" smtClean="0"/>
          </a:p>
        </p:txBody>
      </p:sp>
      <p:sp>
        <p:nvSpPr>
          <p:cNvPr id="53254" name="Rectangle 3"/>
          <p:cNvSpPr>
            <a:spLocks noGrp="1" noChangeArrowheads="1"/>
          </p:cNvSpPr>
          <p:nvPr>
            <p:ph type="subTitle" idx="1"/>
          </p:nvPr>
        </p:nvSpPr>
        <p:spPr/>
        <p:txBody>
          <a:bodyPr/>
          <a:lstStyle/>
          <a:p>
            <a:pPr eaLnBrk="1" hangingPunct="1"/>
            <a:r>
              <a:rPr lang="en-US" sz="2000" dirty="0" smtClean="0"/>
              <a:t>July 27, 2011</a:t>
            </a:r>
            <a:endParaRPr lang="en-US" sz="1400" dirty="0" smtClean="0"/>
          </a:p>
        </p:txBody>
      </p:sp>
      <p:sp>
        <p:nvSpPr>
          <p:cNvPr id="53250" name="Date Placeholder 3"/>
          <p:cNvSpPr>
            <a:spLocks noGrp="1"/>
          </p:cNvSpPr>
          <p:nvPr>
            <p:ph type="dt" sz="half" idx="10"/>
          </p:nvPr>
        </p:nvSpPr>
        <p:spPr>
          <a:noFill/>
        </p:spPr>
        <p:txBody>
          <a:bodyPr/>
          <a:lstStyle/>
          <a:p>
            <a:r>
              <a:rPr lang="en-US" smtClean="0"/>
              <a:t>Jul 27, 2011</a:t>
            </a:r>
            <a:endParaRPr lang="en-US" dirty="0" smtClean="0"/>
          </a:p>
        </p:txBody>
      </p:sp>
      <p:sp>
        <p:nvSpPr>
          <p:cNvPr id="53251" name="Footer Placeholder 4"/>
          <p:cNvSpPr>
            <a:spLocks noGrp="1"/>
          </p:cNvSpPr>
          <p:nvPr>
            <p:ph type="ftr" sz="quarter" idx="11"/>
          </p:nvPr>
        </p:nvSpPr>
        <p:spPr>
          <a:noFill/>
        </p:spPr>
        <p:txBody>
          <a:bodyPr/>
          <a:lstStyle/>
          <a:p>
            <a:r>
              <a:rPr lang="en-US" smtClean="0"/>
              <a:t>IETF 81 - NEA Meeting</a:t>
            </a:r>
          </a:p>
        </p:txBody>
      </p:sp>
      <p:sp>
        <p:nvSpPr>
          <p:cNvPr id="53252" name="Slide Number Placeholder 5"/>
          <p:cNvSpPr>
            <a:spLocks noGrp="1"/>
          </p:cNvSpPr>
          <p:nvPr>
            <p:ph type="sldNum" sz="quarter" idx="12"/>
          </p:nvPr>
        </p:nvSpPr>
        <p:spPr>
          <a:noFill/>
        </p:spPr>
        <p:txBody>
          <a:bodyPr/>
          <a:lstStyle/>
          <a:p>
            <a:fld id="{FD86BD97-1C38-4165-BFF8-9F3315B76CEF}" type="slidenum">
              <a:rPr lang="en-US" smtClean="0"/>
              <a:pPr/>
              <a:t>1</a:t>
            </a:fld>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Slide Number Placeholder 4"/>
          <p:cNvSpPr>
            <a:spLocks noGrp="1"/>
          </p:cNvSpPr>
          <p:nvPr>
            <p:ph type="sldNum" sz="quarter" idx="12"/>
          </p:nvPr>
        </p:nvSpPr>
        <p:spPr>
          <a:noFill/>
        </p:spPr>
        <p:txBody>
          <a:bodyPr/>
          <a:lstStyle/>
          <a:p>
            <a:fld id="{6E305F8E-A289-4FB5-9004-45B5836879EC}" type="slidenum">
              <a:rPr lang="en-US"/>
              <a:pPr/>
              <a:t>10</a:t>
            </a:fld>
            <a:endParaRPr lang="en-US"/>
          </a:p>
        </p:txBody>
      </p:sp>
      <p:sp>
        <p:nvSpPr>
          <p:cNvPr id="66565" name="Rectangle 4"/>
          <p:cNvSpPr>
            <a:spLocks noGrp="1" noChangeArrowheads="1"/>
          </p:cNvSpPr>
          <p:nvPr>
            <p:ph type="title"/>
          </p:nvPr>
        </p:nvSpPr>
        <p:spPr/>
        <p:txBody>
          <a:bodyPr/>
          <a:lstStyle/>
          <a:p>
            <a:pPr eaLnBrk="1" hangingPunct="1"/>
            <a:r>
              <a:rPr lang="en-US" dirty="0" smtClean="0"/>
              <a:t>PT-TLS Message Format</a:t>
            </a:r>
          </a:p>
        </p:txBody>
      </p:sp>
      <p:sp>
        <p:nvSpPr>
          <p:cNvPr id="66566" name="Rectangle 5"/>
          <p:cNvSpPr>
            <a:spLocks noChangeArrowheads="1"/>
          </p:cNvSpPr>
          <p:nvPr/>
        </p:nvSpPr>
        <p:spPr bwMode="auto">
          <a:xfrm>
            <a:off x="457200" y="1295400"/>
            <a:ext cx="8382000" cy="4525963"/>
          </a:xfrm>
          <a:prstGeom prst="rect">
            <a:avLst/>
          </a:prstGeom>
          <a:noFill/>
          <a:ln w="9525">
            <a:noFill/>
            <a:miter lim="800000"/>
            <a:headEnd/>
            <a:tailEnd/>
          </a:ln>
        </p:spPr>
        <p:txBody>
          <a:bodyPr/>
          <a:lstStyle/>
          <a:p>
            <a:pPr marL="342900" indent="-342900">
              <a:spcBef>
                <a:spcPct val="20000"/>
              </a:spcBef>
            </a:pPr>
            <a:r>
              <a:rPr lang="en-US" sz="1500" dirty="0">
                <a:solidFill>
                  <a:srgbClr val="000000"/>
                </a:solidFill>
                <a:latin typeface="Courier New" pitchFamily="49" charset="0"/>
              </a:rPr>
              <a:t>                       </a:t>
            </a:r>
            <a:r>
              <a:rPr lang="en-US" sz="1600" dirty="0">
                <a:solidFill>
                  <a:srgbClr val="000000"/>
                </a:solidFill>
                <a:latin typeface="Courier New" pitchFamily="49" charset="0"/>
              </a:rPr>
              <a:t>1                   2                   3</a:t>
            </a:r>
          </a:p>
          <a:p>
            <a:pPr marL="342900" indent="-342900">
              <a:spcBef>
                <a:spcPct val="20000"/>
              </a:spcBef>
            </a:pPr>
            <a:r>
              <a:rPr lang="en-US" sz="1600" dirty="0">
                <a:solidFill>
                  <a:srgbClr val="000000"/>
                </a:solidFill>
                <a:latin typeface="Courier New" pitchFamily="49" charset="0"/>
              </a:rPr>
              <a:t> 0 1 2 3 4 5 6 7 8 9 0 1 2 3 4 5 6 7 8 9 0 1 2 3 4 5 6 7 8 9 0 1</a:t>
            </a:r>
          </a:p>
          <a:p>
            <a:pPr marL="342900" indent="-342900">
              <a:spcBef>
                <a:spcPct val="20000"/>
              </a:spcBef>
            </a:pPr>
            <a:r>
              <a:rPr lang="en-US" sz="1600" dirty="0">
                <a:solidFill>
                  <a:srgbClr val="000000"/>
                </a:solidFill>
                <a:latin typeface="Courier New" pitchFamily="49" charset="0"/>
              </a:rPr>
              <a:t>+-+-+-+-+-+-+-+-+-+-+-+-+-+-+-+-+-+-+-+-+-+-+-+-+-+-+-+-+-+-+-+-+</a:t>
            </a:r>
          </a:p>
          <a:p>
            <a:pPr marL="342900" indent="-342900">
              <a:spcBef>
                <a:spcPct val="20000"/>
              </a:spcBef>
            </a:pPr>
            <a:r>
              <a:rPr lang="en-US" sz="1600" dirty="0">
                <a:solidFill>
                  <a:srgbClr val="000000"/>
                </a:solidFill>
                <a:latin typeface="Courier New" pitchFamily="49" charset="0"/>
              </a:rPr>
              <a:t>|    Reserved   |           Message Type Vendor ID              |</a:t>
            </a:r>
          </a:p>
          <a:p>
            <a:pPr marL="342900" indent="-342900">
              <a:spcBef>
                <a:spcPct val="20000"/>
              </a:spcBef>
            </a:pPr>
            <a:r>
              <a:rPr lang="en-US" sz="1600" dirty="0">
                <a:solidFill>
                  <a:srgbClr val="000000"/>
                </a:solidFill>
                <a:latin typeface="Courier New" pitchFamily="49" charset="0"/>
              </a:rPr>
              <a:t>+-+-+-+-+-+-+-+-+-+-+-+-+-+-+-+-+-+-+-+-+-+-+-+-+-+-+-+-+-+-+-+-+</a:t>
            </a:r>
          </a:p>
          <a:p>
            <a:pPr marL="342900" indent="-342900">
              <a:spcBef>
                <a:spcPct val="20000"/>
              </a:spcBef>
            </a:pPr>
            <a:r>
              <a:rPr lang="en-US" sz="1600" dirty="0">
                <a:solidFill>
                  <a:srgbClr val="000000"/>
                </a:solidFill>
                <a:latin typeface="Courier New" pitchFamily="49" charset="0"/>
              </a:rPr>
              <a:t>|                          Message Type                         |</a:t>
            </a:r>
          </a:p>
          <a:p>
            <a:pPr marL="342900" indent="-342900">
              <a:spcBef>
                <a:spcPct val="20000"/>
              </a:spcBef>
            </a:pPr>
            <a:r>
              <a:rPr lang="en-US" sz="1600" dirty="0">
                <a:solidFill>
                  <a:srgbClr val="000000"/>
                </a:solidFill>
                <a:latin typeface="Courier New" pitchFamily="49" charset="0"/>
              </a:rPr>
              <a:t>+-+-+-+-+-+-+-+-+-+-+-+-+-+-+-+-+-+-+-+-+-+-+-+-+-+-+-+-+-+-+-+-+</a:t>
            </a:r>
          </a:p>
          <a:p>
            <a:pPr marL="342900" indent="-342900">
              <a:spcBef>
                <a:spcPct val="20000"/>
              </a:spcBef>
            </a:pPr>
            <a:r>
              <a:rPr lang="en-US" sz="1600" dirty="0">
                <a:solidFill>
                  <a:srgbClr val="000000"/>
                </a:solidFill>
                <a:latin typeface="Courier New" pitchFamily="49" charset="0"/>
              </a:rPr>
              <a:t>|                         Message Length                        |</a:t>
            </a:r>
          </a:p>
          <a:p>
            <a:pPr marL="342900" indent="-342900">
              <a:spcBef>
                <a:spcPct val="20000"/>
              </a:spcBef>
            </a:pPr>
            <a:r>
              <a:rPr lang="en-US" sz="1600" dirty="0">
                <a:solidFill>
                  <a:srgbClr val="000000"/>
                </a:solidFill>
                <a:latin typeface="Courier New" pitchFamily="49" charset="0"/>
              </a:rPr>
              <a:t>+-+-+-+-+-+-+-+-+-+-+-+-+-+-+-+-+-+-+-+-+-+-+-+-+-+-+-+-+-+-+-+-+</a:t>
            </a:r>
          </a:p>
          <a:p>
            <a:pPr marL="342900" indent="-342900">
              <a:spcBef>
                <a:spcPct val="20000"/>
              </a:spcBef>
            </a:pPr>
            <a:r>
              <a:rPr lang="en-US" sz="1600" dirty="0">
                <a:solidFill>
                  <a:srgbClr val="000000"/>
                </a:solidFill>
                <a:latin typeface="Courier New" pitchFamily="49" charset="0"/>
              </a:rPr>
              <a:t>|                       Message Identifier                      |</a:t>
            </a:r>
          </a:p>
          <a:p>
            <a:pPr marL="342900" indent="-342900">
              <a:spcBef>
                <a:spcPct val="20000"/>
              </a:spcBef>
            </a:pPr>
            <a:r>
              <a:rPr lang="en-US" sz="1600" dirty="0">
                <a:solidFill>
                  <a:srgbClr val="000000"/>
                </a:solidFill>
                <a:latin typeface="Courier New" pitchFamily="49" charset="0"/>
              </a:rPr>
              <a:t>+-+-+-+-+-+-+-+-+-+-+-+-+-+-+-+-+-+-+-+-+-+-+-+-+-+-+-+-+-+-+-+-+</a:t>
            </a:r>
          </a:p>
          <a:p>
            <a:pPr marL="342900" indent="-342900">
              <a:spcBef>
                <a:spcPct val="20000"/>
              </a:spcBef>
            </a:pPr>
            <a:r>
              <a:rPr lang="en-US" sz="1600" dirty="0">
                <a:solidFill>
                  <a:srgbClr val="000000"/>
                </a:solidFill>
                <a:latin typeface="Courier New" pitchFamily="49" charset="0"/>
              </a:rPr>
              <a:t>|                Message Value (e.g. PB-TNC Batch) . . .        |</a:t>
            </a:r>
          </a:p>
          <a:p>
            <a:pPr marL="342900" indent="-342900">
              <a:spcBef>
                <a:spcPct val="20000"/>
              </a:spcBef>
            </a:pPr>
            <a:r>
              <a:rPr lang="en-US" sz="1600" dirty="0">
                <a:solidFill>
                  <a:srgbClr val="000000"/>
                </a:solidFill>
                <a:latin typeface="Courier New" pitchFamily="49" charset="0"/>
              </a:rPr>
              <a:t>+-+-+-+-+-+-+-+-+-+-+-+-+-+-+-+-+-+-+-+-+-+-+-+-+-+-+-+-+-+-+-+-+</a:t>
            </a:r>
          </a:p>
          <a:p>
            <a:pPr marL="342900" indent="-342900">
              <a:spcBef>
                <a:spcPct val="20000"/>
              </a:spcBef>
            </a:pPr>
            <a:endParaRPr lang="en-US" sz="1500" dirty="0">
              <a:solidFill>
                <a:srgbClr val="000000"/>
              </a:solidFill>
              <a:latin typeface="Courier New" pitchFamily="49" charset="0"/>
            </a:endParaRPr>
          </a:p>
          <a:p>
            <a:pPr marL="342900" indent="-342900">
              <a:spcBef>
                <a:spcPct val="20000"/>
              </a:spcBef>
            </a:pPr>
            <a:endParaRPr lang="en-US" sz="1600" dirty="0">
              <a:solidFill>
                <a:srgbClr val="000000"/>
              </a:solidFill>
              <a:latin typeface="Courier New" pitchFamily="49" charset="0"/>
            </a:endParaRPr>
          </a:p>
        </p:txBody>
      </p:sp>
      <p:sp>
        <p:nvSpPr>
          <p:cNvPr id="7" name="Footer Placeholder 4"/>
          <p:cNvSpPr>
            <a:spLocks noGrp="1"/>
          </p:cNvSpPr>
          <p:nvPr>
            <p:ph type="ftr" sz="quarter" idx="11"/>
          </p:nvPr>
        </p:nvSpPr>
        <p:spPr>
          <a:xfrm>
            <a:off x="3124200" y="6321424"/>
            <a:ext cx="2895600" cy="384176"/>
          </a:xfrm>
          <a:noFill/>
        </p:spPr>
        <p:txBody>
          <a:bodyPr/>
          <a:lstStyle/>
          <a:p>
            <a:r>
              <a:rPr lang="en-US" dirty="0" smtClean="0"/>
              <a:t>IETF 81 - </a:t>
            </a:r>
            <a:r>
              <a:rPr lang="en-US" dirty="0"/>
              <a:t>NEA </a:t>
            </a:r>
            <a:r>
              <a:rPr lang="en-US" dirty="0" smtClean="0"/>
              <a:t>Meeting</a:t>
            </a:r>
            <a:endParaRPr lang="en-US" dirty="0"/>
          </a:p>
        </p:txBody>
      </p:sp>
      <p:sp>
        <p:nvSpPr>
          <p:cNvPr id="6" name="Rectangle 3"/>
          <p:cNvSpPr txBox="1">
            <a:spLocks noChangeArrowheads="1"/>
          </p:cNvSpPr>
          <p:nvPr/>
        </p:nvSpPr>
        <p:spPr bwMode="auto">
          <a:xfrm>
            <a:off x="457200" y="5410200"/>
            <a:ext cx="8305800" cy="7619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kumimoji="0" lang="en-US" sz="3200" b="0" i="0" u="none" strike="noStrike" kern="0" cap="none" spc="0" normalizeH="0" noProof="0" dirty="0" smtClean="0">
                <a:ln>
                  <a:noFill/>
                </a:ln>
                <a:solidFill>
                  <a:schemeClr val="tx1"/>
                </a:solidFill>
                <a:effectLst/>
                <a:uLnTx/>
                <a:uFillTx/>
                <a:latin typeface="+mn-lt"/>
                <a:ea typeface="+mn-ea"/>
                <a:cs typeface="+mn-cs"/>
              </a:rPr>
              <a:t>Format matches PB-TNC Message header (plus Message Identifier)</a:t>
            </a:r>
          </a:p>
        </p:txBody>
      </p:sp>
      <p:sp>
        <p:nvSpPr>
          <p:cNvPr id="8" name="Date Placeholder 7"/>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Slide Number Placeholder 5"/>
          <p:cNvSpPr>
            <a:spLocks noGrp="1"/>
          </p:cNvSpPr>
          <p:nvPr>
            <p:ph type="sldNum" sz="quarter" idx="12"/>
          </p:nvPr>
        </p:nvSpPr>
        <p:spPr>
          <a:noFill/>
        </p:spPr>
        <p:txBody>
          <a:bodyPr/>
          <a:lstStyle/>
          <a:p>
            <a:fld id="{CA8DADB5-7375-4D75-BF6A-2054AE4B456E}" type="slidenum">
              <a:rPr lang="en-US"/>
              <a:pPr/>
              <a:t>11</a:t>
            </a:fld>
            <a:endParaRPr lang="en-US"/>
          </a:p>
        </p:txBody>
      </p:sp>
      <p:sp>
        <p:nvSpPr>
          <p:cNvPr id="63493" name="Rectangle 2"/>
          <p:cNvSpPr>
            <a:spLocks noGrp="1" noChangeArrowheads="1"/>
          </p:cNvSpPr>
          <p:nvPr>
            <p:ph type="title"/>
          </p:nvPr>
        </p:nvSpPr>
        <p:spPr/>
        <p:txBody>
          <a:bodyPr/>
          <a:lstStyle/>
          <a:p>
            <a:pPr eaLnBrk="1" hangingPunct="1"/>
            <a:r>
              <a:rPr lang="en-US" smtClean="0"/>
              <a:t>Three Phases of PT-TLS</a:t>
            </a:r>
          </a:p>
        </p:txBody>
      </p:sp>
      <p:sp>
        <p:nvSpPr>
          <p:cNvPr id="63494" name="Rectangle 3"/>
          <p:cNvSpPr>
            <a:spLocks noGrp="1" noChangeArrowheads="1"/>
          </p:cNvSpPr>
          <p:nvPr>
            <p:ph type="body" idx="1"/>
          </p:nvPr>
        </p:nvSpPr>
        <p:spPr/>
        <p:txBody>
          <a:bodyPr/>
          <a:lstStyle/>
          <a:p>
            <a:pPr marL="609600" indent="-609600" eaLnBrk="1" hangingPunct="1">
              <a:lnSpc>
                <a:spcPct val="90000"/>
              </a:lnSpc>
              <a:buFontTx/>
              <a:buAutoNum type="arabicPeriod"/>
            </a:pPr>
            <a:r>
              <a:rPr lang="en-US" dirty="0" smtClean="0"/>
              <a:t>TLS Handshake</a:t>
            </a:r>
          </a:p>
          <a:p>
            <a:pPr marL="990600" lvl="1" indent="-533400" eaLnBrk="1" hangingPunct="1">
              <a:lnSpc>
                <a:spcPct val="90000"/>
              </a:lnSpc>
            </a:pPr>
            <a:r>
              <a:rPr lang="en-US" dirty="0" smtClean="0"/>
              <a:t>Unmodified</a:t>
            </a:r>
          </a:p>
          <a:p>
            <a:pPr marL="990600" lvl="1" indent="-533400" eaLnBrk="1" hangingPunct="1">
              <a:lnSpc>
                <a:spcPct val="90000"/>
              </a:lnSpc>
            </a:pPr>
            <a:endParaRPr lang="en-US" dirty="0" smtClean="0"/>
          </a:p>
          <a:p>
            <a:pPr marL="609600" indent="-609600" eaLnBrk="1" hangingPunct="1">
              <a:lnSpc>
                <a:spcPct val="90000"/>
              </a:lnSpc>
              <a:buFontTx/>
              <a:buAutoNum type="arabicPeriod"/>
            </a:pPr>
            <a:r>
              <a:rPr lang="en-US" dirty="0" smtClean="0"/>
              <a:t>Pre-Negotiation</a:t>
            </a:r>
          </a:p>
          <a:p>
            <a:pPr marL="990600" lvl="1" indent="-533400" eaLnBrk="1" hangingPunct="1">
              <a:lnSpc>
                <a:spcPct val="90000"/>
              </a:lnSpc>
            </a:pPr>
            <a:r>
              <a:rPr lang="en-US" dirty="0" smtClean="0"/>
              <a:t>Version negotiation</a:t>
            </a:r>
          </a:p>
          <a:p>
            <a:pPr marL="990600" lvl="1" indent="-533400" eaLnBrk="1" hangingPunct="1">
              <a:lnSpc>
                <a:spcPct val="90000"/>
              </a:lnSpc>
            </a:pPr>
            <a:r>
              <a:rPr lang="en-US" dirty="0" smtClean="0"/>
              <a:t>Optional Entity authentication</a:t>
            </a:r>
          </a:p>
          <a:p>
            <a:pPr marL="990600" lvl="1" indent="-533400" eaLnBrk="1" hangingPunct="1">
              <a:lnSpc>
                <a:spcPct val="90000"/>
              </a:lnSpc>
            </a:pPr>
            <a:endParaRPr lang="en-US" dirty="0" smtClean="0"/>
          </a:p>
          <a:p>
            <a:pPr marL="609600" indent="-609600" eaLnBrk="1" hangingPunct="1">
              <a:lnSpc>
                <a:spcPct val="90000"/>
              </a:lnSpc>
              <a:buFontTx/>
              <a:buAutoNum type="arabicPeriod"/>
            </a:pPr>
            <a:r>
              <a:rPr lang="en-US" dirty="0" smtClean="0"/>
              <a:t>Data Transport</a:t>
            </a:r>
          </a:p>
          <a:p>
            <a:pPr marL="990600" lvl="1" indent="-533400" eaLnBrk="1" hangingPunct="1">
              <a:lnSpc>
                <a:spcPct val="90000"/>
              </a:lnSpc>
            </a:pPr>
            <a:r>
              <a:rPr lang="en-US" dirty="0" smtClean="0"/>
              <a:t>NEA assessments</a:t>
            </a:r>
          </a:p>
        </p:txBody>
      </p:sp>
      <p:sp>
        <p:nvSpPr>
          <p:cNvPr id="7" name="Footer Placeholder 4"/>
          <p:cNvSpPr>
            <a:spLocks noGrp="1"/>
          </p:cNvSpPr>
          <p:nvPr>
            <p:ph type="ftr" sz="quarter" idx="11"/>
          </p:nvPr>
        </p:nvSpPr>
        <p:spPr>
          <a:xfrm>
            <a:off x="3124200" y="6245225"/>
            <a:ext cx="2895600" cy="476250"/>
          </a:xfrm>
          <a:noFill/>
        </p:spPr>
        <p:txBody>
          <a:bodyPr/>
          <a:lstStyle/>
          <a:p>
            <a:r>
              <a:rPr lang="en-US" dirty="0" smtClean="0"/>
              <a:t>IETF 81 - </a:t>
            </a:r>
            <a:r>
              <a:rPr lang="en-US" dirty="0"/>
              <a:t>NEA </a:t>
            </a:r>
            <a:r>
              <a:rPr lang="en-US" dirty="0" smtClean="0"/>
              <a:t>Meeting</a:t>
            </a:r>
            <a:endParaRPr lang="en-US" dirty="0"/>
          </a:p>
        </p:txBody>
      </p:sp>
      <p:sp>
        <p:nvSpPr>
          <p:cNvPr id="6" name="Date Placeholder 5"/>
          <p:cNvSpPr>
            <a:spLocks noGrp="1"/>
          </p:cNvSpPr>
          <p:nvPr>
            <p:ph type="dt" sz="half" idx="10"/>
          </p:nvPr>
        </p:nvSpPr>
        <p:spPr/>
        <p:txBody>
          <a:bodyPr/>
          <a:lstStyle/>
          <a:p>
            <a:pPr>
              <a:defRPr/>
            </a:pPr>
            <a:r>
              <a:rPr lang="en-US" smtClean="0"/>
              <a:t>Jul 27, 2011</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SASL Entity Authentication</a:t>
            </a:r>
            <a:endParaRPr lang="en-US" dirty="0"/>
          </a:p>
        </p:txBody>
      </p:sp>
      <p:sp>
        <p:nvSpPr>
          <p:cNvPr id="5" name="Slide Number Placeholder 4"/>
          <p:cNvSpPr>
            <a:spLocks noGrp="1"/>
          </p:cNvSpPr>
          <p:nvPr>
            <p:ph type="sldNum" sz="quarter" idx="12"/>
          </p:nvPr>
        </p:nvSpPr>
        <p:spPr/>
        <p:txBody>
          <a:bodyPr/>
          <a:lstStyle/>
          <a:p>
            <a:pPr>
              <a:defRPr/>
            </a:pPr>
            <a:fld id="{3A796127-0958-4017-A63D-6FE4B3C25FF7}" type="slidenum">
              <a:rPr lang="en-US" smtClean="0"/>
              <a:pPr>
                <a:defRPr/>
              </a:pPr>
              <a:t>12</a:t>
            </a:fld>
            <a:endParaRPr lang="en-US"/>
          </a:p>
        </p:txBody>
      </p:sp>
      <p:sp>
        <p:nvSpPr>
          <p:cNvPr id="6" name="Rectangle 3"/>
          <p:cNvSpPr txBox="1">
            <a:spLocks noChangeArrowheads="1"/>
          </p:cNvSpPr>
          <p:nvPr/>
        </p:nvSpPr>
        <p:spPr bwMode="auto">
          <a:xfrm>
            <a:off x="457200" y="1295400"/>
            <a:ext cx="8305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48640" marR="0" lvl="0" indent="-457200" defTabSz="914400" rtl="0" eaLnBrk="1" fontAlgn="base" latinLnBrk="0" hangingPunct="1">
              <a:lnSpc>
                <a:spcPct val="80000"/>
              </a:lnSpc>
              <a:spcBef>
                <a:spcPct val="20000"/>
              </a:spcBef>
              <a:spcAft>
                <a:spcPts val="1200"/>
              </a:spcAft>
              <a:buClrTx/>
              <a:buSzTx/>
              <a:buFont typeface="Arial" pitchFamily="34" charset="0"/>
              <a:buChar char="•"/>
              <a:tabLst/>
              <a:defRPr/>
            </a:pPr>
            <a:r>
              <a:rPr lang="en-US" sz="3200" kern="0" dirty="0" smtClean="0">
                <a:latin typeface="+mn-lt"/>
              </a:rPr>
              <a:t>Five SASL oriented messages</a:t>
            </a:r>
          </a:p>
          <a:p>
            <a:pPr marL="1005840" lvl="1" indent="-457200">
              <a:lnSpc>
                <a:spcPct val="80000"/>
              </a:lnSpc>
              <a:spcBef>
                <a:spcPct val="20000"/>
              </a:spcBef>
              <a:spcAft>
                <a:spcPts val="600"/>
              </a:spcAft>
              <a:buFont typeface="Wingdings" pitchFamily="2" charset="2"/>
              <a:buChar char="Ø"/>
              <a:defRPr/>
            </a:pPr>
            <a:r>
              <a:rPr lang="en-US" sz="2800" kern="0" dirty="0" smtClean="0">
                <a:latin typeface="+mn-lt"/>
              </a:rPr>
              <a:t>Request SASL Mechanisms</a:t>
            </a:r>
          </a:p>
          <a:p>
            <a:pPr marL="1005840" lvl="1" indent="-457200">
              <a:lnSpc>
                <a:spcPct val="80000"/>
              </a:lnSpc>
              <a:spcBef>
                <a:spcPct val="20000"/>
              </a:spcBef>
              <a:spcAft>
                <a:spcPts val="600"/>
              </a:spcAft>
              <a:buFont typeface="Wingdings" pitchFamily="2" charset="2"/>
              <a:buChar char="Ø"/>
              <a:defRPr/>
            </a:pPr>
            <a:r>
              <a:rPr lang="en-US" sz="2800" kern="0" dirty="0" smtClean="0">
                <a:latin typeface="+mn-lt"/>
              </a:rPr>
              <a:t>SASL Mechanisms</a:t>
            </a:r>
          </a:p>
          <a:p>
            <a:pPr marL="1005840" lvl="1" indent="-457200">
              <a:lnSpc>
                <a:spcPct val="80000"/>
              </a:lnSpc>
              <a:spcBef>
                <a:spcPct val="20000"/>
              </a:spcBef>
              <a:spcAft>
                <a:spcPts val="600"/>
              </a:spcAft>
              <a:buFont typeface="Wingdings" pitchFamily="2" charset="2"/>
              <a:buChar char="Ø"/>
              <a:defRPr/>
            </a:pPr>
            <a:r>
              <a:rPr lang="en-US" sz="2800" kern="0" dirty="0" smtClean="0">
                <a:latin typeface="+mn-lt"/>
              </a:rPr>
              <a:t>SASL Mechanism Selection</a:t>
            </a:r>
          </a:p>
          <a:p>
            <a:pPr marL="1005840" lvl="1" indent="-457200">
              <a:lnSpc>
                <a:spcPct val="80000"/>
              </a:lnSpc>
              <a:spcBef>
                <a:spcPct val="20000"/>
              </a:spcBef>
              <a:spcAft>
                <a:spcPts val="600"/>
              </a:spcAft>
              <a:buFont typeface="Wingdings" pitchFamily="2" charset="2"/>
              <a:buChar char="Ø"/>
              <a:defRPr/>
            </a:pPr>
            <a:r>
              <a:rPr lang="en-US" sz="2800" kern="0" dirty="0" smtClean="0">
                <a:latin typeface="+mn-lt"/>
              </a:rPr>
              <a:t>SASL Authentication Data</a:t>
            </a:r>
          </a:p>
          <a:p>
            <a:pPr marL="1005840" lvl="1" indent="-457200">
              <a:lnSpc>
                <a:spcPct val="80000"/>
              </a:lnSpc>
              <a:spcBef>
                <a:spcPct val="20000"/>
              </a:spcBef>
              <a:spcAft>
                <a:spcPts val="600"/>
              </a:spcAft>
              <a:buFont typeface="Wingdings" pitchFamily="2" charset="2"/>
              <a:buChar char="Ø"/>
              <a:defRPr/>
            </a:pPr>
            <a:r>
              <a:rPr lang="en-US" sz="2800" kern="0" dirty="0" smtClean="0">
                <a:latin typeface="+mn-lt"/>
              </a:rPr>
              <a:t>SASL Result</a:t>
            </a:r>
          </a:p>
          <a:p>
            <a:pPr marL="548640" marR="0" lvl="0" indent="-457200" defTabSz="914400" rtl="0" eaLnBrk="1" fontAlgn="base" latinLnBrk="0" hangingPunct="1">
              <a:lnSpc>
                <a:spcPct val="80000"/>
              </a:lnSpc>
              <a:spcBef>
                <a:spcPct val="20000"/>
              </a:spcBef>
              <a:spcAft>
                <a:spcPts val="1200"/>
              </a:spcAft>
              <a:buClrTx/>
              <a:buSzTx/>
              <a:buFont typeface="Arial" pitchFamily="34" charset="0"/>
              <a:buChar char="•"/>
              <a:tabLst/>
              <a:defRPr/>
            </a:pPr>
            <a:r>
              <a:rPr lang="en-US" sz="3200" kern="0" dirty="0" smtClean="0">
                <a:latin typeface="+mn-lt"/>
              </a:rPr>
              <a:t>MUST support SASL mechanisms</a:t>
            </a:r>
          </a:p>
          <a:p>
            <a:pPr marL="1005840" lvl="1" indent="-457200">
              <a:lnSpc>
                <a:spcPct val="80000"/>
              </a:lnSpc>
              <a:spcBef>
                <a:spcPct val="20000"/>
              </a:spcBef>
              <a:spcAft>
                <a:spcPts val="1200"/>
              </a:spcAft>
              <a:buFont typeface="Wingdings" pitchFamily="2" charset="2"/>
              <a:buChar char="Ø"/>
              <a:defRPr/>
            </a:pPr>
            <a:r>
              <a:rPr lang="en-US" sz="2800" kern="0" dirty="0" smtClean="0">
                <a:latin typeface="+mn-lt"/>
              </a:rPr>
              <a:t>PLAIN and EXTERNAL</a:t>
            </a:r>
          </a:p>
          <a:p>
            <a:pPr marL="548640" marR="0" lvl="0" indent="-457200" defTabSz="914400" rtl="0" eaLnBrk="1" fontAlgn="base" latinLnBrk="0" hangingPunct="1">
              <a:lnSpc>
                <a:spcPct val="80000"/>
              </a:lnSpc>
              <a:spcBef>
                <a:spcPct val="20000"/>
              </a:spcBef>
              <a:spcAft>
                <a:spcPts val="1200"/>
              </a:spcAft>
              <a:buClrTx/>
              <a:buSzTx/>
              <a:buFont typeface="Arial" pitchFamily="34" charset="0"/>
              <a:buChar char="•"/>
              <a:tabLst/>
              <a:defRPr/>
            </a:pPr>
            <a:r>
              <a:rPr lang="en-US" sz="3200" kern="0" dirty="0" smtClean="0">
                <a:latin typeface="+mn-lt"/>
              </a:rPr>
              <a:t>One mechanism at a time </a:t>
            </a:r>
            <a:r>
              <a:rPr lang="en-US" sz="2800" kern="0" dirty="0" smtClean="0">
                <a:latin typeface="+mn-lt"/>
              </a:rPr>
              <a:t>(multiple allowed)</a:t>
            </a:r>
          </a:p>
        </p:txBody>
      </p:sp>
      <p:sp>
        <p:nvSpPr>
          <p:cNvPr id="7" name="Footer Placeholder 4"/>
          <p:cNvSpPr>
            <a:spLocks noGrp="1"/>
          </p:cNvSpPr>
          <p:nvPr>
            <p:ph type="ftr" sz="quarter" idx="11"/>
          </p:nvPr>
        </p:nvSpPr>
        <p:spPr>
          <a:xfrm>
            <a:off x="3124200" y="6324600"/>
            <a:ext cx="2895600" cy="320675"/>
          </a:xfrm>
          <a:noFill/>
        </p:spPr>
        <p:txBody>
          <a:bodyPr/>
          <a:lstStyle/>
          <a:p>
            <a:r>
              <a:rPr lang="en-US" dirty="0" smtClean="0"/>
              <a:t>IETF 81 - </a:t>
            </a:r>
            <a:r>
              <a:rPr lang="en-US" dirty="0"/>
              <a:t>NEA </a:t>
            </a:r>
            <a:r>
              <a:rPr lang="en-US" dirty="0" smtClean="0"/>
              <a:t>Meeting</a:t>
            </a:r>
            <a:endParaRPr lang="en-US" dirty="0"/>
          </a:p>
        </p:txBody>
      </p:sp>
      <p:sp>
        <p:nvSpPr>
          <p:cNvPr id="8" name="Date Placeholder 7"/>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Slide Number Placeholder 5"/>
          <p:cNvSpPr>
            <a:spLocks noGrp="1"/>
          </p:cNvSpPr>
          <p:nvPr>
            <p:ph type="sldNum" sz="quarter" idx="12"/>
          </p:nvPr>
        </p:nvSpPr>
        <p:spPr>
          <a:noFill/>
        </p:spPr>
        <p:txBody>
          <a:bodyPr/>
          <a:lstStyle/>
          <a:p>
            <a:fld id="{639784AE-27A3-4C5C-8BF3-F63E25897618}" type="slidenum">
              <a:rPr lang="en-US"/>
              <a:pPr/>
              <a:t>13</a:t>
            </a:fld>
            <a:endParaRPr lang="en-US"/>
          </a:p>
        </p:txBody>
      </p:sp>
      <p:sp>
        <p:nvSpPr>
          <p:cNvPr id="64517" name="Rectangle 2"/>
          <p:cNvSpPr>
            <a:spLocks noGrp="1" noChangeArrowheads="1"/>
          </p:cNvSpPr>
          <p:nvPr>
            <p:ph type="title"/>
          </p:nvPr>
        </p:nvSpPr>
        <p:spPr/>
        <p:txBody>
          <a:bodyPr/>
          <a:lstStyle/>
          <a:p>
            <a:pPr eaLnBrk="1" hangingPunct="1"/>
            <a:r>
              <a:rPr lang="en-US" dirty="0" smtClean="0"/>
              <a:t>PT-TLS SASL Message Flow</a:t>
            </a:r>
          </a:p>
        </p:txBody>
      </p:sp>
      <p:sp>
        <p:nvSpPr>
          <p:cNvPr id="64518" name="Line 4"/>
          <p:cNvSpPr>
            <a:spLocks noChangeShapeType="1"/>
          </p:cNvSpPr>
          <p:nvPr/>
        </p:nvSpPr>
        <p:spPr bwMode="auto">
          <a:xfrm>
            <a:off x="1752600" y="2571690"/>
            <a:ext cx="5257800" cy="0"/>
          </a:xfrm>
          <a:prstGeom prst="line">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txBody>
          <a:bodyPr/>
          <a:lstStyle/>
          <a:p>
            <a:endParaRPr lang="en-US"/>
          </a:p>
        </p:txBody>
      </p:sp>
      <p:sp>
        <p:nvSpPr>
          <p:cNvPr id="64519" name="Text Box 5"/>
          <p:cNvSpPr txBox="1">
            <a:spLocks noChangeArrowheads="1"/>
          </p:cNvSpPr>
          <p:nvPr/>
        </p:nvSpPr>
        <p:spPr bwMode="auto">
          <a:xfrm>
            <a:off x="1090613" y="1306513"/>
            <a:ext cx="1060450" cy="701675"/>
          </a:xfrm>
          <a:prstGeom prst="rect">
            <a:avLst/>
          </a:prstGeom>
          <a:noFill/>
          <a:ln w="9525">
            <a:noFill/>
            <a:miter lim="800000"/>
            <a:headEnd/>
            <a:tailEnd/>
          </a:ln>
        </p:spPr>
        <p:txBody>
          <a:bodyPr wrap="none">
            <a:spAutoFit/>
          </a:bodyPr>
          <a:lstStyle/>
          <a:p>
            <a:pPr algn="ctr"/>
            <a:r>
              <a:rPr lang="en-US" sz="2000">
                <a:solidFill>
                  <a:srgbClr val="000000"/>
                </a:solidFill>
              </a:rPr>
              <a:t>PT-TLS</a:t>
            </a:r>
          </a:p>
          <a:p>
            <a:pPr algn="ctr"/>
            <a:r>
              <a:rPr lang="en-US" sz="2000">
                <a:solidFill>
                  <a:srgbClr val="000000"/>
                </a:solidFill>
              </a:rPr>
              <a:t>Initiator</a:t>
            </a:r>
          </a:p>
        </p:txBody>
      </p:sp>
      <p:sp>
        <p:nvSpPr>
          <p:cNvPr id="64520" name="Text Box 6"/>
          <p:cNvSpPr txBox="1">
            <a:spLocks noChangeArrowheads="1"/>
          </p:cNvSpPr>
          <p:nvPr/>
        </p:nvSpPr>
        <p:spPr bwMode="auto">
          <a:xfrm>
            <a:off x="6427788" y="1295400"/>
            <a:ext cx="1427162" cy="701675"/>
          </a:xfrm>
          <a:prstGeom prst="rect">
            <a:avLst/>
          </a:prstGeom>
          <a:noFill/>
          <a:ln w="9525">
            <a:noFill/>
            <a:miter lim="800000"/>
            <a:headEnd/>
            <a:tailEnd/>
          </a:ln>
        </p:spPr>
        <p:txBody>
          <a:bodyPr wrap="none">
            <a:spAutoFit/>
          </a:bodyPr>
          <a:lstStyle/>
          <a:p>
            <a:pPr algn="ctr"/>
            <a:r>
              <a:rPr lang="en-US" sz="2000">
                <a:solidFill>
                  <a:srgbClr val="000000"/>
                </a:solidFill>
              </a:rPr>
              <a:t>PT-TLS</a:t>
            </a:r>
          </a:p>
          <a:p>
            <a:pPr algn="ctr"/>
            <a:r>
              <a:rPr lang="en-US" sz="2000">
                <a:solidFill>
                  <a:srgbClr val="000000"/>
                </a:solidFill>
              </a:rPr>
              <a:t>Responder</a:t>
            </a:r>
          </a:p>
        </p:txBody>
      </p:sp>
      <p:sp>
        <p:nvSpPr>
          <p:cNvPr id="64521" name="Text Box 7"/>
          <p:cNvSpPr txBox="1">
            <a:spLocks noChangeArrowheads="1"/>
          </p:cNvSpPr>
          <p:nvPr/>
        </p:nvSpPr>
        <p:spPr bwMode="auto">
          <a:xfrm>
            <a:off x="2209800" y="2190690"/>
            <a:ext cx="4564198" cy="400110"/>
          </a:xfrm>
          <a:prstGeom prst="rect">
            <a:avLst/>
          </a:prstGeom>
          <a:noFill/>
          <a:ln w="9525">
            <a:noFill/>
            <a:miter lim="800000"/>
            <a:headEnd/>
            <a:tailEnd/>
          </a:ln>
        </p:spPr>
        <p:txBody>
          <a:bodyPr wrap="none">
            <a:spAutoFit/>
          </a:bodyPr>
          <a:lstStyle/>
          <a:p>
            <a:r>
              <a:rPr lang="en-US" sz="2000" dirty="0" smtClean="0">
                <a:solidFill>
                  <a:srgbClr val="000000"/>
                </a:solidFill>
              </a:rPr>
              <a:t>Request SASL Mechanisms (Optional)</a:t>
            </a:r>
            <a:endParaRPr lang="en-US" sz="2000" dirty="0">
              <a:solidFill>
                <a:srgbClr val="000000"/>
              </a:solidFill>
            </a:endParaRPr>
          </a:p>
        </p:txBody>
      </p:sp>
      <p:sp>
        <p:nvSpPr>
          <p:cNvPr id="64522" name="Line 12"/>
          <p:cNvSpPr>
            <a:spLocks noChangeShapeType="1"/>
          </p:cNvSpPr>
          <p:nvPr/>
        </p:nvSpPr>
        <p:spPr bwMode="auto">
          <a:xfrm>
            <a:off x="1752600" y="3120965"/>
            <a:ext cx="5257800" cy="0"/>
          </a:xfrm>
          <a:prstGeom prst="line">
            <a:avLst/>
          </a:prstGeom>
          <a:ln>
            <a:headEnd type="triangle" w="med" len="med"/>
            <a:tailEnd type="none" w="med" len="med"/>
          </a:ln>
        </p:spPr>
        <p:style>
          <a:lnRef idx="2">
            <a:schemeClr val="accent4"/>
          </a:lnRef>
          <a:fillRef idx="0">
            <a:schemeClr val="accent4"/>
          </a:fillRef>
          <a:effectRef idx="1">
            <a:schemeClr val="accent4"/>
          </a:effectRef>
          <a:fontRef idx="minor">
            <a:schemeClr val="tx1"/>
          </a:fontRef>
        </p:style>
        <p:txBody>
          <a:bodyPr/>
          <a:lstStyle/>
          <a:p>
            <a:endParaRPr lang="en-US"/>
          </a:p>
        </p:txBody>
      </p:sp>
      <p:sp>
        <p:nvSpPr>
          <p:cNvPr id="64523" name="Text Box 13"/>
          <p:cNvSpPr txBox="1">
            <a:spLocks noChangeArrowheads="1"/>
          </p:cNvSpPr>
          <p:nvPr/>
        </p:nvSpPr>
        <p:spPr bwMode="auto">
          <a:xfrm>
            <a:off x="2895600" y="2784415"/>
            <a:ext cx="3538276" cy="400110"/>
          </a:xfrm>
          <a:prstGeom prst="rect">
            <a:avLst/>
          </a:prstGeom>
          <a:noFill/>
          <a:ln w="9525">
            <a:noFill/>
            <a:miter lim="800000"/>
            <a:headEnd/>
            <a:tailEnd/>
          </a:ln>
        </p:spPr>
        <p:txBody>
          <a:bodyPr wrap="none">
            <a:spAutoFit/>
          </a:bodyPr>
          <a:lstStyle/>
          <a:p>
            <a:r>
              <a:rPr lang="en-US" sz="2000" dirty="0" smtClean="0">
                <a:solidFill>
                  <a:srgbClr val="000000"/>
                </a:solidFill>
              </a:rPr>
              <a:t>SASL Mechanisms (Optional)</a:t>
            </a:r>
            <a:endParaRPr lang="en-US" sz="2000" dirty="0">
              <a:solidFill>
                <a:srgbClr val="000000"/>
              </a:solidFill>
            </a:endParaRPr>
          </a:p>
        </p:txBody>
      </p:sp>
      <p:sp>
        <p:nvSpPr>
          <p:cNvPr id="64524" name="Line 14"/>
          <p:cNvSpPr>
            <a:spLocks noChangeShapeType="1"/>
          </p:cNvSpPr>
          <p:nvPr/>
        </p:nvSpPr>
        <p:spPr bwMode="auto">
          <a:xfrm>
            <a:off x="1752600" y="3917950"/>
            <a:ext cx="5257800" cy="0"/>
          </a:xfrm>
          <a:prstGeom prst="line">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txBody>
          <a:bodyPr/>
          <a:lstStyle/>
          <a:p>
            <a:endParaRPr lang="en-US"/>
          </a:p>
        </p:txBody>
      </p:sp>
      <p:sp>
        <p:nvSpPr>
          <p:cNvPr id="64525" name="Text Box 15"/>
          <p:cNvSpPr txBox="1">
            <a:spLocks noChangeArrowheads="1"/>
          </p:cNvSpPr>
          <p:nvPr/>
        </p:nvSpPr>
        <p:spPr bwMode="auto">
          <a:xfrm>
            <a:off x="2971800" y="3581400"/>
            <a:ext cx="3341107" cy="400110"/>
          </a:xfrm>
          <a:prstGeom prst="rect">
            <a:avLst/>
          </a:prstGeom>
          <a:noFill/>
          <a:ln w="9525">
            <a:noFill/>
            <a:miter lim="800000"/>
            <a:headEnd/>
            <a:tailEnd/>
          </a:ln>
        </p:spPr>
        <p:txBody>
          <a:bodyPr wrap="none">
            <a:spAutoFit/>
          </a:bodyPr>
          <a:lstStyle/>
          <a:p>
            <a:r>
              <a:rPr lang="en-US" sz="2000" dirty="0" smtClean="0">
                <a:solidFill>
                  <a:srgbClr val="000000"/>
                </a:solidFill>
              </a:rPr>
              <a:t>SASL Mechanism Selection</a:t>
            </a:r>
            <a:endParaRPr lang="en-US" sz="2000" dirty="0">
              <a:solidFill>
                <a:srgbClr val="000000"/>
              </a:solidFill>
            </a:endParaRPr>
          </a:p>
        </p:txBody>
      </p:sp>
      <p:sp>
        <p:nvSpPr>
          <p:cNvPr id="64526" name="Line 16"/>
          <p:cNvSpPr>
            <a:spLocks noChangeShapeType="1"/>
          </p:cNvSpPr>
          <p:nvPr/>
        </p:nvSpPr>
        <p:spPr bwMode="auto">
          <a:xfrm>
            <a:off x="1752600" y="4489330"/>
            <a:ext cx="5257800" cy="0"/>
          </a:xfrm>
          <a:prstGeom prst="line">
            <a:avLst/>
          </a:prstGeom>
          <a:ln>
            <a:headEnd type="triangle" w="med" len="med"/>
            <a:tailEnd type="triangle" w="med" len="med"/>
          </a:ln>
        </p:spPr>
        <p:style>
          <a:lnRef idx="2">
            <a:schemeClr val="accent4"/>
          </a:lnRef>
          <a:fillRef idx="0">
            <a:schemeClr val="accent4"/>
          </a:fillRef>
          <a:effectRef idx="1">
            <a:schemeClr val="accent4"/>
          </a:effectRef>
          <a:fontRef idx="minor">
            <a:schemeClr val="tx1"/>
          </a:fontRef>
        </p:style>
        <p:txBody>
          <a:bodyPr/>
          <a:lstStyle/>
          <a:p>
            <a:endParaRPr lang="en-US"/>
          </a:p>
        </p:txBody>
      </p:sp>
      <p:sp>
        <p:nvSpPr>
          <p:cNvPr id="64527" name="Text Box 17"/>
          <p:cNvSpPr txBox="1">
            <a:spLocks noChangeArrowheads="1"/>
          </p:cNvSpPr>
          <p:nvPr/>
        </p:nvSpPr>
        <p:spPr bwMode="auto">
          <a:xfrm>
            <a:off x="2964657" y="4152780"/>
            <a:ext cx="2826543" cy="400110"/>
          </a:xfrm>
          <a:prstGeom prst="rect">
            <a:avLst/>
          </a:prstGeom>
          <a:noFill/>
          <a:ln w="9525">
            <a:noFill/>
            <a:miter lim="800000"/>
            <a:headEnd/>
            <a:tailEnd/>
          </a:ln>
        </p:spPr>
        <p:txBody>
          <a:bodyPr wrap="none">
            <a:spAutoFit/>
          </a:bodyPr>
          <a:lstStyle/>
          <a:p>
            <a:r>
              <a:rPr lang="en-US" sz="2000" dirty="0" smtClean="0">
                <a:solidFill>
                  <a:srgbClr val="000000"/>
                </a:solidFill>
              </a:rPr>
              <a:t>SASL Mechanism Data</a:t>
            </a:r>
            <a:endParaRPr lang="en-US" sz="2000" dirty="0">
              <a:solidFill>
                <a:srgbClr val="000000"/>
              </a:solidFill>
            </a:endParaRPr>
          </a:p>
        </p:txBody>
      </p:sp>
      <p:sp>
        <p:nvSpPr>
          <p:cNvPr id="64530" name="Text Box 24"/>
          <p:cNvSpPr txBox="1">
            <a:spLocks noChangeArrowheads="1"/>
          </p:cNvSpPr>
          <p:nvPr/>
        </p:nvSpPr>
        <p:spPr bwMode="auto">
          <a:xfrm>
            <a:off x="4114800" y="4537015"/>
            <a:ext cx="438150" cy="396875"/>
          </a:xfrm>
          <a:prstGeom prst="rect">
            <a:avLst/>
          </a:prstGeom>
          <a:noFill/>
          <a:ln w="9525">
            <a:noFill/>
            <a:miter lim="800000"/>
            <a:headEnd/>
            <a:tailEnd/>
          </a:ln>
        </p:spPr>
        <p:txBody>
          <a:bodyPr wrap="none">
            <a:spAutoFit/>
          </a:bodyPr>
          <a:lstStyle/>
          <a:p>
            <a:r>
              <a:rPr lang="en-US" sz="2000" b="1" dirty="0">
                <a:solidFill>
                  <a:srgbClr val="000000"/>
                </a:solidFill>
              </a:rPr>
              <a:t>…</a:t>
            </a:r>
          </a:p>
        </p:txBody>
      </p:sp>
      <p:sp>
        <p:nvSpPr>
          <p:cNvPr id="64531" name="Line 25"/>
          <p:cNvSpPr>
            <a:spLocks noChangeShapeType="1"/>
          </p:cNvSpPr>
          <p:nvPr/>
        </p:nvSpPr>
        <p:spPr bwMode="auto">
          <a:xfrm>
            <a:off x="1752600" y="5575240"/>
            <a:ext cx="5257800" cy="0"/>
          </a:xfrm>
          <a:prstGeom prst="line">
            <a:avLst/>
          </a:prstGeom>
          <a:ln>
            <a:headEnd type="triangle" w="med" len="med"/>
            <a:tailEnd type="none" w="med" len="med"/>
          </a:ln>
        </p:spPr>
        <p:style>
          <a:lnRef idx="2">
            <a:schemeClr val="accent4"/>
          </a:lnRef>
          <a:fillRef idx="0">
            <a:schemeClr val="accent4"/>
          </a:fillRef>
          <a:effectRef idx="1">
            <a:schemeClr val="accent4"/>
          </a:effectRef>
          <a:fontRef idx="minor">
            <a:schemeClr val="tx1"/>
          </a:fontRef>
        </p:style>
        <p:txBody>
          <a:bodyPr/>
          <a:lstStyle/>
          <a:p>
            <a:endParaRPr lang="en-US"/>
          </a:p>
        </p:txBody>
      </p:sp>
      <p:sp>
        <p:nvSpPr>
          <p:cNvPr id="64532" name="Text Box 26"/>
          <p:cNvSpPr txBox="1">
            <a:spLocks noChangeArrowheads="1"/>
          </p:cNvSpPr>
          <p:nvPr/>
        </p:nvSpPr>
        <p:spPr bwMode="auto">
          <a:xfrm>
            <a:off x="3627097" y="5238690"/>
            <a:ext cx="1630703" cy="400110"/>
          </a:xfrm>
          <a:prstGeom prst="rect">
            <a:avLst/>
          </a:prstGeom>
          <a:noFill/>
          <a:ln w="9525">
            <a:noFill/>
            <a:miter lim="800000"/>
            <a:headEnd/>
            <a:tailEnd/>
          </a:ln>
        </p:spPr>
        <p:txBody>
          <a:bodyPr wrap="none">
            <a:spAutoFit/>
          </a:bodyPr>
          <a:lstStyle/>
          <a:p>
            <a:r>
              <a:rPr lang="en-US" sz="2000" dirty="0" smtClean="0">
                <a:solidFill>
                  <a:srgbClr val="000000"/>
                </a:solidFill>
              </a:rPr>
              <a:t>SASL Result</a:t>
            </a:r>
            <a:endParaRPr lang="en-US" sz="2000" dirty="0">
              <a:solidFill>
                <a:srgbClr val="000000"/>
              </a:solidFill>
            </a:endParaRPr>
          </a:p>
        </p:txBody>
      </p:sp>
      <p:sp>
        <p:nvSpPr>
          <p:cNvPr id="21" name="Footer Placeholder 4"/>
          <p:cNvSpPr>
            <a:spLocks noGrp="1"/>
          </p:cNvSpPr>
          <p:nvPr>
            <p:ph type="ftr" sz="quarter" idx="11"/>
          </p:nvPr>
        </p:nvSpPr>
        <p:spPr>
          <a:xfrm>
            <a:off x="3124200" y="6245225"/>
            <a:ext cx="2895600" cy="476250"/>
          </a:xfrm>
          <a:noFill/>
        </p:spPr>
        <p:txBody>
          <a:bodyPr/>
          <a:lstStyle/>
          <a:p>
            <a:r>
              <a:rPr lang="en-US" dirty="0" smtClean="0"/>
              <a:t>IETF 81 - </a:t>
            </a:r>
            <a:r>
              <a:rPr lang="en-US" dirty="0"/>
              <a:t>NEA </a:t>
            </a:r>
            <a:r>
              <a:rPr lang="en-US" dirty="0" smtClean="0"/>
              <a:t>Meeting</a:t>
            </a:r>
            <a:endParaRPr lang="en-US" dirty="0"/>
          </a:p>
        </p:txBody>
      </p:sp>
      <p:sp>
        <p:nvSpPr>
          <p:cNvPr id="18" name="Date Placeholder 17"/>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Either Side Can Start</a:t>
            </a:r>
            <a:endParaRPr lang="en-US" dirty="0"/>
          </a:p>
        </p:txBody>
      </p:sp>
      <p:sp>
        <p:nvSpPr>
          <p:cNvPr id="6" name="Slide Number Placeholder 5"/>
          <p:cNvSpPr>
            <a:spLocks noGrp="1"/>
          </p:cNvSpPr>
          <p:nvPr>
            <p:ph type="sldNum" sz="quarter" idx="12"/>
          </p:nvPr>
        </p:nvSpPr>
        <p:spPr/>
        <p:txBody>
          <a:bodyPr/>
          <a:lstStyle/>
          <a:p>
            <a:pPr>
              <a:defRPr/>
            </a:pPr>
            <a:fld id="{D30EAFBE-864E-4221-A4A8-C9B4EC2270DB}" type="slidenum">
              <a:rPr lang="en-US" smtClean="0"/>
              <a:pPr>
                <a:defRPr/>
              </a:pPr>
              <a:t>14</a:t>
            </a:fld>
            <a:endParaRPr lang="en-US"/>
          </a:p>
        </p:txBody>
      </p:sp>
      <p:sp>
        <p:nvSpPr>
          <p:cNvPr id="7" name="Rectangle 3"/>
          <p:cNvSpPr txBox="1">
            <a:spLocks noGrp="1" noChangeArrowheads="1"/>
          </p:cNvSpPr>
          <p:nvPr>
            <p:ph idx="1"/>
          </p:nvPr>
        </p:nvSpPr>
        <p:spPr bwMode="auto">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lang="en-US" sz="3200" kern="0" dirty="0" smtClean="0">
                <a:latin typeface="+mn-lt"/>
              </a:rPr>
              <a:t>Client goes first, can send:</a:t>
            </a:r>
          </a:p>
          <a:p>
            <a:pPr marL="948690" lvl="1" indent="-457200" eaLnBrk="1" hangingPunct="1">
              <a:lnSpc>
                <a:spcPct val="80000"/>
              </a:lnSpc>
              <a:spcAft>
                <a:spcPts val="600"/>
              </a:spcAft>
              <a:buFont typeface="Wingdings" pitchFamily="2" charset="2"/>
              <a:buChar char="Ø"/>
              <a:defRPr/>
            </a:pPr>
            <a:r>
              <a:rPr lang="en-US" sz="2800" dirty="0" smtClean="0"/>
              <a:t>Request SASL Mechanisms to discover list</a:t>
            </a:r>
          </a:p>
          <a:p>
            <a:pPr marL="948690" lvl="1" indent="-457200" eaLnBrk="1" hangingPunct="1">
              <a:lnSpc>
                <a:spcPct val="80000"/>
              </a:lnSpc>
              <a:spcAft>
                <a:spcPts val="600"/>
              </a:spcAft>
              <a:buFont typeface="Wingdings" pitchFamily="2" charset="2"/>
              <a:buChar char="Ø"/>
              <a:defRPr/>
            </a:pPr>
            <a:r>
              <a:rPr lang="en-US" dirty="0" smtClean="0"/>
              <a:t>SASL Mechanism Selection to pick one proactively</a:t>
            </a:r>
          </a:p>
          <a:p>
            <a:pPr marL="548640" indent="-457200" eaLnBrk="1" hangingPunct="1">
              <a:lnSpc>
                <a:spcPct val="80000"/>
              </a:lnSpc>
              <a:spcAft>
                <a:spcPts val="600"/>
              </a:spcAft>
              <a:buFont typeface="Arial" pitchFamily="34" charset="0"/>
              <a:buChar char="•"/>
              <a:defRPr/>
            </a:pPr>
            <a:r>
              <a:rPr lang="en-US" sz="3200" dirty="0" smtClean="0"/>
              <a:t>Server goes first, can send:</a:t>
            </a:r>
          </a:p>
          <a:p>
            <a:pPr marL="948690" lvl="1" indent="-457200" eaLnBrk="1" hangingPunct="1">
              <a:lnSpc>
                <a:spcPct val="80000"/>
              </a:lnSpc>
              <a:spcAft>
                <a:spcPts val="600"/>
              </a:spcAft>
              <a:buFont typeface="Wingdings" pitchFamily="2" charset="2"/>
              <a:buChar char="Ø"/>
              <a:defRPr/>
            </a:pPr>
            <a:r>
              <a:rPr lang="en-US" sz="2800" dirty="0" smtClean="0"/>
              <a:t>SASL Mechanisms proactively</a:t>
            </a:r>
          </a:p>
          <a:p>
            <a:pPr marL="548640" indent="-457200" eaLnBrk="1" hangingPunct="1">
              <a:lnSpc>
                <a:spcPct val="80000"/>
              </a:lnSpc>
              <a:spcAft>
                <a:spcPts val="600"/>
              </a:spcAft>
              <a:buFont typeface="Arial" pitchFamily="34" charset="0"/>
              <a:buChar char="•"/>
              <a:defRPr/>
            </a:pPr>
            <a:r>
              <a:rPr lang="en-US" sz="3200" kern="0" dirty="0" smtClean="0">
                <a:latin typeface="+mn-lt"/>
              </a:rPr>
              <a:t>Synchronization</a:t>
            </a:r>
          </a:p>
          <a:p>
            <a:pPr marL="948690" lvl="1" indent="-457200" eaLnBrk="1" hangingPunct="1">
              <a:lnSpc>
                <a:spcPct val="80000"/>
              </a:lnSpc>
              <a:spcAft>
                <a:spcPts val="600"/>
              </a:spcAft>
              <a:buFont typeface="Wingdings" pitchFamily="2" charset="2"/>
              <a:buChar char="Ø"/>
              <a:defRPr/>
            </a:pPr>
            <a:r>
              <a:rPr lang="en-US" sz="2800" dirty="0" smtClean="0"/>
              <a:t>Client ignores unrequested SASL Mechanisms unless to trigger selection</a:t>
            </a:r>
            <a:endParaRPr lang="en-US" sz="2800" kern="0" dirty="0" smtClean="0">
              <a:latin typeface="+mn-lt"/>
            </a:endParaRPr>
          </a:p>
        </p:txBody>
      </p:sp>
      <p:sp>
        <p:nvSpPr>
          <p:cNvPr id="8" name="Footer Placeholder 4"/>
          <p:cNvSpPr>
            <a:spLocks noGrp="1"/>
          </p:cNvSpPr>
          <p:nvPr>
            <p:ph type="ftr" sz="quarter" idx="11"/>
          </p:nvPr>
        </p:nvSpPr>
        <p:spPr>
          <a:xfrm>
            <a:off x="3124200" y="6245225"/>
            <a:ext cx="2895600" cy="476250"/>
          </a:xfrm>
          <a:noFill/>
        </p:spPr>
        <p:txBody>
          <a:bodyPr/>
          <a:lstStyle/>
          <a:p>
            <a:r>
              <a:rPr lang="en-US" dirty="0" smtClean="0"/>
              <a:t>IETF 81 - </a:t>
            </a:r>
            <a:r>
              <a:rPr lang="en-US" dirty="0"/>
              <a:t>NEA </a:t>
            </a:r>
            <a:r>
              <a:rPr lang="en-US" dirty="0" smtClean="0"/>
              <a:t>Meeting</a:t>
            </a:r>
            <a:endParaRPr lang="en-US" dirty="0"/>
          </a:p>
        </p:txBody>
      </p:sp>
      <p:sp>
        <p:nvSpPr>
          <p:cNvPr id="9" name="Date Placeholder 8"/>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5DAB03A4-3735-4C0A-8DA3-5BD12556E3AC}" type="slidenum">
              <a:rPr lang="en-US" smtClean="0"/>
              <a:pPr>
                <a:defRPr/>
              </a:pPr>
              <a:t>15</a:t>
            </a:fld>
            <a:endParaRPr lang="en-US"/>
          </a:p>
        </p:txBody>
      </p:sp>
      <p:sp>
        <p:nvSpPr>
          <p:cNvPr id="8" name="Rectangle 4"/>
          <p:cNvSpPr txBox="1">
            <a:spLocks noChangeArrowheads="1"/>
          </p:cNvSpPr>
          <p:nvPr/>
        </p:nvSpPr>
        <p:spPr bwMode="auto">
          <a:xfrm>
            <a:off x="304800" y="274638"/>
            <a:ext cx="8610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000" kern="0" dirty="0" smtClean="0"/>
              <a:t>Request SASL Mechanisms </a:t>
            </a:r>
            <a:r>
              <a:rPr lang="en-US" sz="4000" kern="0" dirty="0" smtClean="0">
                <a:solidFill>
                  <a:schemeClr val="tx2"/>
                </a:solidFill>
                <a:latin typeface="+mj-lt"/>
                <a:ea typeface="+mj-ea"/>
                <a:cs typeface="+mj-cs"/>
              </a:rPr>
              <a:t>Payload</a:t>
            </a:r>
            <a:endParaRPr kumimoji="0" lang="en-US" sz="4000" b="0" i="0" u="none" strike="noStrike" kern="0" cap="none" spc="0" normalizeH="0" baseline="0" noProof="0" dirty="0" smtClean="0">
              <a:ln>
                <a:noFill/>
              </a:ln>
              <a:solidFill>
                <a:schemeClr val="tx2"/>
              </a:solidFill>
              <a:effectLst/>
              <a:uLnTx/>
              <a:uFillTx/>
              <a:latin typeface="+mj-lt"/>
              <a:ea typeface="+mj-ea"/>
              <a:cs typeface="+mj-cs"/>
            </a:endParaRPr>
          </a:p>
        </p:txBody>
      </p:sp>
      <p:sp>
        <p:nvSpPr>
          <p:cNvPr id="9" name="Rectangle 3"/>
          <p:cNvSpPr txBox="1">
            <a:spLocks noChangeArrowheads="1"/>
          </p:cNvSpPr>
          <p:nvPr/>
        </p:nvSpPr>
        <p:spPr bwMode="auto">
          <a:xfrm>
            <a:off x="685800" y="2057400"/>
            <a:ext cx="8305800" cy="3733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lang="en-US" sz="3200" kern="0" dirty="0" smtClean="0">
                <a:latin typeface="+mn-lt"/>
              </a:rPr>
              <a:t>Empty (zero length) value field</a:t>
            </a:r>
          </a:p>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lang="en-US" sz="3200" kern="0" dirty="0" smtClean="0">
                <a:latin typeface="+mn-lt"/>
              </a:rPr>
              <a:t>Optionally sent by TLS Client (unauthenticated party)</a:t>
            </a:r>
          </a:p>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lang="en-US" sz="3200" kern="0" noProof="0" dirty="0" smtClean="0">
                <a:latin typeface="+mn-lt"/>
              </a:rPr>
              <a:t>TLV requests list of SASL mechanisms offered by recipient</a:t>
            </a:r>
          </a:p>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kumimoji="0" lang="en-US" sz="3200" b="0" i="0" u="none" strike="noStrike" kern="0" cap="none" spc="0" normalizeH="0" dirty="0" smtClean="0">
                <a:ln>
                  <a:noFill/>
                </a:ln>
                <a:solidFill>
                  <a:schemeClr val="tx1"/>
                </a:solidFill>
                <a:effectLst/>
                <a:uLnTx/>
                <a:uFillTx/>
                <a:latin typeface="+mn-lt"/>
                <a:ea typeface="+mn-ea"/>
                <a:cs typeface="+mn-cs"/>
              </a:rPr>
              <a:t>Can be requested at any time</a:t>
            </a:r>
            <a:endParaRPr kumimoji="0" lang="en-US" sz="3200" b="0" i="0" u="none" strike="noStrike" kern="0" cap="none" spc="0" normalizeH="0" noProof="0" dirty="0" smtClean="0">
              <a:ln>
                <a:noFill/>
              </a:ln>
              <a:solidFill>
                <a:schemeClr val="tx1"/>
              </a:solidFill>
              <a:effectLst/>
              <a:uLnTx/>
              <a:uFillTx/>
              <a:latin typeface="+mn-lt"/>
              <a:ea typeface="+mn-ea"/>
              <a:cs typeface="+mn-cs"/>
            </a:endParaRPr>
          </a:p>
        </p:txBody>
      </p:sp>
      <p:sp>
        <p:nvSpPr>
          <p:cNvPr id="10" name="Footer Placeholder 4"/>
          <p:cNvSpPr>
            <a:spLocks noGrp="1"/>
          </p:cNvSpPr>
          <p:nvPr>
            <p:ph type="ftr" sz="quarter" idx="11"/>
          </p:nvPr>
        </p:nvSpPr>
        <p:spPr>
          <a:xfrm>
            <a:off x="3124200" y="6245225"/>
            <a:ext cx="2895600" cy="476250"/>
          </a:xfrm>
          <a:noFill/>
        </p:spPr>
        <p:txBody>
          <a:bodyPr/>
          <a:lstStyle/>
          <a:p>
            <a:r>
              <a:rPr lang="en-US" dirty="0" smtClean="0"/>
              <a:t>IETF 81 - </a:t>
            </a:r>
            <a:r>
              <a:rPr lang="en-US" dirty="0"/>
              <a:t>NEA </a:t>
            </a:r>
            <a:r>
              <a:rPr lang="en-US" dirty="0" smtClean="0"/>
              <a:t>Meeting</a:t>
            </a:r>
            <a:endParaRPr lang="en-US" dirty="0"/>
          </a:p>
        </p:txBody>
      </p:sp>
      <p:sp>
        <p:nvSpPr>
          <p:cNvPr id="7" name="Date Placeholder 6"/>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143000"/>
          </a:xfrm>
        </p:spPr>
        <p:txBody>
          <a:bodyPr/>
          <a:lstStyle/>
          <a:p>
            <a:r>
              <a:rPr lang="en-US" dirty="0" smtClean="0"/>
              <a:t>SASL Mechanisms Payload</a:t>
            </a:r>
            <a:endParaRPr lang="en-US" dirty="0"/>
          </a:p>
        </p:txBody>
      </p:sp>
      <p:sp>
        <p:nvSpPr>
          <p:cNvPr id="5" name="Slide Number Placeholder 4"/>
          <p:cNvSpPr>
            <a:spLocks noGrp="1"/>
          </p:cNvSpPr>
          <p:nvPr>
            <p:ph type="sldNum" sz="quarter" idx="12"/>
          </p:nvPr>
        </p:nvSpPr>
        <p:spPr/>
        <p:txBody>
          <a:bodyPr/>
          <a:lstStyle/>
          <a:p>
            <a:pPr>
              <a:defRPr/>
            </a:pPr>
            <a:fld id="{3A796127-0958-4017-A63D-6FE4B3C25FF7}" type="slidenum">
              <a:rPr lang="en-US" smtClean="0"/>
              <a:pPr>
                <a:defRPr/>
              </a:pPr>
              <a:t>16</a:t>
            </a:fld>
            <a:endParaRPr lang="en-US" dirty="0"/>
          </a:p>
        </p:txBody>
      </p:sp>
      <p:sp>
        <p:nvSpPr>
          <p:cNvPr id="6" name="Rectangle 5"/>
          <p:cNvSpPr>
            <a:spLocks noChangeArrowheads="1"/>
          </p:cNvSpPr>
          <p:nvPr/>
        </p:nvSpPr>
        <p:spPr bwMode="auto">
          <a:xfrm>
            <a:off x="457200" y="1371601"/>
            <a:ext cx="8382000" cy="1828799"/>
          </a:xfrm>
          <a:prstGeom prst="rect">
            <a:avLst/>
          </a:prstGeom>
          <a:noFill/>
          <a:ln w="9525">
            <a:noFill/>
            <a:miter lim="800000"/>
            <a:headEnd/>
            <a:tailEnd/>
          </a:ln>
        </p:spPr>
        <p:txBody>
          <a:bodyPr/>
          <a:lstStyle/>
          <a:p>
            <a:pPr marL="342900" indent="-342900">
              <a:spcBef>
                <a:spcPts val="0"/>
              </a:spcBef>
            </a:pPr>
            <a:r>
              <a:rPr lang="en-US" sz="1500" dirty="0">
                <a:solidFill>
                  <a:srgbClr val="000000"/>
                </a:solidFill>
                <a:latin typeface="Courier New" pitchFamily="49" charset="0"/>
              </a:rPr>
              <a:t>                       </a:t>
            </a:r>
            <a:r>
              <a:rPr lang="en-US" sz="1600" dirty="0">
                <a:solidFill>
                  <a:srgbClr val="000000"/>
                </a:solidFill>
                <a:latin typeface="Courier New" pitchFamily="49" charset="0"/>
              </a:rPr>
              <a:t>1                   2                   3</a:t>
            </a:r>
          </a:p>
          <a:p>
            <a:pPr marL="342900" indent="-342900">
              <a:spcBef>
                <a:spcPts val="0"/>
              </a:spcBef>
            </a:pPr>
            <a:r>
              <a:rPr lang="en-US" sz="1600" dirty="0">
                <a:solidFill>
                  <a:srgbClr val="000000"/>
                </a:solidFill>
                <a:latin typeface="Courier New" pitchFamily="49" charset="0"/>
              </a:rPr>
              <a:t> 0 1 2 3 4 5 6 7 8 9 0 1 2 3 4 5 6 7 8 9 0 1 2 3 4 5 6 7 8 9 0 1</a:t>
            </a:r>
          </a:p>
          <a:p>
            <a:pPr marL="342900" indent="-342900">
              <a:spcBef>
                <a:spcPts val="0"/>
              </a:spcBef>
            </a:pPr>
            <a:r>
              <a:rPr lang="en-US" sz="1600" dirty="0">
                <a:solidFill>
                  <a:srgbClr val="000000"/>
                </a:solidFill>
                <a:latin typeface="Courier New" pitchFamily="49" charset="0"/>
              </a:rPr>
              <a:t>+-+-+-+-+-+-+-+-+-+-+-+-+-+-+-+-+-+-+-+-+-+-+-+-+-+-+-+-+-+-+-+-+</a:t>
            </a:r>
          </a:p>
          <a:p>
            <a:pPr marL="342900" indent="-342900">
              <a:spcBef>
                <a:spcPts val="0"/>
              </a:spcBef>
            </a:pPr>
            <a:r>
              <a:rPr lang="en-US" sz="1600" dirty="0" smtClean="0">
                <a:solidFill>
                  <a:srgbClr val="000000"/>
                </a:solidFill>
                <a:latin typeface="Courier New" pitchFamily="49" charset="0"/>
              </a:rPr>
              <a:t>| </a:t>
            </a:r>
            <a:r>
              <a:rPr lang="en-US" sz="1600" dirty="0" err="1" smtClean="0">
                <a:solidFill>
                  <a:srgbClr val="000000"/>
                </a:solidFill>
                <a:latin typeface="Courier New" pitchFamily="49" charset="0"/>
              </a:rPr>
              <a:t>Rsvd</a:t>
            </a:r>
            <a:r>
              <a:rPr lang="en-US" sz="1600" dirty="0" smtClean="0">
                <a:solidFill>
                  <a:srgbClr val="000000"/>
                </a:solidFill>
                <a:latin typeface="Courier New" pitchFamily="49" charset="0"/>
              </a:rPr>
              <a:t>| </a:t>
            </a:r>
            <a:r>
              <a:rPr lang="en-US" sz="1600" dirty="0" err="1" smtClean="0">
                <a:solidFill>
                  <a:srgbClr val="000000"/>
                </a:solidFill>
                <a:latin typeface="Courier New" pitchFamily="49" charset="0"/>
              </a:rPr>
              <a:t>Mech</a:t>
            </a:r>
            <a:r>
              <a:rPr lang="en-US" sz="1600" dirty="0" smtClean="0">
                <a:solidFill>
                  <a:srgbClr val="000000"/>
                </a:solidFill>
                <a:latin typeface="Courier New" pitchFamily="49" charset="0"/>
              </a:rPr>
              <a:t>-Len|            Mechanism-Name (1-20 bytes)        |</a:t>
            </a:r>
            <a:endParaRPr lang="en-US" sz="1600" dirty="0">
              <a:solidFill>
                <a:srgbClr val="000000"/>
              </a:solidFill>
              <a:latin typeface="Courier New" pitchFamily="49" charset="0"/>
            </a:endParaRPr>
          </a:p>
          <a:p>
            <a:pPr marL="342900" indent="-342900">
              <a:spcBef>
                <a:spcPts val="0"/>
              </a:spcBef>
            </a:pPr>
            <a:r>
              <a:rPr lang="en-US" sz="1600" dirty="0">
                <a:solidFill>
                  <a:srgbClr val="000000"/>
                </a:solidFill>
                <a:latin typeface="Courier New" pitchFamily="49" charset="0"/>
              </a:rPr>
              <a:t>+-+-+-+-+-+-+-+-+-+-+-+-+-+-+-+-+-+-+-+-+-+-+-+-+-+-+-+-+-+-+-+-+</a:t>
            </a:r>
          </a:p>
          <a:p>
            <a:pPr marL="342900" indent="-342900">
              <a:spcBef>
                <a:spcPts val="0"/>
              </a:spcBef>
            </a:pPr>
            <a:r>
              <a:rPr lang="en-US" sz="1600" dirty="0" smtClean="0">
                <a:solidFill>
                  <a:srgbClr val="000000"/>
                </a:solidFill>
                <a:latin typeface="Courier New" pitchFamily="49" charset="0"/>
              </a:rPr>
              <a:t>| </a:t>
            </a:r>
            <a:r>
              <a:rPr lang="en-US" sz="1600" dirty="0" err="1" smtClean="0">
                <a:solidFill>
                  <a:srgbClr val="000000"/>
                </a:solidFill>
                <a:latin typeface="Courier New" pitchFamily="49" charset="0"/>
              </a:rPr>
              <a:t>Rsvd</a:t>
            </a:r>
            <a:r>
              <a:rPr lang="en-US" sz="1600" dirty="0" smtClean="0">
                <a:solidFill>
                  <a:srgbClr val="000000"/>
                </a:solidFill>
                <a:latin typeface="Courier New" pitchFamily="49" charset="0"/>
              </a:rPr>
              <a:t>| </a:t>
            </a:r>
            <a:r>
              <a:rPr lang="en-US" sz="1600" dirty="0" err="1" smtClean="0">
                <a:solidFill>
                  <a:srgbClr val="000000"/>
                </a:solidFill>
                <a:latin typeface="Courier New" pitchFamily="49" charset="0"/>
              </a:rPr>
              <a:t>Mech</a:t>
            </a:r>
            <a:r>
              <a:rPr lang="en-US" sz="1600" dirty="0" smtClean="0">
                <a:solidFill>
                  <a:srgbClr val="000000"/>
                </a:solidFill>
                <a:latin typeface="Courier New" pitchFamily="49" charset="0"/>
              </a:rPr>
              <a:t>-Len|            Mechanism-Name (1-20 bytes)        </a:t>
            </a:r>
            <a:r>
              <a:rPr lang="en-US" sz="1600" dirty="0">
                <a:solidFill>
                  <a:srgbClr val="000000"/>
                </a:solidFill>
                <a:latin typeface="Courier New" pitchFamily="49" charset="0"/>
              </a:rPr>
              <a:t>|</a:t>
            </a:r>
          </a:p>
          <a:p>
            <a:pPr marL="342900" indent="-342900">
              <a:spcBef>
                <a:spcPts val="0"/>
              </a:spcBef>
            </a:pPr>
            <a:r>
              <a:rPr lang="en-US" sz="1600" dirty="0" smtClean="0">
                <a:solidFill>
                  <a:srgbClr val="000000"/>
                </a:solidFill>
                <a:latin typeface="Courier New" pitchFamily="49" charset="0"/>
              </a:rPr>
              <a:t>+-+-+-+-+-+-+-+-+-+-+-+-+-+-+-+-+-+-+-+-+-+-+-+-+-+-+-+-+-+-+-+-+</a:t>
            </a:r>
          </a:p>
          <a:p>
            <a:pPr marL="342900" indent="-342900">
              <a:spcBef>
                <a:spcPts val="0"/>
              </a:spcBef>
            </a:pPr>
            <a:r>
              <a:rPr lang="en-US" sz="1600" dirty="0" smtClean="0">
                <a:solidFill>
                  <a:srgbClr val="000000"/>
                </a:solidFill>
                <a:latin typeface="Courier New" pitchFamily="49" charset="0"/>
              </a:rPr>
              <a:t>~                     .  .  .  .  .  .  .  .                    ~</a:t>
            </a:r>
            <a:endParaRPr lang="en-US" sz="1600" dirty="0">
              <a:solidFill>
                <a:srgbClr val="000000"/>
              </a:solidFill>
              <a:latin typeface="Courier New" pitchFamily="49" charset="0"/>
            </a:endParaRPr>
          </a:p>
          <a:p>
            <a:pPr marL="342900" indent="-342900">
              <a:spcBef>
                <a:spcPct val="20000"/>
              </a:spcBef>
            </a:pPr>
            <a:endParaRPr lang="en-US" sz="1500" dirty="0">
              <a:solidFill>
                <a:srgbClr val="000000"/>
              </a:solidFill>
              <a:latin typeface="Courier New" pitchFamily="49" charset="0"/>
            </a:endParaRPr>
          </a:p>
          <a:p>
            <a:pPr marL="342900" indent="-342900">
              <a:spcBef>
                <a:spcPct val="20000"/>
              </a:spcBef>
            </a:pPr>
            <a:endParaRPr lang="en-US" sz="1600" dirty="0">
              <a:solidFill>
                <a:srgbClr val="000000"/>
              </a:solidFill>
              <a:latin typeface="Courier New" pitchFamily="49" charset="0"/>
            </a:endParaRPr>
          </a:p>
        </p:txBody>
      </p:sp>
      <p:sp>
        <p:nvSpPr>
          <p:cNvPr id="7" name="Rectangle 3"/>
          <p:cNvSpPr txBox="1">
            <a:spLocks noChangeArrowheads="1"/>
          </p:cNvSpPr>
          <p:nvPr/>
        </p:nvSpPr>
        <p:spPr bwMode="auto">
          <a:xfrm>
            <a:off x="457200" y="3505200"/>
            <a:ext cx="8305800" cy="25145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lang="en-US" sz="3200" kern="0" dirty="0" smtClean="0">
                <a:latin typeface="+mn-lt"/>
              </a:rPr>
              <a:t>Sent in response to Request SASL Mechanisms</a:t>
            </a:r>
          </a:p>
          <a:p>
            <a:pPr marL="1005840" lvl="1" indent="-457200">
              <a:lnSpc>
                <a:spcPct val="80000"/>
              </a:lnSpc>
              <a:spcBef>
                <a:spcPct val="20000"/>
              </a:spcBef>
              <a:spcAft>
                <a:spcPts val="600"/>
              </a:spcAft>
              <a:buFont typeface="Wingdings" pitchFamily="2" charset="2"/>
              <a:buChar char="Ø"/>
              <a:defRPr/>
            </a:pPr>
            <a:r>
              <a:rPr lang="en-US" sz="2800" kern="0" dirty="0" smtClean="0"/>
              <a:t>Server can proactively send mechanism list</a:t>
            </a:r>
          </a:p>
          <a:p>
            <a:pPr marL="1005840" lvl="1" indent="-457200">
              <a:lnSpc>
                <a:spcPct val="80000"/>
              </a:lnSpc>
              <a:spcBef>
                <a:spcPct val="20000"/>
              </a:spcBef>
              <a:spcAft>
                <a:spcPts val="600"/>
              </a:spcAft>
              <a:buFont typeface="Wingdings" pitchFamily="2" charset="2"/>
              <a:buChar char="Ø"/>
              <a:defRPr/>
            </a:pPr>
            <a:r>
              <a:rPr lang="en-US" sz="2800" kern="0" dirty="0" smtClean="0"/>
              <a:t>Client ignore unexpected mechanism lists</a:t>
            </a:r>
          </a:p>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lang="en-US" sz="3200" kern="0" noProof="0" dirty="0" smtClean="0">
                <a:latin typeface="+mn-lt"/>
              </a:rPr>
              <a:t>Includes prioritized list of SASL mechanisms offered</a:t>
            </a:r>
            <a:endParaRPr kumimoji="0" lang="en-US" sz="3200" b="0" i="0" u="none" strike="noStrike" kern="0" cap="none" spc="0" normalizeH="0" noProof="0" dirty="0" smtClean="0">
              <a:ln>
                <a:noFill/>
              </a:ln>
              <a:solidFill>
                <a:schemeClr val="tx1"/>
              </a:solidFill>
              <a:effectLst/>
              <a:uLnTx/>
              <a:uFillTx/>
              <a:latin typeface="+mn-lt"/>
              <a:ea typeface="+mn-ea"/>
              <a:cs typeface="+mn-cs"/>
            </a:endParaRPr>
          </a:p>
        </p:txBody>
      </p:sp>
      <p:sp>
        <p:nvSpPr>
          <p:cNvPr id="8" name="Footer Placeholder 4"/>
          <p:cNvSpPr>
            <a:spLocks noGrp="1"/>
          </p:cNvSpPr>
          <p:nvPr>
            <p:ph type="ftr" sz="quarter" idx="11"/>
          </p:nvPr>
        </p:nvSpPr>
        <p:spPr>
          <a:xfrm>
            <a:off x="3124200" y="6305550"/>
            <a:ext cx="2895600" cy="476250"/>
          </a:xfrm>
          <a:noFill/>
        </p:spPr>
        <p:txBody>
          <a:bodyPr/>
          <a:lstStyle/>
          <a:p>
            <a:r>
              <a:rPr lang="en-US" dirty="0" smtClean="0"/>
              <a:t>IETF 81 - </a:t>
            </a:r>
            <a:r>
              <a:rPr lang="en-US" dirty="0"/>
              <a:t>NEA </a:t>
            </a:r>
            <a:r>
              <a:rPr lang="en-US" dirty="0" smtClean="0"/>
              <a:t>Meeting</a:t>
            </a:r>
            <a:endParaRPr lang="en-US" dirty="0"/>
          </a:p>
        </p:txBody>
      </p:sp>
      <p:sp>
        <p:nvSpPr>
          <p:cNvPr id="9" name="Date Placeholder 8"/>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lstStyle/>
          <a:p>
            <a:r>
              <a:rPr lang="en-US" sz="4000" dirty="0" smtClean="0"/>
              <a:t>SASL Mechanism Selection Payload</a:t>
            </a:r>
            <a:endParaRPr lang="en-US" sz="4000" dirty="0"/>
          </a:p>
        </p:txBody>
      </p:sp>
      <p:sp>
        <p:nvSpPr>
          <p:cNvPr id="5" name="Slide Number Placeholder 4"/>
          <p:cNvSpPr>
            <a:spLocks noGrp="1"/>
          </p:cNvSpPr>
          <p:nvPr>
            <p:ph type="sldNum" sz="quarter" idx="12"/>
          </p:nvPr>
        </p:nvSpPr>
        <p:spPr/>
        <p:txBody>
          <a:bodyPr/>
          <a:lstStyle/>
          <a:p>
            <a:pPr>
              <a:defRPr/>
            </a:pPr>
            <a:fld id="{3A796127-0958-4017-A63D-6FE4B3C25FF7}" type="slidenum">
              <a:rPr lang="en-US" smtClean="0"/>
              <a:pPr>
                <a:defRPr/>
              </a:pPr>
              <a:t>17</a:t>
            </a:fld>
            <a:endParaRPr lang="en-US"/>
          </a:p>
        </p:txBody>
      </p:sp>
      <p:sp>
        <p:nvSpPr>
          <p:cNvPr id="7" name="Rectangle 6"/>
          <p:cNvSpPr>
            <a:spLocks noChangeArrowheads="1"/>
          </p:cNvSpPr>
          <p:nvPr/>
        </p:nvSpPr>
        <p:spPr bwMode="auto">
          <a:xfrm>
            <a:off x="457200" y="1371601"/>
            <a:ext cx="8382000" cy="1828799"/>
          </a:xfrm>
          <a:prstGeom prst="rect">
            <a:avLst/>
          </a:prstGeom>
          <a:noFill/>
          <a:ln w="9525">
            <a:noFill/>
            <a:miter lim="800000"/>
            <a:headEnd/>
            <a:tailEnd/>
          </a:ln>
        </p:spPr>
        <p:txBody>
          <a:bodyPr/>
          <a:lstStyle/>
          <a:p>
            <a:pPr marL="342900" indent="-342900">
              <a:spcBef>
                <a:spcPts val="0"/>
              </a:spcBef>
            </a:pPr>
            <a:r>
              <a:rPr lang="en-US" sz="1500" dirty="0">
                <a:solidFill>
                  <a:srgbClr val="000000"/>
                </a:solidFill>
                <a:latin typeface="Courier New" pitchFamily="49" charset="0"/>
              </a:rPr>
              <a:t>                       </a:t>
            </a:r>
            <a:r>
              <a:rPr lang="en-US" sz="1600" dirty="0">
                <a:solidFill>
                  <a:srgbClr val="000000"/>
                </a:solidFill>
                <a:latin typeface="Courier New" pitchFamily="49" charset="0"/>
              </a:rPr>
              <a:t>1                   2                   3</a:t>
            </a:r>
          </a:p>
          <a:p>
            <a:pPr marL="342900" indent="-342900">
              <a:spcBef>
                <a:spcPts val="0"/>
              </a:spcBef>
            </a:pPr>
            <a:r>
              <a:rPr lang="en-US" sz="1600" dirty="0">
                <a:solidFill>
                  <a:srgbClr val="000000"/>
                </a:solidFill>
                <a:latin typeface="Courier New" pitchFamily="49" charset="0"/>
              </a:rPr>
              <a:t> 0 1 2 3 4 5 6 7 8 9 0 1 2 3 4 5 6 7 8 9 0 1 2 3 4 5 6 7 8 9 0 1</a:t>
            </a:r>
          </a:p>
          <a:p>
            <a:pPr marL="342900" indent="-342900">
              <a:spcBef>
                <a:spcPts val="0"/>
              </a:spcBef>
            </a:pPr>
            <a:r>
              <a:rPr lang="en-US" sz="1600" dirty="0">
                <a:solidFill>
                  <a:srgbClr val="000000"/>
                </a:solidFill>
                <a:latin typeface="Courier New" pitchFamily="49" charset="0"/>
              </a:rPr>
              <a:t>+-+-+-+-+-+-+-+-+-+-+-+-+-+-+-+-+-+-+-+-+-+-+-+-+-+-+-+-+-+-+-+-+</a:t>
            </a:r>
          </a:p>
          <a:p>
            <a:pPr marL="342900" indent="-342900">
              <a:spcBef>
                <a:spcPts val="0"/>
              </a:spcBef>
            </a:pPr>
            <a:r>
              <a:rPr lang="en-US" sz="1600" dirty="0" smtClean="0">
                <a:solidFill>
                  <a:srgbClr val="000000"/>
                </a:solidFill>
                <a:latin typeface="Courier New" pitchFamily="49" charset="0"/>
              </a:rPr>
              <a:t>| </a:t>
            </a:r>
            <a:r>
              <a:rPr lang="en-US" sz="1600" dirty="0" err="1" smtClean="0">
                <a:solidFill>
                  <a:srgbClr val="000000"/>
                </a:solidFill>
                <a:latin typeface="Courier New" pitchFamily="49" charset="0"/>
              </a:rPr>
              <a:t>Rsvd</a:t>
            </a:r>
            <a:r>
              <a:rPr lang="en-US" sz="1600" dirty="0" smtClean="0">
                <a:solidFill>
                  <a:srgbClr val="000000"/>
                </a:solidFill>
                <a:latin typeface="Courier New" pitchFamily="49" charset="0"/>
              </a:rPr>
              <a:t>| </a:t>
            </a:r>
            <a:r>
              <a:rPr lang="en-US" sz="1600" dirty="0" err="1" smtClean="0">
                <a:solidFill>
                  <a:srgbClr val="000000"/>
                </a:solidFill>
                <a:latin typeface="Courier New" pitchFamily="49" charset="0"/>
              </a:rPr>
              <a:t>Mech</a:t>
            </a:r>
            <a:r>
              <a:rPr lang="en-US" sz="1600" dirty="0" smtClean="0">
                <a:solidFill>
                  <a:srgbClr val="000000"/>
                </a:solidFill>
                <a:latin typeface="Courier New" pitchFamily="49" charset="0"/>
              </a:rPr>
              <a:t>-Len|            Mechanism-Name (1-20 bytes)        |</a:t>
            </a:r>
            <a:endParaRPr lang="en-US" sz="1600" dirty="0">
              <a:solidFill>
                <a:srgbClr val="000000"/>
              </a:solidFill>
              <a:latin typeface="Courier New" pitchFamily="49" charset="0"/>
            </a:endParaRPr>
          </a:p>
          <a:p>
            <a:pPr marL="342900" indent="-342900">
              <a:spcBef>
                <a:spcPts val="0"/>
              </a:spcBef>
            </a:pPr>
            <a:r>
              <a:rPr lang="en-US" sz="1600" dirty="0">
                <a:solidFill>
                  <a:srgbClr val="000000"/>
                </a:solidFill>
                <a:latin typeface="Courier New" pitchFamily="49" charset="0"/>
              </a:rPr>
              <a:t>+-+-+-+-+-+-+-+-+-+-+-+-+-+-+-+-+-+-+-+-+-+-+-+-+-+-+-+-+-+-+-+-+</a:t>
            </a:r>
          </a:p>
          <a:p>
            <a:pPr marL="342900" indent="-342900">
              <a:spcBef>
                <a:spcPts val="0"/>
              </a:spcBef>
            </a:pPr>
            <a:r>
              <a:rPr lang="en-US" sz="1600" dirty="0" smtClean="0">
                <a:solidFill>
                  <a:srgbClr val="000000"/>
                </a:solidFill>
                <a:latin typeface="Courier New" pitchFamily="49" charset="0"/>
              </a:rPr>
              <a:t>|                Optional Initial Mechanism Response            |</a:t>
            </a:r>
            <a:endParaRPr lang="en-US" sz="1600" dirty="0">
              <a:solidFill>
                <a:srgbClr val="000000"/>
              </a:solidFill>
              <a:latin typeface="Courier New" pitchFamily="49" charset="0"/>
            </a:endParaRPr>
          </a:p>
          <a:p>
            <a:pPr marL="342900" indent="-342900">
              <a:spcBef>
                <a:spcPts val="0"/>
              </a:spcBef>
            </a:pPr>
            <a:r>
              <a:rPr lang="en-US" sz="1600" dirty="0" smtClean="0">
                <a:solidFill>
                  <a:srgbClr val="000000"/>
                </a:solidFill>
                <a:latin typeface="Courier New" pitchFamily="49" charset="0"/>
              </a:rPr>
              <a:t>+-+-+-+-+-+-+-+-+-+-+-+-+-+-+-+-+-+-+-+-+-+-+-+-+-+-+-+-+-+-+-+-+</a:t>
            </a:r>
            <a:endParaRPr lang="en-US" sz="1600" dirty="0">
              <a:solidFill>
                <a:srgbClr val="000000"/>
              </a:solidFill>
              <a:latin typeface="Courier New" pitchFamily="49" charset="0"/>
            </a:endParaRPr>
          </a:p>
          <a:p>
            <a:pPr marL="342900" indent="-342900">
              <a:spcBef>
                <a:spcPct val="20000"/>
              </a:spcBef>
            </a:pPr>
            <a:endParaRPr lang="en-US" sz="1500" dirty="0">
              <a:solidFill>
                <a:srgbClr val="000000"/>
              </a:solidFill>
              <a:latin typeface="Courier New" pitchFamily="49" charset="0"/>
            </a:endParaRPr>
          </a:p>
          <a:p>
            <a:pPr marL="342900" indent="-342900">
              <a:spcBef>
                <a:spcPct val="20000"/>
              </a:spcBef>
            </a:pPr>
            <a:endParaRPr lang="en-US" sz="1600" dirty="0">
              <a:solidFill>
                <a:srgbClr val="000000"/>
              </a:solidFill>
              <a:latin typeface="Courier New" pitchFamily="49" charset="0"/>
            </a:endParaRPr>
          </a:p>
        </p:txBody>
      </p:sp>
      <p:sp>
        <p:nvSpPr>
          <p:cNvPr id="8" name="Rectangle 3"/>
          <p:cNvSpPr txBox="1">
            <a:spLocks noChangeArrowheads="1"/>
          </p:cNvSpPr>
          <p:nvPr/>
        </p:nvSpPr>
        <p:spPr bwMode="auto">
          <a:xfrm>
            <a:off x="381000" y="3581400"/>
            <a:ext cx="85344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lang="en-US" sz="3200" kern="0" dirty="0" smtClean="0">
                <a:latin typeface="+mn-lt"/>
              </a:rPr>
              <a:t>Sent in response to SASL Mechanisms</a:t>
            </a:r>
          </a:p>
          <a:p>
            <a:pPr marL="1005840" lvl="1" indent="-457200">
              <a:lnSpc>
                <a:spcPct val="80000"/>
              </a:lnSpc>
              <a:spcBef>
                <a:spcPct val="20000"/>
              </a:spcBef>
              <a:spcAft>
                <a:spcPts val="600"/>
              </a:spcAft>
              <a:buFont typeface="Wingdings" pitchFamily="2" charset="2"/>
              <a:buChar char="Ø"/>
              <a:defRPr/>
            </a:pPr>
            <a:r>
              <a:rPr lang="en-US" sz="2800" kern="0" dirty="0" smtClean="0">
                <a:latin typeface="+mn-lt"/>
              </a:rPr>
              <a:t>TLS Client can proactively select mechanism</a:t>
            </a:r>
          </a:p>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lang="en-US" sz="3200" kern="0" dirty="0" smtClean="0">
                <a:latin typeface="+mn-lt"/>
              </a:rPr>
              <a:t>TLS c</a:t>
            </a:r>
            <a:r>
              <a:rPr lang="en-US" sz="3200" kern="0" noProof="0" dirty="0" err="1" smtClean="0">
                <a:latin typeface="+mn-lt"/>
              </a:rPr>
              <a:t>lient</a:t>
            </a:r>
            <a:r>
              <a:rPr lang="en-US" sz="3200" kern="0" noProof="0" dirty="0" smtClean="0">
                <a:latin typeface="+mn-lt"/>
              </a:rPr>
              <a:t> selects mechanism to use</a:t>
            </a:r>
          </a:p>
        </p:txBody>
      </p:sp>
      <p:sp>
        <p:nvSpPr>
          <p:cNvPr id="9" name="Footer Placeholder 4"/>
          <p:cNvSpPr>
            <a:spLocks noGrp="1"/>
          </p:cNvSpPr>
          <p:nvPr>
            <p:ph type="ftr" sz="quarter" idx="11"/>
          </p:nvPr>
        </p:nvSpPr>
        <p:spPr>
          <a:xfrm>
            <a:off x="3124200" y="6172200"/>
            <a:ext cx="2895600" cy="476250"/>
          </a:xfrm>
          <a:noFill/>
        </p:spPr>
        <p:txBody>
          <a:bodyPr/>
          <a:lstStyle/>
          <a:p>
            <a:r>
              <a:rPr lang="en-US" dirty="0" smtClean="0"/>
              <a:t>IETF 81 - </a:t>
            </a:r>
            <a:r>
              <a:rPr lang="en-US" dirty="0"/>
              <a:t>NEA </a:t>
            </a:r>
            <a:r>
              <a:rPr lang="en-US" dirty="0" smtClean="0"/>
              <a:t>Meeting</a:t>
            </a:r>
            <a:endParaRPr lang="en-US" dirty="0"/>
          </a:p>
        </p:txBody>
      </p:sp>
      <p:sp>
        <p:nvSpPr>
          <p:cNvPr id="10" name="Date Placeholder 9"/>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SASL Mechanism Data</a:t>
            </a:r>
            <a:r>
              <a:rPr lang="en-US" dirty="0" smtClean="0">
                <a:solidFill>
                  <a:schemeClr val="tx1"/>
                </a:solidFill>
              </a:rPr>
              <a:t> Payload</a:t>
            </a:r>
            <a:endParaRPr lang="en-US" dirty="0"/>
          </a:p>
        </p:txBody>
      </p:sp>
      <p:sp>
        <p:nvSpPr>
          <p:cNvPr id="5" name="Slide Number Placeholder 4"/>
          <p:cNvSpPr>
            <a:spLocks noGrp="1"/>
          </p:cNvSpPr>
          <p:nvPr>
            <p:ph type="sldNum" sz="quarter" idx="12"/>
          </p:nvPr>
        </p:nvSpPr>
        <p:spPr/>
        <p:txBody>
          <a:bodyPr/>
          <a:lstStyle/>
          <a:p>
            <a:pPr>
              <a:defRPr/>
            </a:pPr>
            <a:fld id="{3A796127-0958-4017-A63D-6FE4B3C25FF7}" type="slidenum">
              <a:rPr lang="en-US" smtClean="0"/>
              <a:pPr>
                <a:defRPr/>
              </a:pPr>
              <a:t>18</a:t>
            </a:fld>
            <a:endParaRPr lang="en-US"/>
          </a:p>
        </p:txBody>
      </p:sp>
      <p:sp>
        <p:nvSpPr>
          <p:cNvPr id="6" name="Rectangle 5"/>
          <p:cNvSpPr>
            <a:spLocks noChangeArrowheads="1"/>
          </p:cNvSpPr>
          <p:nvPr/>
        </p:nvSpPr>
        <p:spPr bwMode="auto">
          <a:xfrm>
            <a:off x="457200" y="1676400"/>
            <a:ext cx="8382000" cy="1600200"/>
          </a:xfrm>
          <a:prstGeom prst="rect">
            <a:avLst/>
          </a:prstGeom>
          <a:noFill/>
          <a:ln w="9525">
            <a:noFill/>
            <a:miter lim="800000"/>
            <a:headEnd/>
            <a:tailEnd/>
          </a:ln>
        </p:spPr>
        <p:txBody>
          <a:bodyPr/>
          <a:lstStyle/>
          <a:p>
            <a:pPr marL="342900" indent="-342900">
              <a:spcBef>
                <a:spcPts val="0"/>
              </a:spcBef>
            </a:pPr>
            <a:r>
              <a:rPr lang="en-US" sz="1500" dirty="0">
                <a:solidFill>
                  <a:srgbClr val="000000"/>
                </a:solidFill>
                <a:latin typeface="Courier New" pitchFamily="49" charset="0"/>
              </a:rPr>
              <a:t>                       </a:t>
            </a:r>
            <a:r>
              <a:rPr lang="en-US" sz="1600" dirty="0">
                <a:solidFill>
                  <a:srgbClr val="000000"/>
                </a:solidFill>
                <a:latin typeface="Courier New" pitchFamily="49" charset="0"/>
              </a:rPr>
              <a:t>1                   2                   3</a:t>
            </a:r>
          </a:p>
          <a:p>
            <a:pPr marL="342900" indent="-342900">
              <a:spcBef>
                <a:spcPts val="0"/>
              </a:spcBef>
            </a:pPr>
            <a:r>
              <a:rPr lang="en-US" sz="1600" dirty="0">
                <a:solidFill>
                  <a:srgbClr val="000000"/>
                </a:solidFill>
                <a:latin typeface="Courier New" pitchFamily="49" charset="0"/>
              </a:rPr>
              <a:t> 0 1 2 3 4 5 6 7 8 9 0 1 2 3 4 5 6 7 8 9 0 1 2 3 4 5 6 7 8 9 0 1</a:t>
            </a:r>
          </a:p>
          <a:p>
            <a:pPr marL="342900" indent="-342900">
              <a:spcBef>
                <a:spcPts val="0"/>
              </a:spcBef>
            </a:pPr>
            <a:r>
              <a:rPr lang="en-US" sz="1600" dirty="0">
                <a:solidFill>
                  <a:srgbClr val="000000"/>
                </a:solidFill>
                <a:latin typeface="Courier New" pitchFamily="49" charset="0"/>
              </a:rPr>
              <a:t>+-+-+-+-+-+-+-+-+-+-+-+-+-+-+-+-+-+-+-+-+-+-+-+-+-+-+-+-+-+-+-+-+</a:t>
            </a:r>
          </a:p>
          <a:p>
            <a:pPr marL="342900" indent="-342900">
              <a:spcBef>
                <a:spcPts val="0"/>
              </a:spcBef>
            </a:pPr>
            <a:r>
              <a:rPr lang="en-US" sz="1600" dirty="0">
                <a:solidFill>
                  <a:srgbClr val="000000"/>
                </a:solidFill>
                <a:latin typeface="Courier New" pitchFamily="49" charset="0"/>
              </a:rPr>
              <a:t>~</a:t>
            </a:r>
            <a:r>
              <a:rPr lang="en-US" sz="1600" dirty="0" smtClean="0">
                <a:solidFill>
                  <a:srgbClr val="000000"/>
                </a:solidFill>
                <a:latin typeface="Courier New" pitchFamily="49" charset="0"/>
              </a:rPr>
              <a:t>               SASL Mechanism Message (Variable Length)        ~</a:t>
            </a:r>
            <a:endParaRPr lang="en-US" sz="1600" dirty="0">
              <a:solidFill>
                <a:srgbClr val="000000"/>
              </a:solidFill>
              <a:latin typeface="Courier New" pitchFamily="49" charset="0"/>
            </a:endParaRPr>
          </a:p>
          <a:p>
            <a:pPr marL="342900" indent="-342900">
              <a:spcBef>
                <a:spcPts val="0"/>
              </a:spcBef>
            </a:pPr>
            <a:r>
              <a:rPr lang="en-US" sz="1600" dirty="0">
                <a:solidFill>
                  <a:srgbClr val="000000"/>
                </a:solidFill>
                <a:latin typeface="Courier New" pitchFamily="49" charset="0"/>
              </a:rPr>
              <a:t>+-+-+-+-+-+-+-+-+-+-+-+-+-+-+-+-+-+-+-+-+-+-+-+-+-+-+-+-+-+-+-+-+</a:t>
            </a:r>
          </a:p>
          <a:p>
            <a:pPr marL="342900" indent="-342900">
              <a:spcBef>
                <a:spcPct val="20000"/>
              </a:spcBef>
            </a:pPr>
            <a:endParaRPr lang="en-US" sz="1500" dirty="0">
              <a:solidFill>
                <a:srgbClr val="000000"/>
              </a:solidFill>
              <a:latin typeface="Courier New" pitchFamily="49" charset="0"/>
            </a:endParaRPr>
          </a:p>
          <a:p>
            <a:pPr marL="342900" indent="-342900">
              <a:spcBef>
                <a:spcPct val="20000"/>
              </a:spcBef>
            </a:pPr>
            <a:endParaRPr lang="en-US" sz="1600" dirty="0">
              <a:solidFill>
                <a:srgbClr val="000000"/>
              </a:solidFill>
              <a:latin typeface="Courier New" pitchFamily="49" charset="0"/>
            </a:endParaRPr>
          </a:p>
        </p:txBody>
      </p:sp>
      <p:sp>
        <p:nvSpPr>
          <p:cNvPr id="7" name="Rectangle 3"/>
          <p:cNvSpPr txBox="1">
            <a:spLocks noChangeArrowheads="1"/>
          </p:cNvSpPr>
          <p:nvPr/>
        </p:nvSpPr>
        <p:spPr bwMode="auto">
          <a:xfrm>
            <a:off x="457200" y="3429000"/>
            <a:ext cx="8305800" cy="27431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lang="en-US" sz="3200" kern="0" dirty="0" smtClean="0">
                <a:latin typeface="+mn-lt"/>
              </a:rPr>
              <a:t>Sent by SASL mechanisms (both sides)</a:t>
            </a:r>
          </a:p>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lang="en-US" sz="3200" kern="0" dirty="0" smtClean="0">
                <a:latin typeface="+mn-lt"/>
              </a:rPr>
              <a:t>Not interpreted by PT-TLS layer</a:t>
            </a:r>
          </a:p>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kumimoji="0" lang="en-US" sz="3200" b="0" i="0" u="none" strike="noStrike" kern="0" cap="none" spc="0" normalizeH="0" noProof="0" dirty="0" smtClean="0">
                <a:ln>
                  <a:noFill/>
                </a:ln>
                <a:solidFill>
                  <a:schemeClr val="tx1"/>
                </a:solidFill>
                <a:effectLst/>
                <a:uLnTx/>
                <a:uFillTx/>
                <a:latin typeface="+mn-lt"/>
                <a:ea typeface="+mn-ea"/>
                <a:cs typeface="+mn-cs"/>
              </a:rPr>
              <a:t>Not sent after SASL Mechanism Result </a:t>
            </a:r>
            <a:r>
              <a:rPr lang="en-US" sz="3200" kern="0" dirty="0" smtClean="0">
                <a:latin typeface="+mn-lt"/>
              </a:rPr>
              <a:t>unless additional mechanism to be used</a:t>
            </a:r>
            <a:endParaRPr kumimoji="0" lang="en-US" sz="3200" b="0" i="0" u="none" strike="noStrike" kern="0" cap="none" spc="0" normalizeH="0" noProof="0" dirty="0" smtClean="0">
              <a:ln>
                <a:noFill/>
              </a:ln>
              <a:solidFill>
                <a:schemeClr val="tx1"/>
              </a:solidFill>
              <a:effectLst/>
              <a:uLnTx/>
              <a:uFillTx/>
              <a:latin typeface="+mn-lt"/>
              <a:ea typeface="+mn-ea"/>
              <a:cs typeface="+mn-cs"/>
            </a:endParaRPr>
          </a:p>
        </p:txBody>
      </p:sp>
      <p:sp>
        <p:nvSpPr>
          <p:cNvPr id="8" name="Footer Placeholder 4"/>
          <p:cNvSpPr>
            <a:spLocks noGrp="1"/>
          </p:cNvSpPr>
          <p:nvPr>
            <p:ph type="ftr" sz="quarter" idx="11"/>
          </p:nvPr>
        </p:nvSpPr>
        <p:spPr>
          <a:xfrm>
            <a:off x="3124200" y="6245225"/>
            <a:ext cx="2895600" cy="476250"/>
          </a:xfrm>
          <a:noFill/>
        </p:spPr>
        <p:txBody>
          <a:bodyPr/>
          <a:lstStyle/>
          <a:p>
            <a:r>
              <a:rPr lang="en-US" dirty="0" smtClean="0"/>
              <a:t>IETF 81 - </a:t>
            </a:r>
            <a:r>
              <a:rPr lang="en-US" dirty="0"/>
              <a:t>NEA </a:t>
            </a:r>
            <a:r>
              <a:rPr lang="en-US" dirty="0" smtClean="0"/>
              <a:t>Meeting</a:t>
            </a:r>
            <a:endParaRPr lang="en-US" dirty="0"/>
          </a:p>
        </p:txBody>
      </p:sp>
      <p:sp>
        <p:nvSpPr>
          <p:cNvPr id="9" name="Date Placeholder 8"/>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SASL Result</a:t>
            </a:r>
            <a:r>
              <a:rPr lang="en-US" dirty="0" smtClean="0">
                <a:solidFill>
                  <a:schemeClr val="tx1"/>
                </a:solidFill>
              </a:rPr>
              <a:t> Payload</a:t>
            </a:r>
            <a:endParaRPr lang="en-US" dirty="0"/>
          </a:p>
        </p:txBody>
      </p:sp>
      <p:sp>
        <p:nvSpPr>
          <p:cNvPr id="5" name="Slide Number Placeholder 4"/>
          <p:cNvSpPr>
            <a:spLocks noGrp="1"/>
          </p:cNvSpPr>
          <p:nvPr>
            <p:ph type="sldNum" sz="quarter" idx="12"/>
          </p:nvPr>
        </p:nvSpPr>
        <p:spPr/>
        <p:txBody>
          <a:bodyPr/>
          <a:lstStyle/>
          <a:p>
            <a:pPr>
              <a:defRPr/>
            </a:pPr>
            <a:fld id="{3A796127-0958-4017-A63D-6FE4B3C25FF7}" type="slidenum">
              <a:rPr lang="en-US" smtClean="0"/>
              <a:pPr>
                <a:defRPr/>
              </a:pPr>
              <a:t>19</a:t>
            </a:fld>
            <a:endParaRPr lang="en-US"/>
          </a:p>
        </p:txBody>
      </p:sp>
      <p:sp>
        <p:nvSpPr>
          <p:cNvPr id="7" name="Rectangle 3"/>
          <p:cNvSpPr txBox="1">
            <a:spLocks noChangeArrowheads="1"/>
          </p:cNvSpPr>
          <p:nvPr/>
        </p:nvSpPr>
        <p:spPr bwMode="auto">
          <a:xfrm>
            <a:off x="457200" y="3581401"/>
            <a:ext cx="8305800" cy="27431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lang="en-US" sz="3200" kern="0" dirty="0" smtClean="0">
                <a:latin typeface="+mn-lt"/>
              </a:rPr>
              <a:t>Result of SASL exchange</a:t>
            </a:r>
          </a:p>
          <a:p>
            <a:pPr marL="1005840" lvl="1" indent="-457200">
              <a:lnSpc>
                <a:spcPct val="80000"/>
              </a:lnSpc>
              <a:spcBef>
                <a:spcPct val="20000"/>
              </a:spcBef>
              <a:spcAft>
                <a:spcPts val="600"/>
              </a:spcAft>
              <a:buFont typeface="Arial" pitchFamily="34" charset="0"/>
              <a:buChar char="•"/>
              <a:defRPr/>
            </a:pPr>
            <a:r>
              <a:rPr lang="en-US" sz="2400" kern="0" dirty="0" smtClean="0">
                <a:latin typeface="+mn-lt"/>
              </a:rPr>
              <a:t>Success, Abort, Mechanism Failure, Not Authorized</a:t>
            </a:r>
          </a:p>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lang="en-US" sz="3200" kern="0" dirty="0" smtClean="0">
                <a:latin typeface="+mn-lt"/>
              </a:rPr>
              <a:t>Optional additional result data</a:t>
            </a:r>
          </a:p>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kumimoji="0" lang="en-US" sz="3200" b="0" i="0" u="none" strike="noStrike" kern="0" cap="none" spc="0" normalizeH="0" noProof="0" dirty="0" smtClean="0">
                <a:ln>
                  <a:noFill/>
                </a:ln>
                <a:solidFill>
                  <a:schemeClr val="tx1"/>
                </a:solidFill>
                <a:effectLst/>
                <a:uLnTx/>
                <a:uFillTx/>
                <a:latin typeface="+mn-lt"/>
                <a:ea typeface="+mn-ea"/>
                <a:cs typeface="+mn-cs"/>
              </a:rPr>
              <a:t>Completes SASL mechanism exchange</a:t>
            </a:r>
          </a:p>
        </p:txBody>
      </p:sp>
      <p:sp>
        <p:nvSpPr>
          <p:cNvPr id="8" name="Footer Placeholder 4"/>
          <p:cNvSpPr>
            <a:spLocks noGrp="1"/>
          </p:cNvSpPr>
          <p:nvPr>
            <p:ph type="ftr" sz="quarter" idx="11"/>
          </p:nvPr>
        </p:nvSpPr>
        <p:spPr>
          <a:xfrm>
            <a:off x="3124200" y="6245225"/>
            <a:ext cx="2895600" cy="476250"/>
          </a:xfrm>
          <a:noFill/>
        </p:spPr>
        <p:txBody>
          <a:bodyPr/>
          <a:lstStyle/>
          <a:p>
            <a:r>
              <a:rPr lang="en-US" dirty="0" smtClean="0"/>
              <a:t>IETF 81 - </a:t>
            </a:r>
            <a:r>
              <a:rPr lang="en-US" dirty="0"/>
              <a:t>NEA </a:t>
            </a:r>
            <a:r>
              <a:rPr lang="en-US" dirty="0" smtClean="0"/>
              <a:t>Meeting</a:t>
            </a:r>
            <a:endParaRPr lang="en-US" dirty="0"/>
          </a:p>
        </p:txBody>
      </p:sp>
      <p:sp>
        <p:nvSpPr>
          <p:cNvPr id="9" name="Rectangle 8"/>
          <p:cNvSpPr>
            <a:spLocks noChangeArrowheads="1"/>
          </p:cNvSpPr>
          <p:nvPr/>
        </p:nvSpPr>
        <p:spPr bwMode="auto">
          <a:xfrm>
            <a:off x="457200" y="1371601"/>
            <a:ext cx="8382000" cy="1828799"/>
          </a:xfrm>
          <a:prstGeom prst="rect">
            <a:avLst/>
          </a:prstGeom>
          <a:noFill/>
          <a:ln w="9525">
            <a:noFill/>
            <a:miter lim="800000"/>
            <a:headEnd/>
            <a:tailEnd/>
          </a:ln>
        </p:spPr>
        <p:txBody>
          <a:bodyPr/>
          <a:lstStyle/>
          <a:p>
            <a:pPr marL="342900" indent="-342900">
              <a:spcBef>
                <a:spcPts val="0"/>
              </a:spcBef>
            </a:pPr>
            <a:r>
              <a:rPr lang="en-US" sz="1500" dirty="0">
                <a:solidFill>
                  <a:srgbClr val="000000"/>
                </a:solidFill>
                <a:latin typeface="Courier New" pitchFamily="49" charset="0"/>
              </a:rPr>
              <a:t>                       </a:t>
            </a:r>
            <a:r>
              <a:rPr lang="en-US" sz="1600" dirty="0">
                <a:solidFill>
                  <a:srgbClr val="000000"/>
                </a:solidFill>
                <a:latin typeface="Courier New" pitchFamily="49" charset="0"/>
              </a:rPr>
              <a:t>1                   2                   3</a:t>
            </a:r>
          </a:p>
          <a:p>
            <a:pPr marL="342900" indent="-342900">
              <a:spcBef>
                <a:spcPts val="0"/>
              </a:spcBef>
            </a:pPr>
            <a:r>
              <a:rPr lang="en-US" sz="1600" dirty="0">
                <a:solidFill>
                  <a:srgbClr val="000000"/>
                </a:solidFill>
                <a:latin typeface="Courier New" pitchFamily="49" charset="0"/>
              </a:rPr>
              <a:t> 0 1 2 3 4 5 6 7 8 9 0 1 2 3 4 5 6 7 8 9 0 1 2 3 4 5 6 7 8 9 0 1</a:t>
            </a:r>
          </a:p>
          <a:p>
            <a:pPr marL="342900" indent="-342900">
              <a:spcBef>
                <a:spcPts val="0"/>
              </a:spcBef>
            </a:pPr>
            <a:r>
              <a:rPr lang="en-US" sz="1600" dirty="0">
                <a:solidFill>
                  <a:srgbClr val="000000"/>
                </a:solidFill>
                <a:latin typeface="Courier New" pitchFamily="49" charset="0"/>
              </a:rPr>
              <a:t>+-+-+-+-+-+-+-+-+-+-+-+-+-+-+-+-+-+-+-+-+-+-+-+-+-+-+-+-+-+-+-+-+</a:t>
            </a:r>
          </a:p>
          <a:p>
            <a:pPr marL="342900" indent="-342900">
              <a:spcBef>
                <a:spcPts val="0"/>
              </a:spcBef>
            </a:pPr>
            <a:r>
              <a:rPr lang="en-US" sz="1600" dirty="0" smtClean="0">
                <a:solidFill>
                  <a:srgbClr val="000000"/>
                </a:solidFill>
                <a:latin typeface="Courier New" pitchFamily="49" charset="0"/>
              </a:rPr>
              <a:t>|             Result Code       |      Optional Result Data     |</a:t>
            </a:r>
            <a:endParaRPr lang="en-US" sz="1600" dirty="0">
              <a:solidFill>
                <a:srgbClr val="000000"/>
              </a:solidFill>
              <a:latin typeface="Courier New" pitchFamily="49" charset="0"/>
            </a:endParaRPr>
          </a:p>
          <a:p>
            <a:pPr marL="342900" indent="-342900">
              <a:spcBef>
                <a:spcPts val="0"/>
              </a:spcBef>
            </a:pPr>
            <a:r>
              <a:rPr lang="en-US" sz="1600" dirty="0">
                <a:solidFill>
                  <a:srgbClr val="000000"/>
                </a:solidFill>
                <a:latin typeface="Courier New" pitchFamily="49" charset="0"/>
              </a:rPr>
              <a:t>+-+-+-+-+-+-+-+-+-+-+-+-+-+-+-+-+-+-+-+-+-+-+-+-+-+-+-+-+-+-+-+-+</a:t>
            </a:r>
          </a:p>
          <a:p>
            <a:pPr marL="342900" indent="-342900">
              <a:spcBef>
                <a:spcPts val="0"/>
              </a:spcBef>
            </a:pPr>
            <a:r>
              <a:rPr lang="en-US" sz="1600" dirty="0" smtClean="0">
                <a:solidFill>
                  <a:srgbClr val="000000"/>
                </a:solidFill>
                <a:latin typeface="Courier New" pitchFamily="49" charset="0"/>
              </a:rPr>
              <a:t>|                        . . . . . . . .                        |</a:t>
            </a:r>
            <a:endParaRPr lang="en-US" sz="1600" dirty="0">
              <a:solidFill>
                <a:srgbClr val="000000"/>
              </a:solidFill>
              <a:latin typeface="Courier New" pitchFamily="49" charset="0"/>
            </a:endParaRPr>
          </a:p>
          <a:p>
            <a:pPr marL="342900" indent="-342900">
              <a:spcBef>
                <a:spcPts val="0"/>
              </a:spcBef>
            </a:pPr>
            <a:r>
              <a:rPr lang="en-US" sz="1600" dirty="0" smtClean="0">
                <a:solidFill>
                  <a:srgbClr val="000000"/>
                </a:solidFill>
                <a:latin typeface="Courier New" pitchFamily="49" charset="0"/>
              </a:rPr>
              <a:t>+-+-+-+-+-+-+-+-+-+-+-+-+-+-+-+-+-+-+-+-+-+-+-+-+-+-+-+-+-+-+-+-+</a:t>
            </a:r>
            <a:endParaRPr lang="en-US" sz="1600" dirty="0">
              <a:solidFill>
                <a:srgbClr val="000000"/>
              </a:solidFill>
              <a:latin typeface="Courier New" pitchFamily="49" charset="0"/>
            </a:endParaRPr>
          </a:p>
          <a:p>
            <a:pPr marL="342900" indent="-342900">
              <a:spcBef>
                <a:spcPct val="20000"/>
              </a:spcBef>
            </a:pPr>
            <a:endParaRPr lang="en-US" sz="1500" dirty="0">
              <a:solidFill>
                <a:srgbClr val="000000"/>
              </a:solidFill>
              <a:latin typeface="Courier New" pitchFamily="49" charset="0"/>
            </a:endParaRPr>
          </a:p>
          <a:p>
            <a:pPr marL="342900" indent="-342900">
              <a:spcBef>
                <a:spcPct val="20000"/>
              </a:spcBef>
            </a:pPr>
            <a:endParaRPr lang="en-US" sz="1600" dirty="0">
              <a:solidFill>
                <a:srgbClr val="000000"/>
              </a:solidFill>
              <a:latin typeface="Courier New" pitchFamily="49" charset="0"/>
            </a:endParaRPr>
          </a:p>
        </p:txBody>
      </p:sp>
      <p:sp>
        <p:nvSpPr>
          <p:cNvPr id="10" name="Date Placeholder 9"/>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a:xfrm>
            <a:off x="457200" y="1371600"/>
            <a:ext cx="8229600" cy="5105400"/>
          </a:xfrm>
        </p:spPr>
        <p:txBody>
          <a:bodyPr>
            <a:noAutofit/>
          </a:bodyPr>
          <a:lstStyle/>
          <a:p>
            <a:pPr>
              <a:buNone/>
            </a:pPr>
            <a:r>
              <a:rPr lang="en-US" sz="1200"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a:buNone/>
            </a:pPr>
            <a:endParaRPr lang="en-US" sz="1200" dirty="0" smtClean="0"/>
          </a:p>
          <a:p>
            <a:r>
              <a:rPr lang="en-US" sz="1200" dirty="0" smtClean="0"/>
              <a:t>The IETF plenary session </a:t>
            </a:r>
          </a:p>
          <a:p>
            <a:r>
              <a:rPr lang="en-US" sz="1200" dirty="0" smtClean="0"/>
              <a:t>The IESG, or any member thereof on behalf of the IESG </a:t>
            </a:r>
          </a:p>
          <a:p>
            <a:r>
              <a:rPr lang="en-US" sz="1200" dirty="0" smtClean="0"/>
              <a:t>Any IETF mailing list, including the IETF list itself, any working group or design team list, or any other list functioning under IETF auspices </a:t>
            </a:r>
          </a:p>
          <a:p>
            <a:r>
              <a:rPr lang="en-US" sz="1200" dirty="0" smtClean="0"/>
              <a:t>Any IETF working group or portion thereof </a:t>
            </a:r>
          </a:p>
          <a:p>
            <a:r>
              <a:rPr lang="en-US" sz="1200" dirty="0" smtClean="0"/>
              <a:t>The IAB or any member thereof on behalf of the IAB </a:t>
            </a:r>
          </a:p>
          <a:p>
            <a:r>
              <a:rPr lang="en-US" sz="1200" dirty="0" smtClean="0"/>
              <a:t>The RFC Editor or the Internet-Drafts function </a:t>
            </a:r>
          </a:p>
          <a:p>
            <a:pPr>
              <a:buNone/>
            </a:pPr>
            <a:endParaRPr lang="en-US" sz="1200" dirty="0" smtClean="0"/>
          </a:p>
          <a:p>
            <a:pPr>
              <a:buNone/>
            </a:pPr>
            <a:r>
              <a:rPr lang="en-US" sz="1200" dirty="0" smtClean="0"/>
              <a:t>All IETF Contributions are subject to the rules of </a:t>
            </a:r>
            <a:r>
              <a:rPr lang="en-US" sz="1200" dirty="0" smtClean="0">
                <a:hlinkClick r:id="rId2" action="ppaction://hlinkfile"/>
              </a:rPr>
              <a:t>RFC 5378</a:t>
            </a:r>
            <a:r>
              <a:rPr lang="en-US" sz="1200" dirty="0" smtClean="0"/>
              <a:t> and </a:t>
            </a:r>
            <a:r>
              <a:rPr lang="en-US" sz="1200" dirty="0" smtClean="0">
                <a:hlinkClick r:id="rId3" action="ppaction://hlinkfile"/>
              </a:rPr>
              <a:t>RFC 3979</a:t>
            </a:r>
            <a:r>
              <a:rPr lang="en-US" sz="1200" dirty="0" smtClean="0"/>
              <a:t> (updated by </a:t>
            </a:r>
            <a:r>
              <a:rPr lang="en-US" sz="1200" dirty="0" smtClean="0">
                <a:hlinkClick r:id="rId4" action="ppaction://hlinkfile"/>
              </a:rPr>
              <a:t>RFC 4879</a:t>
            </a:r>
            <a:r>
              <a:rPr lang="en-US" sz="1200" dirty="0" smtClean="0"/>
              <a:t>). </a:t>
            </a:r>
          </a:p>
          <a:p>
            <a:pPr>
              <a:buNone/>
            </a:pPr>
            <a:endParaRPr lang="en-US" sz="1200" dirty="0" smtClean="0"/>
          </a:p>
          <a:p>
            <a:pPr>
              <a:buNone/>
            </a:pPr>
            <a:r>
              <a:rPr lang="en-US" sz="1200" dirty="0" smtClean="0"/>
              <a:t>Statements made outside of an IETF session, mailing list or other function, that are clearly not intended to be input to an IETF activity, group or function, are not IETF Contributions in the context of this notice.</a:t>
            </a:r>
          </a:p>
          <a:p>
            <a:pPr>
              <a:buNone/>
            </a:pPr>
            <a:endParaRPr lang="en-US" sz="1200" dirty="0" smtClean="0"/>
          </a:p>
          <a:p>
            <a:pPr>
              <a:buNone/>
            </a:pPr>
            <a:r>
              <a:rPr lang="en-US" sz="1200" dirty="0" smtClean="0"/>
              <a:t>Please consult </a:t>
            </a:r>
            <a:r>
              <a:rPr lang="en-US" sz="1200" dirty="0" smtClean="0">
                <a:hlinkClick r:id="rId2" action="ppaction://hlinkfile"/>
              </a:rPr>
              <a:t>RFC 5378</a:t>
            </a:r>
            <a:r>
              <a:rPr lang="en-US" sz="1200" dirty="0" smtClean="0"/>
              <a:t> and </a:t>
            </a:r>
            <a:r>
              <a:rPr lang="en-US" sz="1200" dirty="0" smtClean="0">
                <a:hlinkClick r:id="rId3" action="ppaction://hlinkfile"/>
              </a:rPr>
              <a:t>RFC 3979</a:t>
            </a:r>
            <a:r>
              <a:rPr lang="en-US" sz="1200" dirty="0" smtClean="0"/>
              <a:t> for details.</a:t>
            </a:r>
          </a:p>
          <a:p>
            <a:pPr>
              <a:buNone/>
            </a:pPr>
            <a:endParaRPr lang="en-US" sz="1200" dirty="0" smtClean="0"/>
          </a:p>
          <a:p>
            <a:pPr>
              <a:buNone/>
            </a:pPr>
            <a:r>
              <a:rPr lang="en-US" sz="1200" dirty="0" smtClean="0"/>
              <a:t>A participant in any IETF activity is deemed to accept all IETF rules of process, as documented in Best Current Practices RFCs and IESG Statements.</a:t>
            </a:r>
          </a:p>
          <a:p>
            <a:pPr>
              <a:buNone/>
            </a:pPr>
            <a:r>
              <a:rPr lang="en-US" sz="1200" dirty="0" smtClean="0"/>
              <a:t>A participant in any IETF activity acknowledges that written, audio and video records of meetings may be made and may be available to the public. </a:t>
            </a:r>
          </a:p>
          <a:p>
            <a:pPr>
              <a:buNone/>
            </a:pPr>
            <a:endParaRPr lang="en-US" sz="1050" dirty="0"/>
          </a:p>
        </p:txBody>
      </p:sp>
      <p:sp>
        <p:nvSpPr>
          <p:cNvPr id="4" name="Date Placeholder 3"/>
          <p:cNvSpPr>
            <a:spLocks noGrp="1"/>
          </p:cNvSpPr>
          <p:nvPr>
            <p:ph type="dt" sz="half" idx="10"/>
          </p:nvPr>
        </p:nvSpPr>
        <p:spPr/>
        <p:txBody>
          <a:bodyPr/>
          <a:lstStyle/>
          <a:p>
            <a:r>
              <a:rPr lang="en-US" smtClean="0"/>
              <a:t>Jul 27, 2011</a:t>
            </a:r>
            <a:endParaRPr lang="en-US" dirty="0"/>
          </a:p>
        </p:txBody>
      </p:sp>
      <p:sp>
        <p:nvSpPr>
          <p:cNvPr id="5" name="Slide Number Placeholder 4"/>
          <p:cNvSpPr>
            <a:spLocks noGrp="1"/>
          </p:cNvSpPr>
          <p:nvPr>
            <p:ph type="sldNum" sz="quarter" idx="12"/>
          </p:nvPr>
        </p:nvSpPr>
        <p:spPr/>
        <p:txBody>
          <a:bodyPr/>
          <a:lstStyle/>
          <a:p>
            <a:fld id="{7A83A7A5-9B7E-4751-9122-CC8BEA4C2551}" type="slidenum">
              <a:rPr lang="en-US" smtClean="0"/>
              <a:pPr/>
              <a:t>2</a:t>
            </a:fld>
            <a:endParaRPr lang="en-US"/>
          </a:p>
        </p:txBody>
      </p:sp>
      <p:sp>
        <p:nvSpPr>
          <p:cNvPr id="6" name="Footer Placeholder 5"/>
          <p:cNvSpPr>
            <a:spLocks noGrp="1"/>
          </p:cNvSpPr>
          <p:nvPr>
            <p:ph type="ftr" sz="quarter" idx="11"/>
          </p:nvPr>
        </p:nvSpPr>
        <p:spPr/>
        <p:txBody>
          <a:bodyPr/>
          <a:lstStyle/>
          <a:p>
            <a:r>
              <a:rPr lang="en-US" smtClean="0"/>
              <a:t>IETF 81 - NEA Meeting</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5" name="Slide Number Placeholder 4"/>
          <p:cNvSpPr>
            <a:spLocks noGrp="1"/>
          </p:cNvSpPr>
          <p:nvPr>
            <p:ph type="sldNum" sz="quarter" idx="12"/>
          </p:nvPr>
        </p:nvSpPr>
        <p:spPr/>
        <p:txBody>
          <a:bodyPr/>
          <a:lstStyle/>
          <a:p>
            <a:pPr>
              <a:defRPr/>
            </a:pPr>
            <a:fld id="{3A796127-0958-4017-A63D-6FE4B3C25FF7}" type="slidenum">
              <a:rPr lang="en-US" smtClean="0"/>
              <a:pPr>
                <a:defRPr/>
              </a:pPr>
              <a:t>20</a:t>
            </a:fld>
            <a:endParaRPr lang="en-US"/>
          </a:p>
        </p:txBody>
      </p:sp>
      <p:sp>
        <p:nvSpPr>
          <p:cNvPr id="6" name="Rectangle 3"/>
          <p:cNvSpPr txBox="1">
            <a:spLocks noChangeArrowheads="1"/>
          </p:cNvSpPr>
          <p:nvPr/>
        </p:nvSpPr>
        <p:spPr bwMode="auto">
          <a:xfrm>
            <a:off x="533400" y="16764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48640" marR="0" lvl="0" indent="-457200" defTabSz="914400" rtl="0" eaLnBrk="1" fontAlgn="base" latinLnBrk="0" hangingPunct="1">
              <a:lnSpc>
                <a:spcPct val="80000"/>
              </a:lnSpc>
              <a:spcBef>
                <a:spcPct val="20000"/>
              </a:spcBef>
              <a:spcAft>
                <a:spcPts val="800"/>
              </a:spcAft>
              <a:buClrTx/>
              <a:buSzTx/>
              <a:buFont typeface="Arial" pitchFamily="34" charset="0"/>
              <a:buChar char="•"/>
              <a:tabLst/>
              <a:defRPr/>
            </a:pPr>
            <a:r>
              <a:rPr lang="en-US" sz="3200" kern="0" dirty="0" smtClean="0">
                <a:latin typeface="+mn-lt"/>
              </a:rPr>
              <a:t>SASL TLVs are mandatory to implement, optional to use</a:t>
            </a:r>
          </a:p>
          <a:p>
            <a:pPr marL="1005840" lvl="1" indent="-457200">
              <a:lnSpc>
                <a:spcPct val="80000"/>
              </a:lnSpc>
              <a:spcBef>
                <a:spcPct val="20000"/>
              </a:spcBef>
              <a:spcAft>
                <a:spcPts val="800"/>
              </a:spcAft>
              <a:buFont typeface="Arial" pitchFamily="34" charset="0"/>
              <a:buChar char="•"/>
              <a:defRPr/>
            </a:pPr>
            <a:r>
              <a:rPr lang="en-US" sz="3200" kern="0" dirty="0" smtClean="0">
                <a:latin typeface="+mn-lt"/>
              </a:rPr>
              <a:t>OK?</a:t>
            </a:r>
          </a:p>
          <a:p>
            <a:pPr marL="548640" marR="0" lvl="0" indent="-457200" defTabSz="914400" rtl="0" eaLnBrk="1" fontAlgn="base" latinLnBrk="0" hangingPunct="1">
              <a:lnSpc>
                <a:spcPct val="80000"/>
              </a:lnSpc>
              <a:spcBef>
                <a:spcPct val="20000"/>
              </a:spcBef>
              <a:spcAft>
                <a:spcPts val="800"/>
              </a:spcAft>
              <a:buClrTx/>
              <a:buSzTx/>
              <a:buFont typeface="Arial" pitchFamily="34" charset="0"/>
              <a:buChar char="•"/>
              <a:tabLst/>
              <a:defRPr/>
            </a:pPr>
            <a:r>
              <a:rPr lang="en-US" sz="3200" kern="0" noProof="0" dirty="0" smtClean="0">
                <a:latin typeface="+mn-lt"/>
              </a:rPr>
              <a:t>PLAIN and External SASL Mechanisms are mandatory to implement</a:t>
            </a:r>
          </a:p>
          <a:p>
            <a:pPr marL="1005840" lvl="1" indent="-457200">
              <a:lnSpc>
                <a:spcPct val="80000"/>
              </a:lnSpc>
              <a:spcBef>
                <a:spcPct val="20000"/>
              </a:spcBef>
              <a:spcAft>
                <a:spcPts val="800"/>
              </a:spcAft>
              <a:buFont typeface="Wingdings" pitchFamily="2" charset="2"/>
              <a:buChar char="Ø"/>
              <a:defRPr/>
            </a:pPr>
            <a:r>
              <a:rPr lang="en-US" sz="2800" kern="0" dirty="0" smtClean="0">
                <a:latin typeface="+mn-lt"/>
              </a:rPr>
              <a:t>D</a:t>
            </a:r>
            <a:r>
              <a:rPr lang="en-US" sz="2800" kern="0" noProof="0" dirty="0" smtClean="0">
                <a:latin typeface="+mn-lt"/>
              </a:rPr>
              <a:t>o we need any </a:t>
            </a:r>
            <a:r>
              <a:rPr lang="en-US" sz="2800" kern="0" dirty="0" smtClean="0">
                <a:latin typeface="+mn-lt"/>
              </a:rPr>
              <a:t>other </a:t>
            </a:r>
            <a:r>
              <a:rPr lang="en-US" sz="2800" kern="0" noProof="0" dirty="0" smtClean="0">
                <a:latin typeface="+mn-lt"/>
              </a:rPr>
              <a:t>mechanisms?</a:t>
            </a:r>
          </a:p>
        </p:txBody>
      </p:sp>
      <p:sp>
        <p:nvSpPr>
          <p:cNvPr id="7" name="Footer Placeholder 4"/>
          <p:cNvSpPr>
            <a:spLocks noGrp="1"/>
          </p:cNvSpPr>
          <p:nvPr>
            <p:ph type="ftr" sz="quarter" idx="11"/>
          </p:nvPr>
        </p:nvSpPr>
        <p:spPr>
          <a:xfrm>
            <a:off x="3124200" y="6324600"/>
            <a:ext cx="2895600" cy="320675"/>
          </a:xfrm>
          <a:noFill/>
        </p:spPr>
        <p:txBody>
          <a:bodyPr/>
          <a:lstStyle/>
          <a:p>
            <a:r>
              <a:rPr lang="en-US" dirty="0" smtClean="0"/>
              <a:t>IETF 81 - </a:t>
            </a:r>
            <a:r>
              <a:rPr lang="en-US" dirty="0"/>
              <a:t>NEA </a:t>
            </a:r>
            <a:r>
              <a:rPr lang="en-US" dirty="0" smtClean="0"/>
              <a:t>Meeting</a:t>
            </a:r>
            <a:endParaRPr lang="en-US" dirty="0"/>
          </a:p>
        </p:txBody>
      </p:sp>
      <p:sp>
        <p:nvSpPr>
          <p:cNvPr id="8" name="Date Placeholder 7"/>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Slide Number Placeholder 4"/>
          <p:cNvSpPr>
            <a:spLocks noGrp="1"/>
          </p:cNvSpPr>
          <p:nvPr>
            <p:ph type="sldNum" sz="quarter" idx="12"/>
          </p:nvPr>
        </p:nvSpPr>
        <p:spPr>
          <a:noFill/>
        </p:spPr>
        <p:txBody>
          <a:bodyPr/>
          <a:lstStyle/>
          <a:p>
            <a:fld id="{6E305F8E-A289-4FB5-9004-45B5836879EC}" type="slidenum">
              <a:rPr lang="en-US"/>
              <a:pPr/>
              <a:t>21</a:t>
            </a:fld>
            <a:endParaRPr lang="en-US"/>
          </a:p>
        </p:txBody>
      </p:sp>
      <p:sp>
        <p:nvSpPr>
          <p:cNvPr id="66565" name="Rectangle 4"/>
          <p:cNvSpPr>
            <a:spLocks noGrp="1" noChangeArrowheads="1"/>
          </p:cNvSpPr>
          <p:nvPr>
            <p:ph type="title"/>
          </p:nvPr>
        </p:nvSpPr>
        <p:spPr/>
        <p:txBody>
          <a:bodyPr/>
          <a:lstStyle/>
          <a:p>
            <a:pPr eaLnBrk="1" hangingPunct="1"/>
            <a:r>
              <a:rPr lang="en-US" dirty="0" smtClean="0"/>
              <a:t>PT-TLS Message Format</a:t>
            </a:r>
          </a:p>
        </p:txBody>
      </p:sp>
      <p:sp>
        <p:nvSpPr>
          <p:cNvPr id="66566" name="Rectangle 5"/>
          <p:cNvSpPr>
            <a:spLocks noChangeArrowheads="1"/>
          </p:cNvSpPr>
          <p:nvPr/>
        </p:nvSpPr>
        <p:spPr bwMode="auto">
          <a:xfrm>
            <a:off x="457200" y="1295400"/>
            <a:ext cx="8382000" cy="4525963"/>
          </a:xfrm>
          <a:prstGeom prst="rect">
            <a:avLst/>
          </a:prstGeom>
          <a:noFill/>
          <a:ln w="9525">
            <a:noFill/>
            <a:miter lim="800000"/>
            <a:headEnd/>
            <a:tailEnd/>
          </a:ln>
        </p:spPr>
        <p:txBody>
          <a:bodyPr/>
          <a:lstStyle/>
          <a:p>
            <a:pPr marL="342900" indent="-342900">
              <a:spcBef>
                <a:spcPct val="20000"/>
              </a:spcBef>
            </a:pPr>
            <a:r>
              <a:rPr lang="en-US" sz="1500" dirty="0">
                <a:solidFill>
                  <a:srgbClr val="000000"/>
                </a:solidFill>
                <a:latin typeface="Courier New" pitchFamily="49" charset="0"/>
              </a:rPr>
              <a:t>                       </a:t>
            </a:r>
            <a:r>
              <a:rPr lang="en-US" sz="1600" dirty="0">
                <a:solidFill>
                  <a:srgbClr val="000000"/>
                </a:solidFill>
                <a:latin typeface="Courier New" pitchFamily="49" charset="0"/>
              </a:rPr>
              <a:t>1                   2                   3</a:t>
            </a:r>
          </a:p>
          <a:p>
            <a:pPr marL="342900" indent="-342900">
              <a:spcBef>
                <a:spcPct val="20000"/>
              </a:spcBef>
            </a:pPr>
            <a:r>
              <a:rPr lang="en-US" sz="1600" dirty="0">
                <a:solidFill>
                  <a:srgbClr val="000000"/>
                </a:solidFill>
                <a:latin typeface="Courier New" pitchFamily="49" charset="0"/>
              </a:rPr>
              <a:t> 0 1 2 3 4 5 6 7 8 9 0 1 2 3 4 5 6 7 8 9 0 1 2 3 4 5 6 7 8 9 0 1</a:t>
            </a:r>
          </a:p>
          <a:p>
            <a:pPr marL="342900" indent="-342900">
              <a:spcBef>
                <a:spcPct val="20000"/>
              </a:spcBef>
            </a:pPr>
            <a:r>
              <a:rPr lang="en-US" sz="1600" dirty="0">
                <a:solidFill>
                  <a:srgbClr val="000000"/>
                </a:solidFill>
                <a:latin typeface="Courier New" pitchFamily="49" charset="0"/>
              </a:rPr>
              <a:t>+-+-+-+-+-+-+-+-+-+-+-+-+-+-+-+-+-+-+-+-+-+-+-+-+-+-+-+-+-+-+-+-+</a:t>
            </a:r>
          </a:p>
          <a:p>
            <a:pPr marL="342900" indent="-342900">
              <a:spcBef>
                <a:spcPct val="20000"/>
              </a:spcBef>
            </a:pPr>
            <a:r>
              <a:rPr lang="en-US" sz="1600" dirty="0">
                <a:solidFill>
                  <a:srgbClr val="000000"/>
                </a:solidFill>
                <a:latin typeface="Courier New" pitchFamily="49" charset="0"/>
              </a:rPr>
              <a:t>|    Reserved   |           Message Type Vendor ID              |</a:t>
            </a:r>
          </a:p>
          <a:p>
            <a:pPr marL="342900" indent="-342900">
              <a:spcBef>
                <a:spcPct val="20000"/>
              </a:spcBef>
            </a:pPr>
            <a:r>
              <a:rPr lang="en-US" sz="1600" dirty="0">
                <a:solidFill>
                  <a:srgbClr val="000000"/>
                </a:solidFill>
                <a:latin typeface="Courier New" pitchFamily="49" charset="0"/>
              </a:rPr>
              <a:t>+-+-+-+-+-+-+-+-+-+-+-+-+-+-+-+-+-+-+-+-+-+-+-+-+-+-+-+-+-+-+-+-+</a:t>
            </a:r>
          </a:p>
          <a:p>
            <a:pPr marL="342900" indent="-342900">
              <a:spcBef>
                <a:spcPct val="20000"/>
              </a:spcBef>
            </a:pPr>
            <a:r>
              <a:rPr lang="en-US" sz="1600" dirty="0">
                <a:solidFill>
                  <a:srgbClr val="000000"/>
                </a:solidFill>
                <a:latin typeface="Courier New" pitchFamily="49" charset="0"/>
              </a:rPr>
              <a:t>|                          Message Type                         |</a:t>
            </a:r>
          </a:p>
          <a:p>
            <a:pPr marL="342900" indent="-342900">
              <a:spcBef>
                <a:spcPct val="20000"/>
              </a:spcBef>
            </a:pPr>
            <a:r>
              <a:rPr lang="en-US" sz="1600" dirty="0">
                <a:solidFill>
                  <a:srgbClr val="000000"/>
                </a:solidFill>
                <a:latin typeface="Courier New" pitchFamily="49" charset="0"/>
              </a:rPr>
              <a:t>+-+-+-+-+-+-+-+-+-+-+-+-+-+-+-+-+-+-+-+-+-+-+-+-+-+-+-+-+-+-+-+-+</a:t>
            </a:r>
          </a:p>
          <a:p>
            <a:pPr marL="342900" indent="-342900">
              <a:spcBef>
                <a:spcPct val="20000"/>
              </a:spcBef>
            </a:pPr>
            <a:r>
              <a:rPr lang="en-US" sz="1600" dirty="0">
                <a:solidFill>
                  <a:srgbClr val="000000"/>
                </a:solidFill>
                <a:latin typeface="Courier New" pitchFamily="49" charset="0"/>
              </a:rPr>
              <a:t>|                         Message Length                        |</a:t>
            </a:r>
          </a:p>
          <a:p>
            <a:pPr marL="342900" indent="-342900">
              <a:spcBef>
                <a:spcPct val="20000"/>
              </a:spcBef>
            </a:pPr>
            <a:r>
              <a:rPr lang="en-US" sz="1600" dirty="0">
                <a:solidFill>
                  <a:srgbClr val="000000"/>
                </a:solidFill>
                <a:latin typeface="Courier New" pitchFamily="49" charset="0"/>
              </a:rPr>
              <a:t>+-+-+-+-+-+-+-+-+-+-+-+-+-+-+-+-+-+-+-+-+-+-+-+-+-+-+-+-+-+-+-+-+</a:t>
            </a:r>
          </a:p>
          <a:p>
            <a:pPr marL="342900" indent="-342900">
              <a:spcBef>
                <a:spcPct val="20000"/>
              </a:spcBef>
            </a:pPr>
            <a:r>
              <a:rPr lang="en-US" sz="1600" dirty="0">
                <a:solidFill>
                  <a:srgbClr val="000000"/>
                </a:solidFill>
                <a:latin typeface="Courier New" pitchFamily="49" charset="0"/>
              </a:rPr>
              <a:t>|                       Message Identifier                      |</a:t>
            </a:r>
          </a:p>
          <a:p>
            <a:pPr marL="342900" indent="-342900">
              <a:spcBef>
                <a:spcPct val="20000"/>
              </a:spcBef>
            </a:pPr>
            <a:r>
              <a:rPr lang="en-US" sz="1600" dirty="0">
                <a:solidFill>
                  <a:srgbClr val="000000"/>
                </a:solidFill>
                <a:latin typeface="Courier New" pitchFamily="49" charset="0"/>
              </a:rPr>
              <a:t>+-+-+-+-+-+-+-+-+-+-+-+-+-+-+-+-+-+-+-+-+-+-+-+-+-+-+-+-+-+-+-+-+</a:t>
            </a:r>
          </a:p>
          <a:p>
            <a:pPr marL="342900" indent="-342900">
              <a:spcBef>
                <a:spcPct val="20000"/>
              </a:spcBef>
            </a:pPr>
            <a:r>
              <a:rPr lang="en-US" sz="1600" dirty="0">
                <a:solidFill>
                  <a:srgbClr val="000000"/>
                </a:solidFill>
                <a:latin typeface="Courier New" pitchFamily="49" charset="0"/>
              </a:rPr>
              <a:t>|                Message Value (e.g. PB-TNC Batch) . . .        |</a:t>
            </a:r>
          </a:p>
          <a:p>
            <a:pPr marL="342900" indent="-342900">
              <a:spcBef>
                <a:spcPct val="20000"/>
              </a:spcBef>
            </a:pPr>
            <a:r>
              <a:rPr lang="en-US" sz="1600" dirty="0">
                <a:solidFill>
                  <a:srgbClr val="000000"/>
                </a:solidFill>
                <a:latin typeface="Courier New" pitchFamily="49" charset="0"/>
              </a:rPr>
              <a:t>+-+-+-+-+-+-+-+-+-+-+-+-+-+-+-+-+-+-+-+-+-+-+-+-+-+-+-+-+-+-+-+-+</a:t>
            </a:r>
          </a:p>
          <a:p>
            <a:pPr marL="342900" indent="-342900">
              <a:spcBef>
                <a:spcPct val="20000"/>
              </a:spcBef>
            </a:pPr>
            <a:endParaRPr lang="en-US" sz="1500" dirty="0">
              <a:solidFill>
                <a:srgbClr val="000000"/>
              </a:solidFill>
              <a:latin typeface="Courier New" pitchFamily="49" charset="0"/>
            </a:endParaRPr>
          </a:p>
          <a:p>
            <a:pPr marL="342900" indent="-342900">
              <a:spcBef>
                <a:spcPct val="20000"/>
              </a:spcBef>
            </a:pPr>
            <a:endParaRPr lang="en-US" sz="1600" dirty="0">
              <a:solidFill>
                <a:srgbClr val="000000"/>
              </a:solidFill>
              <a:latin typeface="Courier New" pitchFamily="49" charset="0"/>
            </a:endParaRPr>
          </a:p>
        </p:txBody>
      </p:sp>
      <p:sp>
        <p:nvSpPr>
          <p:cNvPr id="7" name="Footer Placeholder 4"/>
          <p:cNvSpPr>
            <a:spLocks noGrp="1"/>
          </p:cNvSpPr>
          <p:nvPr>
            <p:ph type="ftr" sz="quarter" idx="11"/>
          </p:nvPr>
        </p:nvSpPr>
        <p:spPr>
          <a:xfrm>
            <a:off x="3124200" y="6321424"/>
            <a:ext cx="2895600" cy="384176"/>
          </a:xfrm>
          <a:noFill/>
        </p:spPr>
        <p:txBody>
          <a:bodyPr/>
          <a:lstStyle/>
          <a:p>
            <a:r>
              <a:rPr lang="en-US" dirty="0" smtClean="0"/>
              <a:t>IETF 81 - </a:t>
            </a:r>
            <a:r>
              <a:rPr lang="en-US" dirty="0"/>
              <a:t>NEA </a:t>
            </a:r>
            <a:r>
              <a:rPr lang="en-US" dirty="0" smtClean="0"/>
              <a:t>Meeting</a:t>
            </a:r>
            <a:endParaRPr lang="en-US" dirty="0"/>
          </a:p>
        </p:txBody>
      </p:sp>
      <p:sp>
        <p:nvSpPr>
          <p:cNvPr id="6" name="Rectangle 3"/>
          <p:cNvSpPr txBox="1">
            <a:spLocks noChangeArrowheads="1"/>
          </p:cNvSpPr>
          <p:nvPr/>
        </p:nvSpPr>
        <p:spPr bwMode="auto">
          <a:xfrm>
            <a:off x="457200" y="5410200"/>
            <a:ext cx="8305800" cy="7619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48640" marR="0" lvl="0" indent="-457200" defTabSz="914400" rtl="0" eaLnBrk="1" fontAlgn="base" latinLnBrk="0" hangingPunct="1">
              <a:lnSpc>
                <a:spcPct val="80000"/>
              </a:lnSpc>
              <a:spcBef>
                <a:spcPct val="20000"/>
              </a:spcBef>
              <a:spcAft>
                <a:spcPts val="600"/>
              </a:spcAft>
              <a:buClrTx/>
              <a:buSzTx/>
              <a:buFont typeface="Arial" pitchFamily="34" charset="0"/>
              <a:buChar char="•"/>
              <a:tabLst/>
              <a:defRPr/>
            </a:pPr>
            <a:r>
              <a:rPr kumimoji="0" lang="en-US" sz="3200" b="0" i="0" u="none" strike="noStrike" kern="0" cap="none" spc="0" normalizeH="0" noProof="0" dirty="0" smtClean="0">
                <a:ln>
                  <a:noFill/>
                </a:ln>
                <a:solidFill>
                  <a:schemeClr val="tx1"/>
                </a:solidFill>
                <a:effectLst/>
                <a:uLnTx/>
                <a:uFillTx/>
                <a:latin typeface="+mn-lt"/>
                <a:ea typeface="+mn-ea"/>
                <a:cs typeface="+mn-cs"/>
              </a:rPr>
              <a:t>Format matches PB-TNC Message header (plus Message Identifier)</a:t>
            </a:r>
          </a:p>
        </p:txBody>
      </p:sp>
      <p:sp>
        <p:nvSpPr>
          <p:cNvPr id="8" name="Date Placeholder 7"/>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4" name="Footer Placeholder 3"/>
          <p:cNvSpPr>
            <a:spLocks noGrp="1"/>
          </p:cNvSpPr>
          <p:nvPr>
            <p:ph type="ftr" sz="quarter" idx="11"/>
          </p:nvPr>
        </p:nvSpPr>
        <p:spPr/>
        <p:txBody>
          <a:bodyPr/>
          <a:lstStyle/>
          <a:p>
            <a:pPr>
              <a:defRPr/>
            </a:pPr>
            <a:r>
              <a:rPr lang="en-US" smtClean="0"/>
              <a:t>IETF 81 - NEA Meeting</a:t>
            </a:r>
            <a:endParaRPr lang="en-US" dirty="0"/>
          </a:p>
        </p:txBody>
      </p:sp>
      <p:sp>
        <p:nvSpPr>
          <p:cNvPr id="5" name="Slide Number Placeholder 4"/>
          <p:cNvSpPr>
            <a:spLocks noGrp="1"/>
          </p:cNvSpPr>
          <p:nvPr>
            <p:ph type="sldNum" sz="quarter" idx="12"/>
          </p:nvPr>
        </p:nvSpPr>
        <p:spPr/>
        <p:txBody>
          <a:bodyPr/>
          <a:lstStyle/>
          <a:p>
            <a:pPr>
              <a:defRPr/>
            </a:pPr>
            <a:fld id="{3A796127-0958-4017-A63D-6FE4B3C25FF7}" type="slidenum">
              <a:rPr lang="en-US" smtClean="0"/>
              <a:pPr>
                <a:defRPr/>
              </a:pPr>
              <a:t>22</a:t>
            </a:fld>
            <a:endParaRPr lang="en-US"/>
          </a:p>
        </p:txBody>
      </p:sp>
      <p:sp>
        <p:nvSpPr>
          <p:cNvPr id="6" name="Rectangle 3"/>
          <p:cNvSpPr txBox="1">
            <a:spLocks noChangeArrowheads="1"/>
          </p:cNvSpPr>
          <p:nvPr/>
        </p:nvSpPr>
        <p:spPr bwMode="auto">
          <a:xfrm>
            <a:off x="533400" y="16764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48640" marR="0" lvl="0" indent="-457200" defTabSz="914400" rtl="0" eaLnBrk="1" fontAlgn="base" latinLnBrk="0" hangingPunct="1">
              <a:lnSpc>
                <a:spcPct val="80000"/>
              </a:lnSpc>
              <a:spcBef>
                <a:spcPct val="20000"/>
              </a:spcBef>
              <a:spcAft>
                <a:spcPts val="800"/>
              </a:spcAft>
              <a:buClrTx/>
              <a:buSzTx/>
              <a:buFont typeface="Arial" pitchFamily="34" charset="0"/>
              <a:buChar char="•"/>
              <a:tabLst/>
              <a:defRPr/>
            </a:pPr>
            <a:r>
              <a:rPr lang="en-US" sz="3200" kern="0" dirty="0" smtClean="0">
                <a:latin typeface="+mn-lt"/>
              </a:rPr>
              <a:t>Publish -01 I-D based on feedback</a:t>
            </a:r>
          </a:p>
          <a:p>
            <a:pPr marL="548640" lvl="0" indent="-457200">
              <a:lnSpc>
                <a:spcPct val="80000"/>
              </a:lnSpc>
              <a:spcBef>
                <a:spcPct val="20000"/>
              </a:spcBef>
              <a:spcAft>
                <a:spcPts val="800"/>
              </a:spcAft>
              <a:buFont typeface="Arial" pitchFamily="34" charset="0"/>
              <a:buChar char="•"/>
              <a:defRPr/>
            </a:pPr>
            <a:r>
              <a:rPr lang="en-US" sz="3200" kern="0" dirty="0" smtClean="0">
                <a:latin typeface="+mn-lt"/>
              </a:rPr>
              <a:t>Request </a:t>
            </a:r>
            <a:r>
              <a:rPr lang="en-US" sz="3200" kern="0" dirty="0" smtClean="0"/>
              <a:t>WG last call for comments</a:t>
            </a:r>
            <a:endParaRPr lang="en-US" sz="3200" kern="0" dirty="0" smtClean="0">
              <a:latin typeface="+mn-lt"/>
            </a:endParaRPr>
          </a:p>
          <a:p>
            <a:pPr marL="548640" marR="0" lvl="0" indent="-457200" defTabSz="914400" rtl="0" eaLnBrk="1" fontAlgn="base" latinLnBrk="0" hangingPunct="1">
              <a:lnSpc>
                <a:spcPct val="80000"/>
              </a:lnSpc>
              <a:spcBef>
                <a:spcPct val="20000"/>
              </a:spcBef>
              <a:spcAft>
                <a:spcPts val="800"/>
              </a:spcAft>
              <a:buClrTx/>
              <a:buSzTx/>
              <a:buFont typeface="Arial" pitchFamily="34" charset="0"/>
              <a:buChar char="•"/>
              <a:tabLst/>
              <a:defRPr/>
            </a:pPr>
            <a:r>
              <a:rPr lang="en-US" sz="3200" kern="0" noProof="0" dirty="0" err="1" smtClean="0">
                <a:latin typeface="+mn-lt"/>
              </a:rPr>
              <a:t>Fina</a:t>
            </a:r>
            <a:r>
              <a:rPr lang="en-US" sz="3200" kern="0" dirty="0" smtClean="0">
                <a:latin typeface="+mn-lt"/>
              </a:rPr>
              <a:t>l PT-TLS discussion at IETF 82</a:t>
            </a:r>
            <a:endParaRPr lang="en-US" sz="3200" kern="0" dirty="0" smtClean="0"/>
          </a:p>
          <a:p>
            <a:pPr marL="548640" marR="0" lvl="0" indent="-457200" defTabSz="914400" rtl="0" eaLnBrk="1" fontAlgn="base" latinLnBrk="0" hangingPunct="1">
              <a:lnSpc>
                <a:spcPct val="80000"/>
              </a:lnSpc>
              <a:spcBef>
                <a:spcPct val="20000"/>
              </a:spcBef>
              <a:spcAft>
                <a:spcPts val="800"/>
              </a:spcAft>
              <a:buClrTx/>
              <a:buSzTx/>
              <a:buFont typeface="Arial" pitchFamily="34" charset="0"/>
              <a:buChar char="•"/>
              <a:tabLst/>
              <a:defRPr/>
            </a:pPr>
            <a:endParaRPr lang="en-US" sz="3200" kern="0" dirty="0" smtClean="0">
              <a:latin typeface="+mn-lt"/>
            </a:endParaRPr>
          </a:p>
          <a:p>
            <a:pPr marL="548640" marR="0" lvl="0" indent="-457200" defTabSz="914400" rtl="0" eaLnBrk="1" fontAlgn="base" latinLnBrk="0" hangingPunct="1">
              <a:lnSpc>
                <a:spcPct val="80000"/>
              </a:lnSpc>
              <a:spcBef>
                <a:spcPct val="20000"/>
              </a:spcBef>
              <a:spcAft>
                <a:spcPts val="800"/>
              </a:spcAft>
              <a:buClrTx/>
              <a:buSzTx/>
              <a:buFont typeface="Arial" pitchFamily="34" charset="0"/>
              <a:buChar char="•"/>
              <a:tabLst/>
              <a:defRPr/>
            </a:pPr>
            <a:endParaRPr lang="en-US" sz="3200" kern="0" noProof="0" dirty="0" smtClean="0">
              <a:latin typeface="+mn-lt"/>
            </a:endParaRPr>
          </a:p>
        </p:txBody>
      </p:sp>
      <p:sp>
        <p:nvSpPr>
          <p:cNvPr id="7" name="Date Placeholder 6"/>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Slide Number Placeholder 5"/>
          <p:cNvSpPr>
            <a:spLocks noGrp="1"/>
          </p:cNvSpPr>
          <p:nvPr>
            <p:ph type="sldNum" sz="quarter" idx="12"/>
          </p:nvPr>
        </p:nvSpPr>
        <p:spPr>
          <a:noFill/>
        </p:spPr>
        <p:txBody>
          <a:bodyPr/>
          <a:lstStyle/>
          <a:p>
            <a:fld id="{D9C080B3-A87A-41DA-843E-B7CF1E855A71}" type="slidenum">
              <a:rPr lang="en-US"/>
              <a:pPr/>
              <a:t>23</a:t>
            </a:fld>
            <a:endParaRPr lang="en-US"/>
          </a:p>
        </p:txBody>
      </p:sp>
      <p:sp>
        <p:nvSpPr>
          <p:cNvPr id="59397" name="Rectangle 2"/>
          <p:cNvSpPr>
            <a:spLocks noGrp="1" noChangeArrowheads="1"/>
          </p:cNvSpPr>
          <p:nvPr>
            <p:ph type="ctrTitle"/>
          </p:nvPr>
        </p:nvSpPr>
        <p:spPr/>
        <p:txBody>
          <a:bodyPr/>
          <a:lstStyle/>
          <a:p>
            <a:pPr eaLnBrk="1" hangingPunct="1"/>
            <a:r>
              <a:rPr lang="en-US" dirty="0" smtClean="0"/>
              <a:t>L2 PT Evaluation</a:t>
            </a:r>
          </a:p>
        </p:txBody>
      </p:sp>
      <p:sp>
        <p:nvSpPr>
          <p:cNvPr id="5" name="Date Placeholder 4"/>
          <p:cNvSpPr>
            <a:spLocks noGrp="1"/>
          </p:cNvSpPr>
          <p:nvPr>
            <p:ph type="dt" sz="half" idx="10"/>
          </p:nvPr>
        </p:nvSpPr>
        <p:spPr/>
        <p:txBody>
          <a:bodyPr/>
          <a:lstStyle/>
          <a:p>
            <a:pPr>
              <a:defRPr/>
            </a:pPr>
            <a:r>
              <a:rPr lang="en-US" smtClean="0"/>
              <a:t>Jul 27, 2011</a:t>
            </a:r>
            <a:endParaRPr lang="en-US" dirty="0"/>
          </a:p>
        </p:txBody>
      </p:sp>
      <p:sp>
        <p:nvSpPr>
          <p:cNvPr id="6" name="Footer Placeholder 5"/>
          <p:cNvSpPr>
            <a:spLocks noGrp="1"/>
          </p:cNvSpPr>
          <p:nvPr>
            <p:ph type="ftr" sz="quarter" idx="11"/>
          </p:nvPr>
        </p:nvSpPr>
        <p:spPr/>
        <p:txBody>
          <a:bodyPr/>
          <a:lstStyle/>
          <a:p>
            <a:pPr>
              <a:defRPr/>
            </a:pPr>
            <a:r>
              <a:rPr lang="en-US" smtClean="0"/>
              <a:t>IETF 81 - NEA Meeting</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L2 PT Comparison</a:t>
            </a:r>
            <a:endParaRPr lang="en-US" dirty="0"/>
          </a:p>
        </p:txBody>
      </p:sp>
      <p:graphicFrame>
        <p:nvGraphicFramePr>
          <p:cNvPr id="7" name="Content Placeholder 6"/>
          <p:cNvGraphicFramePr>
            <a:graphicFrameLocks noGrp="1"/>
          </p:cNvGraphicFramePr>
          <p:nvPr>
            <p:ph idx="1"/>
          </p:nvPr>
        </p:nvGraphicFramePr>
        <p:xfrm>
          <a:off x="457200" y="1600200"/>
          <a:ext cx="8229600" cy="3175000"/>
        </p:xfrm>
        <a:graphic>
          <a:graphicData uri="http://schemas.openxmlformats.org/drawingml/2006/table">
            <a:tbl>
              <a:tblPr firstRow="1" bandRow="1">
                <a:tableStyleId>{5C22544A-7EE6-4342-B048-85BDC9FD1C3A}</a:tableStyleId>
              </a:tblPr>
              <a:tblGrid>
                <a:gridCol w="1905000"/>
                <a:gridCol w="3429000"/>
                <a:gridCol w="2895600"/>
              </a:tblGrid>
              <a:tr h="370840">
                <a:tc>
                  <a:txBody>
                    <a:bodyPr/>
                    <a:lstStyle/>
                    <a:p>
                      <a:endParaRPr lang="en-US" dirty="0"/>
                    </a:p>
                  </a:txBody>
                  <a:tcPr/>
                </a:tc>
                <a:tc>
                  <a:txBody>
                    <a:bodyPr/>
                    <a:lstStyle/>
                    <a:p>
                      <a:r>
                        <a:rPr lang="en-US" dirty="0" smtClean="0"/>
                        <a:t>PT-EAP</a:t>
                      </a:r>
                      <a:endParaRPr lang="en-US" dirty="0"/>
                    </a:p>
                  </a:txBody>
                  <a:tcPr/>
                </a:tc>
                <a:tc>
                  <a:txBody>
                    <a:bodyPr/>
                    <a:lstStyle/>
                    <a:p>
                      <a:r>
                        <a:rPr lang="en-US" dirty="0" smtClean="0"/>
                        <a:t>NEA-TLV</a:t>
                      </a:r>
                      <a:endParaRPr lang="en-US" dirty="0"/>
                    </a:p>
                  </a:txBody>
                  <a:tcPr/>
                </a:tc>
              </a:tr>
              <a:tr h="370840">
                <a:tc>
                  <a:txBody>
                    <a:bodyPr/>
                    <a:lstStyle/>
                    <a:p>
                      <a:r>
                        <a:rPr lang="en-US" sz="1600" dirty="0" smtClean="0"/>
                        <a:t>Encapsulation</a:t>
                      </a:r>
                      <a:endParaRPr lang="en-US" sz="1600" dirty="0"/>
                    </a:p>
                  </a:txBody>
                  <a:tcPr/>
                </a:tc>
                <a:tc>
                  <a:txBody>
                    <a:bodyPr/>
                    <a:lstStyle/>
                    <a:p>
                      <a:r>
                        <a:rPr lang="en-US" sz="1600" dirty="0" smtClean="0"/>
                        <a:t>EAP</a:t>
                      </a:r>
                      <a:r>
                        <a:rPr lang="en-US" sz="1600" baseline="0" dirty="0" smtClean="0"/>
                        <a:t> method inside EAP tunnel</a:t>
                      </a:r>
                      <a:endParaRPr lang="en-US" sz="1600" dirty="0"/>
                    </a:p>
                  </a:txBody>
                  <a:tcPr/>
                </a:tc>
                <a:tc>
                  <a:txBody>
                    <a:bodyPr/>
                    <a:lstStyle/>
                    <a:p>
                      <a:r>
                        <a:rPr lang="en-US" sz="1600" dirty="0" smtClean="0"/>
                        <a:t>TLV</a:t>
                      </a:r>
                      <a:r>
                        <a:rPr lang="en-US" sz="1600" baseline="0" dirty="0" smtClean="0"/>
                        <a:t> inside EAP tunnel </a:t>
                      </a:r>
                      <a:endParaRPr lang="en-US" sz="1600" dirty="0"/>
                    </a:p>
                  </a:txBody>
                  <a:tcPr/>
                </a:tc>
              </a:tr>
              <a:tr h="370840">
                <a:tc>
                  <a:txBody>
                    <a:bodyPr/>
                    <a:lstStyle/>
                    <a:p>
                      <a:r>
                        <a:rPr lang="en-US" sz="1600" baseline="0" dirty="0" smtClean="0"/>
                        <a:t>Proxy</a:t>
                      </a:r>
                      <a:endParaRPr lang="en-US" sz="1600" dirty="0"/>
                    </a:p>
                  </a:txBody>
                  <a:tcPr/>
                </a:tc>
                <a:tc>
                  <a:txBody>
                    <a:bodyPr/>
                    <a:lstStyle/>
                    <a:p>
                      <a:r>
                        <a:rPr lang="en-US" sz="1600" dirty="0" smtClean="0"/>
                        <a:t>Supported,</a:t>
                      </a:r>
                      <a:r>
                        <a:rPr lang="en-US" sz="1600" baseline="0" dirty="0" smtClean="0"/>
                        <a:t> but needs protection</a:t>
                      </a:r>
                      <a:endParaRPr lang="en-US" sz="1600" dirty="0"/>
                    </a:p>
                  </a:txBody>
                  <a:tcPr/>
                </a:tc>
                <a:tc>
                  <a:txBody>
                    <a:bodyPr/>
                    <a:lstStyle/>
                    <a:p>
                      <a:r>
                        <a:rPr lang="en-US" sz="1600" dirty="0" smtClean="0"/>
                        <a:t>Not defined</a:t>
                      </a:r>
                      <a:endParaRPr lang="en-US" sz="1600" dirty="0"/>
                    </a:p>
                  </a:txBody>
                  <a:tcPr/>
                </a:tc>
              </a:tr>
              <a:tr h="370840">
                <a:tc>
                  <a:txBody>
                    <a:bodyPr/>
                    <a:lstStyle/>
                    <a:p>
                      <a:r>
                        <a:rPr lang="en-US" sz="1600" dirty="0" smtClean="0"/>
                        <a:t>Implementations</a:t>
                      </a:r>
                      <a:endParaRPr lang="en-US" sz="1600" dirty="0"/>
                    </a:p>
                  </a:txBody>
                  <a:tcPr/>
                </a:tc>
                <a:tc>
                  <a:txBody>
                    <a:bodyPr/>
                    <a:lstStyle/>
                    <a:p>
                      <a:r>
                        <a:rPr lang="en-US" sz="1600" dirty="0" smtClean="0"/>
                        <a:t>9</a:t>
                      </a:r>
                      <a:endParaRPr lang="en-US" sz="1600" dirty="0"/>
                    </a:p>
                  </a:txBody>
                  <a:tcPr/>
                </a:tc>
                <a:tc>
                  <a:txBody>
                    <a:bodyPr/>
                    <a:lstStyle/>
                    <a:p>
                      <a:r>
                        <a:rPr lang="en-US" sz="1600" dirty="0" smtClean="0"/>
                        <a:t>1</a:t>
                      </a:r>
                      <a:endParaRPr lang="en-US" sz="1600" dirty="0"/>
                    </a:p>
                  </a:txBody>
                  <a:tcPr/>
                </a:tc>
              </a:tr>
              <a:tr h="370840">
                <a:tc>
                  <a:txBody>
                    <a:bodyPr/>
                    <a:lstStyle/>
                    <a:p>
                      <a:r>
                        <a:rPr lang="en-US" sz="1600" dirty="0" smtClean="0"/>
                        <a:t>Architecture</a:t>
                      </a:r>
                      <a:endParaRPr lang="en-US" sz="1600" dirty="0"/>
                    </a:p>
                  </a:txBody>
                  <a:tcPr/>
                </a:tc>
                <a:tc>
                  <a:txBody>
                    <a:bodyPr/>
                    <a:lstStyle/>
                    <a:p>
                      <a:r>
                        <a:rPr lang="en-US" sz="1600" dirty="0" smtClean="0"/>
                        <a:t>Non-authenticating EAP method</a:t>
                      </a:r>
                      <a:endParaRPr lang="en-US" sz="1600" dirty="0"/>
                    </a:p>
                  </a:txBody>
                  <a:tcPr/>
                </a:tc>
                <a:tc>
                  <a:txBody>
                    <a:bodyPr/>
                    <a:lstStyle/>
                    <a:p>
                      <a:r>
                        <a:rPr lang="en-US" sz="1600" dirty="0" smtClean="0"/>
                        <a:t>Does</a:t>
                      </a:r>
                      <a:r>
                        <a:rPr lang="en-US" sz="1600" baseline="0" dirty="0" smtClean="0"/>
                        <a:t> not use EAP method</a:t>
                      </a:r>
                      <a:endParaRPr lang="en-US" sz="1600" dirty="0"/>
                    </a:p>
                  </a:txBody>
                  <a:tcPr/>
                </a:tc>
              </a:tr>
              <a:tr h="370840">
                <a:tc>
                  <a:txBody>
                    <a:bodyPr/>
                    <a:lstStyle/>
                    <a:p>
                      <a:r>
                        <a:rPr lang="en-US" sz="1600" dirty="0" smtClean="0"/>
                        <a:t>Authentication</a:t>
                      </a:r>
                      <a:r>
                        <a:rPr lang="en-US" sz="1600" baseline="0" dirty="0" smtClean="0"/>
                        <a:t>, </a:t>
                      </a:r>
                      <a:r>
                        <a:rPr lang="en-US" sz="1600" dirty="0" smtClean="0"/>
                        <a:t>NEA</a:t>
                      </a:r>
                      <a:r>
                        <a:rPr lang="en-US" sz="1600" baseline="0" dirty="0" smtClean="0"/>
                        <a:t> sequencing</a:t>
                      </a:r>
                      <a:endParaRPr lang="en-US" sz="1600" dirty="0"/>
                    </a:p>
                  </a:txBody>
                  <a:tcPr/>
                </a:tc>
                <a:tc>
                  <a:txBody>
                    <a:bodyPr/>
                    <a:lstStyle/>
                    <a:p>
                      <a:r>
                        <a:rPr lang="en-US" sz="1600" dirty="0" smtClean="0"/>
                        <a:t>Serial</a:t>
                      </a:r>
                      <a:endParaRPr lang="en-US" sz="1600" dirty="0"/>
                    </a:p>
                  </a:txBody>
                  <a:tcPr/>
                </a:tc>
                <a:tc>
                  <a:txBody>
                    <a:bodyPr/>
                    <a:lstStyle/>
                    <a:p>
                      <a:r>
                        <a:rPr lang="en-US" sz="1600" dirty="0" smtClean="0"/>
                        <a:t>Serial and Parallel</a:t>
                      </a:r>
                      <a:endParaRPr lang="en-US" sz="1600" dirty="0"/>
                    </a:p>
                  </a:txBody>
                  <a:tcPr/>
                </a:tc>
              </a:tr>
              <a:tr h="370840">
                <a:tc>
                  <a:txBody>
                    <a:bodyPr/>
                    <a:lstStyle/>
                    <a:p>
                      <a:r>
                        <a:rPr lang="en-US" sz="1600" dirty="0" smtClean="0"/>
                        <a:t>Key</a:t>
                      </a:r>
                      <a:r>
                        <a:rPr lang="en-US" sz="1600" baseline="0" dirty="0" smtClean="0"/>
                        <a:t> export</a:t>
                      </a:r>
                      <a:endParaRPr lang="en-US" sz="1600" dirty="0"/>
                    </a:p>
                  </a:txBody>
                  <a:tcPr/>
                </a:tc>
                <a:tc>
                  <a:txBody>
                    <a:bodyPr/>
                    <a:lstStyle/>
                    <a:p>
                      <a:r>
                        <a:rPr lang="en-US" sz="1600" dirty="0" smtClean="0"/>
                        <a:t>Optional, but value unclear</a:t>
                      </a:r>
                      <a:endParaRPr lang="en-US" sz="1600" dirty="0"/>
                    </a:p>
                  </a:txBody>
                  <a:tcPr/>
                </a:tc>
                <a:tc>
                  <a:txBody>
                    <a:bodyPr/>
                    <a:lstStyle/>
                    <a:p>
                      <a:r>
                        <a:rPr lang="en-US" sz="1600" dirty="0" smtClean="0"/>
                        <a:t>Not supported</a:t>
                      </a:r>
                      <a:endParaRPr lang="en-US" sz="1600" dirty="0"/>
                    </a:p>
                  </a:txBody>
                  <a:tcPr/>
                </a:tc>
              </a:tr>
              <a:tr h="370840">
                <a:tc>
                  <a:txBody>
                    <a:bodyPr/>
                    <a:lstStyle/>
                    <a:p>
                      <a:r>
                        <a:rPr lang="en-US" sz="1600" dirty="0" smtClean="0"/>
                        <a:t>Standards</a:t>
                      </a:r>
                      <a:endParaRPr lang="en-US" sz="1600" dirty="0"/>
                    </a:p>
                  </a:txBody>
                  <a:tcPr/>
                </a:tc>
                <a:tc>
                  <a:txBody>
                    <a:bodyPr/>
                    <a:lstStyle/>
                    <a:p>
                      <a:r>
                        <a:rPr lang="en-US" sz="1600" dirty="0" smtClean="0"/>
                        <a:t>TCG</a:t>
                      </a:r>
                      <a:endParaRPr lang="en-US" sz="1600" dirty="0"/>
                    </a:p>
                  </a:txBody>
                  <a:tcPr/>
                </a:tc>
                <a:tc>
                  <a:txBody>
                    <a:bodyPr/>
                    <a:lstStyle/>
                    <a:p>
                      <a:r>
                        <a:rPr lang="en-US" sz="1600" dirty="0" smtClean="0"/>
                        <a:t>New I-D</a:t>
                      </a:r>
                      <a:endParaRPr lang="en-US" sz="1600" dirty="0"/>
                    </a:p>
                  </a:txBody>
                  <a:tcPr/>
                </a:tc>
              </a:tr>
            </a:tbl>
          </a:graphicData>
        </a:graphic>
      </p:graphicFrame>
      <p:sp>
        <p:nvSpPr>
          <p:cNvPr id="4" name="Date Placeholder 3"/>
          <p:cNvSpPr>
            <a:spLocks noGrp="1"/>
          </p:cNvSpPr>
          <p:nvPr>
            <p:ph type="dt" sz="half" idx="10"/>
          </p:nvPr>
        </p:nvSpPr>
        <p:spPr/>
        <p:txBody>
          <a:bodyPr/>
          <a:lstStyle/>
          <a:p>
            <a:pPr>
              <a:defRPr/>
            </a:pPr>
            <a:r>
              <a:rPr lang="en-US" smtClean="0"/>
              <a:t>Jul 27, 2011</a:t>
            </a:r>
            <a:endParaRPr lang="en-US" dirty="0"/>
          </a:p>
        </p:txBody>
      </p:sp>
      <p:sp>
        <p:nvSpPr>
          <p:cNvPr id="5" name="Footer Placeholder 4"/>
          <p:cNvSpPr>
            <a:spLocks noGrp="1"/>
          </p:cNvSpPr>
          <p:nvPr>
            <p:ph type="ftr" sz="quarter" idx="11"/>
          </p:nvPr>
        </p:nvSpPr>
        <p:spPr/>
        <p:txBody>
          <a:bodyPr/>
          <a:lstStyle/>
          <a:p>
            <a:pPr>
              <a:defRPr/>
            </a:pPr>
            <a:r>
              <a:rPr lang="en-US" smtClean="0"/>
              <a:t>IETF 81 - NEA Meeting</a:t>
            </a:r>
            <a:endParaRPr lang="en-US" dirty="0"/>
          </a:p>
        </p:txBody>
      </p:sp>
      <p:sp>
        <p:nvSpPr>
          <p:cNvPr id="6" name="Slide Number Placeholder 5"/>
          <p:cNvSpPr>
            <a:spLocks noGrp="1"/>
          </p:cNvSpPr>
          <p:nvPr>
            <p:ph type="sldNum" sz="quarter" idx="12"/>
          </p:nvPr>
        </p:nvSpPr>
        <p:spPr/>
        <p:txBody>
          <a:bodyPr/>
          <a:lstStyle/>
          <a:p>
            <a:pPr>
              <a:defRPr/>
            </a:pPr>
            <a:fld id="{5191B068-11AD-46AC-994C-551F727FF8BB}"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Rectangle 2"/>
          <p:cNvSpPr>
            <a:spLocks noGrp="1" noChangeArrowheads="1"/>
          </p:cNvSpPr>
          <p:nvPr>
            <p:ph type="title"/>
          </p:nvPr>
        </p:nvSpPr>
        <p:spPr/>
        <p:txBody>
          <a:bodyPr/>
          <a:lstStyle/>
          <a:p>
            <a:pPr eaLnBrk="1" hangingPunct="1"/>
            <a:r>
              <a:rPr lang="en-US" sz="3600" dirty="0" smtClean="0"/>
              <a:t>Consensus Check Question</a:t>
            </a:r>
          </a:p>
        </p:txBody>
      </p:sp>
      <p:sp>
        <p:nvSpPr>
          <p:cNvPr id="55302" name="Rectangle 3"/>
          <p:cNvSpPr>
            <a:spLocks noGrp="1" noChangeArrowheads="1"/>
          </p:cNvSpPr>
          <p:nvPr>
            <p:ph idx="1"/>
          </p:nvPr>
        </p:nvSpPr>
        <p:spPr>
          <a:xfrm>
            <a:off x="457200" y="1447800"/>
            <a:ext cx="8229600" cy="4525963"/>
          </a:xfrm>
        </p:spPr>
        <p:txBody>
          <a:bodyPr/>
          <a:lstStyle/>
          <a:p>
            <a:pPr eaLnBrk="1" hangingPunct="1">
              <a:lnSpc>
                <a:spcPct val="80000"/>
              </a:lnSpc>
              <a:buFontTx/>
              <a:buNone/>
            </a:pPr>
            <a:endParaRPr lang="en-US" sz="2000" dirty="0" smtClean="0"/>
          </a:p>
          <a:p>
            <a:pPr eaLnBrk="1" hangingPunct="1"/>
            <a:r>
              <a:rPr lang="en-US" sz="2800" dirty="0" smtClean="0"/>
              <a:t>Prefer PT-EAP approach ?</a:t>
            </a:r>
          </a:p>
          <a:p>
            <a:pPr eaLnBrk="1" hangingPunct="1"/>
            <a:endParaRPr lang="en-US" sz="2800" dirty="0" smtClean="0"/>
          </a:p>
          <a:p>
            <a:pPr eaLnBrk="1" hangingPunct="1"/>
            <a:r>
              <a:rPr lang="en-US" sz="2800" smtClean="0"/>
              <a:t>Prefer </a:t>
            </a:r>
            <a:r>
              <a:rPr lang="en-US" sz="2800" smtClean="0"/>
              <a:t>NEA-TLV </a:t>
            </a:r>
            <a:r>
              <a:rPr lang="en-US" sz="2800" dirty="0" smtClean="0"/>
              <a:t>approach?</a:t>
            </a:r>
          </a:p>
          <a:p>
            <a:pPr eaLnBrk="1" hangingPunct="1"/>
            <a:endParaRPr lang="en-US" sz="2800" dirty="0" smtClean="0"/>
          </a:p>
          <a:p>
            <a:pPr eaLnBrk="1" hangingPunct="1"/>
            <a:r>
              <a:rPr lang="en-US" sz="2800" dirty="0" smtClean="0"/>
              <a:t>Neither</a:t>
            </a:r>
          </a:p>
          <a:p>
            <a:pPr eaLnBrk="1" hangingPunct="1">
              <a:buNone/>
            </a:pPr>
            <a:endParaRPr lang="en-US" sz="2800" dirty="0" smtClean="0"/>
          </a:p>
          <a:p>
            <a:pPr eaLnBrk="1" hangingPunct="1"/>
            <a:endParaRPr lang="en-US" sz="2800" dirty="0" smtClean="0"/>
          </a:p>
          <a:p>
            <a:pPr eaLnBrk="1" hangingPunct="1"/>
            <a:endParaRPr lang="en-US" sz="2800" dirty="0" smtClean="0"/>
          </a:p>
          <a:p>
            <a:pPr lvl="1" eaLnBrk="1" hangingPunct="1"/>
            <a:endParaRPr lang="en-US" sz="2800" dirty="0" smtClean="0"/>
          </a:p>
          <a:p>
            <a:pPr eaLnBrk="1" hangingPunct="1">
              <a:lnSpc>
                <a:spcPct val="80000"/>
              </a:lnSpc>
              <a:buFontTx/>
              <a:buNone/>
            </a:pPr>
            <a:endParaRPr lang="en-US" sz="2000" dirty="0" smtClean="0"/>
          </a:p>
        </p:txBody>
      </p:sp>
      <p:sp>
        <p:nvSpPr>
          <p:cNvPr id="55298" name="Date Placeholder 3"/>
          <p:cNvSpPr>
            <a:spLocks noGrp="1"/>
          </p:cNvSpPr>
          <p:nvPr>
            <p:ph type="dt" sz="half" idx="10"/>
          </p:nvPr>
        </p:nvSpPr>
        <p:spPr>
          <a:noFill/>
        </p:spPr>
        <p:txBody>
          <a:bodyPr/>
          <a:lstStyle/>
          <a:p>
            <a:r>
              <a:rPr lang="en-US" smtClean="0"/>
              <a:t>Jul 27, 2011</a:t>
            </a:r>
            <a:endParaRPr lang="en-US" dirty="0" smtClean="0"/>
          </a:p>
        </p:txBody>
      </p:sp>
      <p:sp>
        <p:nvSpPr>
          <p:cNvPr id="55299" name="Footer Placeholder 4"/>
          <p:cNvSpPr>
            <a:spLocks noGrp="1"/>
          </p:cNvSpPr>
          <p:nvPr>
            <p:ph type="ftr" sz="quarter" idx="11"/>
          </p:nvPr>
        </p:nvSpPr>
        <p:spPr>
          <a:noFill/>
        </p:spPr>
        <p:txBody>
          <a:bodyPr/>
          <a:lstStyle/>
          <a:p>
            <a:r>
              <a:rPr lang="en-US" smtClean="0"/>
              <a:t>IETF 81 - NEA Meeting</a:t>
            </a:r>
          </a:p>
        </p:txBody>
      </p:sp>
      <p:sp>
        <p:nvSpPr>
          <p:cNvPr id="55300" name="Slide Number Placeholder 5"/>
          <p:cNvSpPr>
            <a:spLocks noGrp="1"/>
          </p:cNvSpPr>
          <p:nvPr>
            <p:ph type="sldNum" sz="quarter" idx="12"/>
          </p:nvPr>
        </p:nvSpPr>
        <p:spPr>
          <a:noFill/>
        </p:spPr>
        <p:txBody>
          <a:bodyPr/>
          <a:lstStyle/>
          <a:p>
            <a:fld id="{60014B51-B294-4403-96D7-C83F10A8B5EC}" type="slidenum">
              <a:rPr lang="en-US" smtClean="0"/>
              <a:pPr/>
              <a:t>25</a:t>
            </a:fld>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3" name="Rectangle 2"/>
          <p:cNvSpPr>
            <a:spLocks noGrp="1" noChangeArrowheads="1"/>
          </p:cNvSpPr>
          <p:nvPr>
            <p:ph type="title"/>
          </p:nvPr>
        </p:nvSpPr>
        <p:spPr/>
        <p:txBody>
          <a:bodyPr/>
          <a:lstStyle/>
          <a:p>
            <a:pPr eaLnBrk="1" hangingPunct="1"/>
            <a:r>
              <a:rPr lang="en-US" dirty="0" smtClean="0"/>
              <a:t>Milestones</a:t>
            </a:r>
          </a:p>
        </p:txBody>
      </p:sp>
      <p:sp>
        <p:nvSpPr>
          <p:cNvPr id="99334" name="Rectangle 3"/>
          <p:cNvSpPr>
            <a:spLocks noGrp="1" noChangeArrowheads="1"/>
          </p:cNvSpPr>
          <p:nvPr>
            <p:ph idx="1"/>
          </p:nvPr>
        </p:nvSpPr>
        <p:spPr/>
        <p:txBody>
          <a:bodyPr/>
          <a:lstStyle/>
          <a:p>
            <a:pPr eaLnBrk="1" hangingPunct="1">
              <a:buNone/>
            </a:pPr>
            <a:r>
              <a:rPr lang="en-US" sz="2000" dirty="0" smtClean="0"/>
              <a:t>Jun 2011	Publish -00 NEA WG PT-TLS I-D</a:t>
            </a:r>
          </a:p>
          <a:p>
            <a:pPr eaLnBrk="1" hangingPunct="1">
              <a:buNone/>
            </a:pPr>
            <a:r>
              <a:rPr lang="en-US" sz="2000" dirty="0" smtClean="0"/>
              <a:t>Jul 2011	Resolve issues with PT proposals</a:t>
            </a:r>
            <a:endParaRPr lang="en-US" sz="1600" dirty="0" smtClean="0"/>
          </a:p>
          <a:p>
            <a:pPr eaLnBrk="1" hangingPunct="1">
              <a:buNone/>
            </a:pPr>
            <a:r>
              <a:rPr lang="en-US" sz="2000" dirty="0" smtClean="0"/>
              <a:t>Aug 2011 	Publish -01 NEA WG PT-TLS I-D</a:t>
            </a:r>
          </a:p>
          <a:p>
            <a:pPr eaLnBrk="1" hangingPunct="1">
              <a:buNone/>
            </a:pPr>
            <a:r>
              <a:rPr lang="en-US" sz="2000" dirty="0" smtClean="0"/>
              <a:t>                           Publish -00 NEA WG EAP-based PT</a:t>
            </a:r>
          </a:p>
          <a:p>
            <a:pPr eaLnBrk="1" hangingPunct="1">
              <a:buNone/>
            </a:pPr>
            <a:r>
              <a:rPr lang="en-US" sz="2000" dirty="0" smtClean="0"/>
              <a:t>Sept 2011	WGLC on NEA WG PT I-Ds</a:t>
            </a:r>
          </a:p>
          <a:p>
            <a:pPr eaLnBrk="1" hangingPunct="1">
              <a:buNone/>
            </a:pPr>
            <a:r>
              <a:rPr lang="en-US" sz="2000" dirty="0" smtClean="0"/>
              <a:t>Nov 2011	Resolve issues from WG LC at IETF 82</a:t>
            </a:r>
          </a:p>
          <a:p>
            <a:pPr eaLnBrk="1" hangingPunct="1">
              <a:buNone/>
            </a:pPr>
            <a:r>
              <a:rPr lang="en-US" sz="2000" dirty="0" smtClean="0"/>
              <a:t>Dec 2011	Send to IESG for IETF Last Call</a:t>
            </a:r>
          </a:p>
        </p:txBody>
      </p:sp>
      <p:sp>
        <p:nvSpPr>
          <p:cNvPr id="99330" name="Date Placeholder 3"/>
          <p:cNvSpPr>
            <a:spLocks noGrp="1"/>
          </p:cNvSpPr>
          <p:nvPr>
            <p:ph type="dt" sz="half" idx="10"/>
          </p:nvPr>
        </p:nvSpPr>
        <p:spPr>
          <a:noFill/>
        </p:spPr>
        <p:txBody>
          <a:bodyPr/>
          <a:lstStyle/>
          <a:p>
            <a:r>
              <a:rPr lang="en-US" smtClean="0"/>
              <a:t>Jul 27, 2011</a:t>
            </a:r>
            <a:endParaRPr lang="en-US" dirty="0" smtClean="0"/>
          </a:p>
        </p:txBody>
      </p:sp>
      <p:sp>
        <p:nvSpPr>
          <p:cNvPr id="99331" name="Footer Placeholder 4"/>
          <p:cNvSpPr>
            <a:spLocks noGrp="1"/>
          </p:cNvSpPr>
          <p:nvPr>
            <p:ph type="ftr" sz="quarter" idx="11"/>
          </p:nvPr>
        </p:nvSpPr>
        <p:spPr>
          <a:noFill/>
        </p:spPr>
        <p:txBody>
          <a:bodyPr/>
          <a:lstStyle/>
          <a:p>
            <a:r>
              <a:rPr lang="en-US" smtClean="0"/>
              <a:t>IETF 81 - NEA Meeting</a:t>
            </a:r>
          </a:p>
        </p:txBody>
      </p:sp>
      <p:sp>
        <p:nvSpPr>
          <p:cNvPr id="99332" name="Slide Number Placeholder 5"/>
          <p:cNvSpPr>
            <a:spLocks noGrp="1"/>
          </p:cNvSpPr>
          <p:nvPr>
            <p:ph type="sldNum" sz="quarter" idx="12"/>
          </p:nvPr>
        </p:nvSpPr>
        <p:spPr>
          <a:noFill/>
        </p:spPr>
        <p:txBody>
          <a:bodyPr/>
          <a:lstStyle/>
          <a:p>
            <a:fld id="{50BBD6B3-B6EC-4990-8363-25FDBA5ACC2B}" type="slidenum">
              <a:rPr lang="en-US" smtClean="0"/>
              <a:pPr/>
              <a:t>26</a:t>
            </a:fld>
            <a:endParaRPr 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Adjourn</a:t>
            </a:r>
            <a:endParaRPr lang="en-US" dirty="0"/>
          </a:p>
        </p:txBody>
      </p:sp>
      <p:sp>
        <p:nvSpPr>
          <p:cNvPr id="3" name="Date Placeholder 2"/>
          <p:cNvSpPr>
            <a:spLocks noGrp="1"/>
          </p:cNvSpPr>
          <p:nvPr>
            <p:ph type="dt" sz="half" idx="10"/>
          </p:nvPr>
        </p:nvSpPr>
        <p:spPr/>
        <p:txBody>
          <a:bodyPr/>
          <a:lstStyle/>
          <a:p>
            <a:r>
              <a:rPr lang="en-US" smtClean="0"/>
              <a:t>Jul 27, 2011</a:t>
            </a:r>
            <a:endParaRPr lang="en-US"/>
          </a:p>
        </p:txBody>
      </p:sp>
      <p:sp>
        <p:nvSpPr>
          <p:cNvPr id="4" name="Slide Number Placeholder 3"/>
          <p:cNvSpPr>
            <a:spLocks noGrp="1"/>
          </p:cNvSpPr>
          <p:nvPr>
            <p:ph type="sldNum" sz="quarter" idx="12"/>
          </p:nvPr>
        </p:nvSpPr>
        <p:spPr/>
        <p:txBody>
          <a:bodyPr/>
          <a:lstStyle/>
          <a:p>
            <a:fld id="{7A83A7A5-9B7E-4751-9122-CC8BEA4C2551}" type="slidenum">
              <a:rPr lang="en-US" smtClean="0"/>
              <a:pPr/>
              <a:t>27</a:t>
            </a:fld>
            <a:endParaRPr lang="en-US"/>
          </a:p>
        </p:txBody>
      </p:sp>
      <p:sp>
        <p:nvSpPr>
          <p:cNvPr id="5" name="Footer Placeholder 4"/>
          <p:cNvSpPr>
            <a:spLocks noGrp="1"/>
          </p:cNvSpPr>
          <p:nvPr>
            <p:ph type="ftr" sz="quarter" idx="11"/>
          </p:nvPr>
        </p:nvSpPr>
        <p:spPr/>
        <p:txBody>
          <a:bodyPr/>
          <a:lstStyle/>
          <a:p>
            <a:r>
              <a:rPr lang="en-US" smtClean="0"/>
              <a:t>IETF 81 - NEA Meeting</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Rectangle 2"/>
          <p:cNvSpPr>
            <a:spLocks noGrp="1" noChangeArrowheads="1"/>
          </p:cNvSpPr>
          <p:nvPr>
            <p:ph type="title"/>
          </p:nvPr>
        </p:nvSpPr>
        <p:spPr/>
        <p:txBody>
          <a:bodyPr/>
          <a:lstStyle/>
          <a:p>
            <a:pPr eaLnBrk="1" hangingPunct="1"/>
            <a:r>
              <a:rPr lang="en-US" dirty="0" smtClean="0"/>
              <a:t>Agenda Review</a:t>
            </a:r>
          </a:p>
        </p:txBody>
      </p:sp>
      <p:sp>
        <p:nvSpPr>
          <p:cNvPr id="54278" name="Rectangle 3"/>
          <p:cNvSpPr>
            <a:spLocks noGrp="1" noChangeArrowheads="1"/>
          </p:cNvSpPr>
          <p:nvPr>
            <p:ph idx="1"/>
          </p:nvPr>
        </p:nvSpPr>
        <p:spPr>
          <a:xfrm>
            <a:off x="457200" y="1600200"/>
            <a:ext cx="8229600" cy="4648200"/>
          </a:xfrm>
        </p:spPr>
        <p:txBody>
          <a:bodyPr/>
          <a:lstStyle/>
          <a:p>
            <a:pPr defTabSz="576263" eaLnBrk="1" hangingPunct="1">
              <a:lnSpc>
                <a:spcPct val="80000"/>
              </a:lnSpc>
              <a:buFontTx/>
              <a:buNone/>
            </a:pPr>
            <a:r>
              <a:rPr lang="en-US" sz="1800" dirty="0" smtClean="0"/>
              <a:t>1300 </a:t>
            </a:r>
            <a:r>
              <a:rPr lang="en-US" sz="1800" dirty="0" err="1" smtClean="0"/>
              <a:t>Administrivia</a:t>
            </a:r>
            <a:endParaRPr lang="en-US" sz="1800" dirty="0" smtClean="0"/>
          </a:p>
          <a:p>
            <a:pPr defTabSz="576263" eaLnBrk="1" hangingPunct="1">
              <a:lnSpc>
                <a:spcPct val="80000"/>
              </a:lnSpc>
              <a:buFontTx/>
              <a:buNone/>
            </a:pPr>
            <a:r>
              <a:rPr lang="en-US" sz="1800" dirty="0" smtClean="0"/>
              <a:t>		Jabber &amp; Minute scribes</a:t>
            </a:r>
          </a:p>
          <a:p>
            <a:pPr defTabSz="576263" eaLnBrk="1" hangingPunct="1">
              <a:lnSpc>
                <a:spcPct val="80000"/>
              </a:lnSpc>
              <a:buFontTx/>
              <a:buNone/>
            </a:pPr>
            <a:r>
              <a:rPr lang="en-US" sz="1800" dirty="0" smtClean="0"/>
              <a:t>		Agenda bashing</a:t>
            </a:r>
          </a:p>
          <a:p>
            <a:pPr defTabSz="576263" eaLnBrk="1" hangingPunct="1">
              <a:lnSpc>
                <a:spcPct val="80000"/>
              </a:lnSpc>
              <a:buFontTx/>
              <a:buNone/>
            </a:pPr>
            <a:r>
              <a:rPr lang="en-US" sz="1800" dirty="0" smtClean="0"/>
              <a:t>1305 </a:t>
            </a:r>
            <a:r>
              <a:rPr lang="en-US" sz="1800" dirty="0" err="1" smtClean="0"/>
              <a:t>WG</a:t>
            </a:r>
            <a:r>
              <a:rPr lang="en-US" sz="1800" dirty="0" smtClean="0"/>
              <a:t> Status</a:t>
            </a:r>
          </a:p>
          <a:p>
            <a:pPr defTabSz="576263" eaLnBrk="1" hangingPunct="1">
              <a:lnSpc>
                <a:spcPct val="80000"/>
              </a:lnSpc>
              <a:buFontTx/>
              <a:buNone/>
            </a:pPr>
            <a:r>
              <a:rPr lang="en-US" sz="1800" dirty="0" smtClean="0"/>
              <a:t>1310 NEA Reference Model</a:t>
            </a:r>
          </a:p>
          <a:p>
            <a:pPr>
              <a:buNone/>
            </a:pPr>
            <a:r>
              <a:rPr lang="en-US" sz="1800" dirty="0" smtClean="0"/>
              <a:t>1315 Discuss and Resolve Open PT-TLS Comments</a:t>
            </a:r>
          </a:p>
          <a:p>
            <a:pPr>
              <a:buNone/>
            </a:pPr>
            <a:r>
              <a:rPr lang="en-US" sz="1800" dirty="0" smtClean="0"/>
              <a:t>  </a:t>
            </a:r>
            <a:r>
              <a:rPr lang="en-US" sz="1800" dirty="0" smtClean="0">
                <a:hlinkClick r:id="rId3"/>
              </a:rPr>
              <a:t>http://www.ietf.org/internet-drafts/draft-ietf-nea-pt-tls-00.txt</a:t>
            </a:r>
            <a:endParaRPr lang="en-US" sz="1800" dirty="0" smtClean="0"/>
          </a:p>
          <a:p>
            <a:pPr>
              <a:buNone/>
            </a:pPr>
            <a:r>
              <a:rPr lang="en-US" sz="1800" dirty="0" smtClean="0"/>
              <a:t>1400 Discuss and Resolve EAP vs. TLVs for L2 PT</a:t>
            </a:r>
          </a:p>
          <a:p>
            <a:pPr>
              <a:buNone/>
            </a:pPr>
            <a:r>
              <a:rPr lang="en-US" sz="1800" dirty="0" smtClean="0"/>
              <a:t>  </a:t>
            </a:r>
            <a:r>
              <a:rPr lang="en-US" sz="1800" dirty="0" smtClean="0">
                <a:hlinkClick r:id="rId4"/>
              </a:rPr>
              <a:t>http://www.ietf.org/internet-drafts/draft-cam-winget-eap-tlv-03.txt</a:t>
            </a:r>
            <a:endParaRPr lang="en-US" sz="1800" dirty="0" smtClean="0"/>
          </a:p>
          <a:p>
            <a:pPr>
              <a:buNone/>
            </a:pPr>
            <a:r>
              <a:rPr lang="en-US" sz="1800" dirty="0" smtClean="0"/>
              <a:t>  </a:t>
            </a:r>
            <a:r>
              <a:rPr lang="en-US" sz="1800" dirty="0" smtClean="0">
                <a:hlinkClick r:id="rId5"/>
              </a:rPr>
              <a:t>http://www.ietf.org/internet-drafts/draft-hanna-nea-pt-eap-01.txt</a:t>
            </a:r>
            <a:endParaRPr lang="en-US" sz="1800" dirty="0" smtClean="0"/>
          </a:p>
          <a:p>
            <a:pPr defTabSz="576263" eaLnBrk="1" hangingPunct="1">
              <a:lnSpc>
                <a:spcPct val="80000"/>
              </a:lnSpc>
              <a:buFontTx/>
              <a:buNone/>
            </a:pPr>
            <a:r>
              <a:rPr lang="en-US" sz="1800" dirty="0" smtClean="0"/>
              <a:t>1500 Adjourn</a:t>
            </a:r>
          </a:p>
        </p:txBody>
      </p:sp>
      <p:sp>
        <p:nvSpPr>
          <p:cNvPr id="54274" name="Date Placeholder 3"/>
          <p:cNvSpPr>
            <a:spLocks noGrp="1"/>
          </p:cNvSpPr>
          <p:nvPr>
            <p:ph type="dt" sz="half" idx="10"/>
          </p:nvPr>
        </p:nvSpPr>
        <p:spPr>
          <a:noFill/>
        </p:spPr>
        <p:txBody>
          <a:bodyPr/>
          <a:lstStyle/>
          <a:p>
            <a:r>
              <a:rPr lang="en-US" smtClean="0"/>
              <a:t>Jul 27, 2011</a:t>
            </a:r>
            <a:endParaRPr lang="en-US" dirty="0" smtClean="0"/>
          </a:p>
        </p:txBody>
      </p:sp>
      <p:sp>
        <p:nvSpPr>
          <p:cNvPr id="54275" name="Footer Placeholder 4"/>
          <p:cNvSpPr>
            <a:spLocks noGrp="1"/>
          </p:cNvSpPr>
          <p:nvPr>
            <p:ph type="ftr" sz="quarter" idx="11"/>
          </p:nvPr>
        </p:nvSpPr>
        <p:spPr>
          <a:noFill/>
        </p:spPr>
        <p:txBody>
          <a:bodyPr/>
          <a:lstStyle/>
          <a:p>
            <a:r>
              <a:rPr lang="en-US" smtClean="0"/>
              <a:t>IETF 81 - NEA Meeting</a:t>
            </a:r>
          </a:p>
        </p:txBody>
      </p:sp>
      <p:sp>
        <p:nvSpPr>
          <p:cNvPr id="54276" name="Slide Number Placeholder 5"/>
          <p:cNvSpPr>
            <a:spLocks noGrp="1"/>
          </p:cNvSpPr>
          <p:nvPr>
            <p:ph type="sldNum" sz="quarter" idx="12"/>
          </p:nvPr>
        </p:nvSpPr>
        <p:spPr>
          <a:noFill/>
        </p:spPr>
        <p:txBody>
          <a:bodyPr/>
          <a:lstStyle/>
          <a:p>
            <a:fld id="{DAFFC687-FF50-475A-AC08-1101DD7CB08E}" type="slidenum">
              <a:rPr lang="en-US" smtClean="0"/>
              <a:pPr/>
              <a:t>3</a:t>
            </a:fld>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Rectangle 2"/>
          <p:cNvSpPr>
            <a:spLocks noGrp="1" noChangeArrowheads="1"/>
          </p:cNvSpPr>
          <p:nvPr>
            <p:ph type="title"/>
          </p:nvPr>
        </p:nvSpPr>
        <p:spPr/>
        <p:txBody>
          <a:bodyPr/>
          <a:lstStyle/>
          <a:p>
            <a:pPr eaLnBrk="1" hangingPunct="1"/>
            <a:r>
              <a:rPr lang="en-US" sz="3600" dirty="0" smtClean="0"/>
              <a:t>WG Status </a:t>
            </a:r>
          </a:p>
        </p:txBody>
      </p:sp>
      <p:sp>
        <p:nvSpPr>
          <p:cNvPr id="55302" name="Rectangle 3"/>
          <p:cNvSpPr>
            <a:spLocks noGrp="1" noChangeArrowheads="1"/>
          </p:cNvSpPr>
          <p:nvPr>
            <p:ph idx="1"/>
          </p:nvPr>
        </p:nvSpPr>
        <p:spPr>
          <a:xfrm>
            <a:off x="457200" y="1447800"/>
            <a:ext cx="8229600" cy="4525963"/>
          </a:xfrm>
        </p:spPr>
        <p:txBody>
          <a:bodyPr/>
          <a:lstStyle/>
          <a:p>
            <a:pPr eaLnBrk="1" hangingPunct="1">
              <a:lnSpc>
                <a:spcPct val="80000"/>
              </a:lnSpc>
              <a:buFontTx/>
              <a:buNone/>
            </a:pPr>
            <a:endParaRPr lang="en-US" sz="2000" dirty="0" smtClean="0"/>
          </a:p>
          <a:p>
            <a:pPr eaLnBrk="1" hangingPunct="1"/>
            <a:r>
              <a:rPr lang="en-US" sz="2800" dirty="0" smtClean="0"/>
              <a:t>PT-TLS WG I-D published</a:t>
            </a:r>
            <a:endParaRPr lang="en-US" dirty="0" smtClean="0"/>
          </a:p>
          <a:p>
            <a:pPr eaLnBrk="1" hangingPunct="1"/>
            <a:endParaRPr lang="en-US" sz="2400" dirty="0" smtClean="0"/>
          </a:p>
          <a:p>
            <a:pPr eaLnBrk="1" hangingPunct="1"/>
            <a:r>
              <a:rPr lang="en-US" dirty="0" smtClean="0"/>
              <a:t>No consensus on EAP transport</a:t>
            </a:r>
          </a:p>
          <a:p>
            <a:pPr lvl="1" eaLnBrk="1" hangingPunct="1"/>
            <a:r>
              <a:rPr lang="en-US" dirty="0" smtClean="0"/>
              <a:t>Architectural differences on EAP method/TLV approaches discussed on mailing list</a:t>
            </a:r>
          </a:p>
          <a:p>
            <a:pPr eaLnBrk="1" hangingPunct="1"/>
            <a:endParaRPr lang="en-US" sz="2400" dirty="0" smtClean="0"/>
          </a:p>
          <a:p>
            <a:pPr eaLnBrk="1" hangingPunct="1"/>
            <a:endParaRPr lang="en-US" sz="2400" dirty="0" smtClean="0"/>
          </a:p>
          <a:p>
            <a:pPr eaLnBrk="1" hangingPunct="1"/>
            <a:endParaRPr lang="en-US" sz="2800" dirty="0" smtClean="0"/>
          </a:p>
          <a:p>
            <a:pPr eaLnBrk="1" hangingPunct="1">
              <a:buNone/>
            </a:pPr>
            <a:endParaRPr lang="en-US" sz="2800" dirty="0" smtClean="0"/>
          </a:p>
          <a:p>
            <a:pPr eaLnBrk="1" hangingPunct="1">
              <a:lnSpc>
                <a:spcPct val="80000"/>
              </a:lnSpc>
              <a:buFontTx/>
              <a:buNone/>
            </a:pPr>
            <a:endParaRPr lang="en-US" sz="2000" dirty="0" smtClean="0"/>
          </a:p>
        </p:txBody>
      </p:sp>
      <p:sp>
        <p:nvSpPr>
          <p:cNvPr id="55298" name="Date Placeholder 3"/>
          <p:cNvSpPr>
            <a:spLocks noGrp="1"/>
          </p:cNvSpPr>
          <p:nvPr>
            <p:ph type="dt" sz="half" idx="10"/>
          </p:nvPr>
        </p:nvSpPr>
        <p:spPr>
          <a:noFill/>
        </p:spPr>
        <p:txBody>
          <a:bodyPr/>
          <a:lstStyle/>
          <a:p>
            <a:r>
              <a:rPr lang="en-US" smtClean="0"/>
              <a:t>Jul 27, 2011</a:t>
            </a:r>
            <a:endParaRPr lang="en-US" dirty="0" smtClean="0"/>
          </a:p>
        </p:txBody>
      </p:sp>
      <p:sp>
        <p:nvSpPr>
          <p:cNvPr id="55299" name="Footer Placeholder 4"/>
          <p:cNvSpPr>
            <a:spLocks noGrp="1"/>
          </p:cNvSpPr>
          <p:nvPr>
            <p:ph type="ftr" sz="quarter" idx="11"/>
          </p:nvPr>
        </p:nvSpPr>
        <p:spPr>
          <a:noFill/>
        </p:spPr>
        <p:txBody>
          <a:bodyPr/>
          <a:lstStyle/>
          <a:p>
            <a:r>
              <a:rPr lang="en-US" smtClean="0"/>
              <a:t>IETF 81 - NEA Meeting</a:t>
            </a:r>
          </a:p>
        </p:txBody>
      </p:sp>
      <p:sp>
        <p:nvSpPr>
          <p:cNvPr id="55300" name="Slide Number Placeholder 5"/>
          <p:cNvSpPr>
            <a:spLocks noGrp="1"/>
          </p:cNvSpPr>
          <p:nvPr>
            <p:ph type="sldNum" sz="quarter" idx="12"/>
          </p:nvPr>
        </p:nvSpPr>
        <p:spPr>
          <a:noFill/>
        </p:spPr>
        <p:txBody>
          <a:bodyPr/>
          <a:lstStyle/>
          <a:p>
            <a:fld id="{60014B51-B294-4403-96D7-C83F10A8B5EC}" type="slidenum">
              <a:rPr lang="en-US" smtClean="0"/>
              <a:pPr/>
              <a:t>4</a:t>
            </a:fld>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04800" y="2362200"/>
            <a:ext cx="8229600" cy="1143000"/>
          </a:xfrm>
        </p:spPr>
        <p:txBody>
          <a:bodyPr/>
          <a:lstStyle/>
          <a:p>
            <a:r>
              <a:rPr lang="en-US" sz="3600" smtClean="0"/>
              <a:t>NEA Reference Model</a:t>
            </a:r>
          </a:p>
        </p:txBody>
      </p:sp>
      <p:sp>
        <p:nvSpPr>
          <p:cNvPr id="16387" name="Date Placeholder 2"/>
          <p:cNvSpPr>
            <a:spLocks noGrp="1"/>
          </p:cNvSpPr>
          <p:nvPr>
            <p:ph type="dt" sz="quarter" idx="10"/>
          </p:nvPr>
        </p:nvSpPr>
        <p:spPr>
          <a:noFill/>
        </p:spPr>
        <p:txBody>
          <a:bodyPr/>
          <a:lstStyle/>
          <a:p>
            <a:r>
              <a:rPr lang="en-US" smtClean="0"/>
              <a:t>Jul 27, 2011</a:t>
            </a:r>
            <a:endParaRPr lang="en-US" dirty="0" smtClean="0"/>
          </a:p>
        </p:txBody>
      </p:sp>
      <p:sp>
        <p:nvSpPr>
          <p:cNvPr id="16388" name="Footer Placeholder 3"/>
          <p:cNvSpPr>
            <a:spLocks noGrp="1"/>
          </p:cNvSpPr>
          <p:nvPr>
            <p:ph type="ftr" sz="quarter" idx="11"/>
          </p:nvPr>
        </p:nvSpPr>
        <p:spPr>
          <a:noFill/>
        </p:spPr>
        <p:txBody>
          <a:bodyPr/>
          <a:lstStyle/>
          <a:p>
            <a:r>
              <a:rPr lang="en-US" smtClean="0"/>
              <a:t>IETF 81 - NEA Meeting</a:t>
            </a:r>
          </a:p>
        </p:txBody>
      </p:sp>
      <p:sp>
        <p:nvSpPr>
          <p:cNvPr id="16389" name="Slide Number Placeholder 4"/>
          <p:cNvSpPr>
            <a:spLocks noGrp="1"/>
          </p:cNvSpPr>
          <p:nvPr>
            <p:ph type="sldNum" sz="quarter" idx="12"/>
          </p:nvPr>
        </p:nvSpPr>
        <p:spPr>
          <a:noFill/>
        </p:spPr>
        <p:txBody>
          <a:bodyPr/>
          <a:lstStyle/>
          <a:p>
            <a:fld id="{16728AB2-749D-4984-B29B-47C27A5AD04A}" type="slidenum">
              <a:rPr lang="en-US" smtClean="0"/>
              <a:pPr/>
              <a:t>5</a:t>
            </a:fld>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57200" y="0"/>
            <a:ext cx="8229600" cy="1143000"/>
          </a:xfrm>
          <a:prstGeom prst="rect">
            <a:avLst/>
          </a:prstGeom>
          <a:noFill/>
          <a:ln w="9525">
            <a:noFill/>
            <a:miter lim="800000"/>
            <a:headEnd/>
            <a:tailEnd/>
          </a:ln>
        </p:spPr>
        <p:txBody>
          <a:bodyPr anchor="ctr"/>
          <a:lstStyle/>
          <a:p>
            <a:pPr algn="ctr"/>
            <a:r>
              <a:rPr lang="en-US" sz="4000">
                <a:solidFill>
                  <a:schemeClr val="tx2"/>
                </a:solidFill>
              </a:rPr>
              <a:t>NEA Reference Model</a:t>
            </a:r>
            <a:br>
              <a:rPr lang="en-US" sz="4000">
                <a:solidFill>
                  <a:schemeClr val="tx2"/>
                </a:solidFill>
              </a:rPr>
            </a:br>
            <a:r>
              <a:rPr lang="en-US" sz="2400">
                <a:solidFill>
                  <a:schemeClr val="tx2"/>
                </a:solidFill>
              </a:rPr>
              <a:t>from RFC 5209</a:t>
            </a:r>
          </a:p>
        </p:txBody>
      </p:sp>
      <p:sp>
        <p:nvSpPr>
          <p:cNvPr id="17411" name="Rectangle 3"/>
          <p:cNvSpPr>
            <a:spLocks noChangeArrowheads="1"/>
          </p:cNvSpPr>
          <p:nvPr/>
        </p:nvSpPr>
        <p:spPr bwMode="auto">
          <a:xfrm>
            <a:off x="1219200" y="1676400"/>
            <a:ext cx="12954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2" name="Rectangle 4"/>
          <p:cNvSpPr>
            <a:spLocks noChangeArrowheads="1"/>
          </p:cNvSpPr>
          <p:nvPr/>
        </p:nvSpPr>
        <p:spPr bwMode="auto">
          <a:xfrm>
            <a:off x="1371600" y="1828800"/>
            <a:ext cx="12954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3" name="Rectangle 5"/>
          <p:cNvSpPr>
            <a:spLocks noChangeArrowheads="1"/>
          </p:cNvSpPr>
          <p:nvPr/>
        </p:nvSpPr>
        <p:spPr bwMode="auto">
          <a:xfrm>
            <a:off x="1524000" y="1981200"/>
            <a:ext cx="12954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4" name="Rectangle 6"/>
          <p:cNvSpPr>
            <a:spLocks noChangeArrowheads="1"/>
          </p:cNvSpPr>
          <p:nvPr/>
        </p:nvSpPr>
        <p:spPr bwMode="auto">
          <a:xfrm>
            <a:off x="6553200" y="1676400"/>
            <a:ext cx="12954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5" name="Rectangle 7"/>
          <p:cNvSpPr>
            <a:spLocks noChangeArrowheads="1"/>
          </p:cNvSpPr>
          <p:nvPr/>
        </p:nvSpPr>
        <p:spPr bwMode="auto">
          <a:xfrm>
            <a:off x="6400800" y="1828800"/>
            <a:ext cx="12954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6" name="Rectangle 8"/>
          <p:cNvSpPr>
            <a:spLocks noChangeArrowheads="1"/>
          </p:cNvSpPr>
          <p:nvPr/>
        </p:nvSpPr>
        <p:spPr bwMode="auto">
          <a:xfrm>
            <a:off x="6248400" y="1981200"/>
            <a:ext cx="12954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7" name="Rectangle 9"/>
          <p:cNvSpPr>
            <a:spLocks noChangeArrowheads="1"/>
          </p:cNvSpPr>
          <p:nvPr/>
        </p:nvSpPr>
        <p:spPr bwMode="auto">
          <a:xfrm>
            <a:off x="6248400" y="4648200"/>
            <a:ext cx="1295400" cy="10668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8" name="Line 10"/>
          <p:cNvSpPr>
            <a:spLocks noChangeShapeType="1"/>
          </p:cNvSpPr>
          <p:nvPr/>
        </p:nvSpPr>
        <p:spPr bwMode="auto">
          <a:xfrm>
            <a:off x="2133600" y="2743200"/>
            <a:ext cx="0" cy="609600"/>
          </a:xfrm>
          <a:prstGeom prst="line">
            <a:avLst/>
          </a:prstGeom>
          <a:noFill/>
          <a:ln w="9525">
            <a:solidFill>
              <a:schemeClr val="tx1"/>
            </a:solidFill>
            <a:round/>
            <a:headEnd/>
            <a:tailEnd/>
          </a:ln>
        </p:spPr>
        <p:txBody>
          <a:bodyPr/>
          <a:lstStyle/>
          <a:p>
            <a:endParaRPr lang="en-US"/>
          </a:p>
        </p:txBody>
      </p:sp>
      <p:sp>
        <p:nvSpPr>
          <p:cNvPr id="17419" name="Line 11"/>
          <p:cNvSpPr>
            <a:spLocks noChangeShapeType="1"/>
          </p:cNvSpPr>
          <p:nvPr/>
        </p:nvSpPr>
        <p:spPr bwMode="auto">
          <a:xfrm>
            <a:off x="6858000" y="2743200"/>
            <a:ext cx="0" cy="609600"/>
          </a:xfrm>
          <a:prstGeom prst="line">
            <a:avLst/>
          </a:prstGeom>
          <a:noFill/>
          <a:ln w="9525">
            <a:solidFill>
              <a:schemeClr val="tx1"/>
            </a:solidFill>
            <a:round/>
            <a:headEnd/>
            <a:tailEnd/>
          </a:ln>
        </p:spPr>
        <p:txBody>
          <a:bodyPr/>
          <a:lstStyle/>
          <a:p>
            <a:endParaRPr lang="en-US"/>
          </a:p>
        </p:txBody>
      </p:sp>
      <p:sp>
        <p:nvSpPr>
          <p:cNvPr id="17420" name="Line 12"/>
          <p:cNvSpPr>
            <a:spLocks noChangeShapeType="1"/>
          </p:cNvSpPr>
          <p:nvPr/>
        </p:nvSpPr>
        <p:spPr bwMode="auto">
          <a:xfrm>
            <a:off x="2133600" y="4114800"/>
            <a:ext cx="0" cy="609600"/>
          </a:xfrm>
          <a:prstGeom prst="line">
            <a:avLst/>
          </a:prstGeom>
          <a:noFill/>
          <a:ln w="9525">
            <a:solidFill>
              <a:schemeClr val="tx1"/>
            </a:solidFill>
            <a:round/>
            <a:headEnd/>
            <a:tailEnd/>
          </a:ln>
        </p:spPr>
        <p:txBody>
          <a:bodyPr/>
          <a:lstStyle/>
          <a:p>
            <a:endParaRPr lang="en-US"/>
          </a:p>
        </p:txBody>
      </p:sp>
      <p:sp>
        <p:nvSpPr>
          <p:cNvPr id="17421" name="Line 13"/>
          <p:cNvSpPr>
            <a:spLocks noChangeShapeType="1"/>
          </p:cNvSpPr>
          <p:nvPr/>
        </p:nvSpPr>
        <p:spPr bwMode="auto">
          <a:xfrm>
            <a:off x="6858000" y="4114800"/>
            <a:ext cx="0" cy="533400"/>
          </a:xfrm>
          <a:prstGeom prst="line">
            <a:avLst/>
          </a:prstGeom>
          <a:noFill/>
          <a:ln w="9525">
            <a:solidFill>
              <a:schemeClr val="tx1"/>
            </a:solidFill>
            <a:round/>
            <a:headEnd/>
            <a:tailEnd/>
          </a:ln>
        </p:spPr>
        <p:txBody>
          <a:bodyPr/>
          <a:lstStyle/>
          <a:p>
            <a:endParaRPr lang="en-US"/>
          </a:p>
        </p:txBody>
      </p:sp>
      <p:sp>
        <p:nvSpPr>
          <p:cNvPr id="17422" name="Line 14"/>
          <p:cNvSpPr>
            <a:spLocks noChangeShapeType="1"/>
          </p:cNvSpPr>
          <p:nvPr/>
        </p:nvSpPr>
        <p:spPr bwMode="auto">
          <a:xfrm>
            <a:off x="2819400" y="2362200"/>
            <a:ext cx="3429000" cy="0"/>
          </a:xfrm>
          <a:prstGeom prst="line">
            <a:avLst/>
          </a:prstGeom>
          <a:noFill/>
          <a:ln w="28575">
            <a:solidFill>
              <a:schemeClr val="tx1"/>
            </a:solidFill>
            <a:round/>
            <a:headEnd type="triangle" w="med" len="med"/>
            <a:tailEnd type="triangle" w="med" len="med"/>
          </a:ln>
        </p:spPr>
        <p:txBody>
          <a:bodyPr/>
          <a:lstStyle/>
          <a:p>
            <a:endParaRPr lang="en-US"/>
          </a:p>
        </p:txBody>
      </p:sp>
      <p:sp>
        <p:nvSpPr>
          <p:cNvPr id="17423" name="Line 15"/>
          <p:cNvSpPr>
            <a:spLocks noChangeShapeType="1"/>
          </p:cNvSpPr>
          <p:nvPr/>
        </p:nvSpPr>
        <p:spPr bwMode="auto">
          <a:xfrm>
            <a:off x="2819400" y="3657600"/>
            <a:ext cx="3429000" cy="0"/>
          </a:xfrm>
          <a:prstGeom prst="line">
            <a:avLst/>
          </a:prstGeom>
          <a:noFill/>
          <a:ln w="28575">
            <a:solidFill>
              <a:schemeClr val="tx1"/>
            </a:solidFill>
            <a:round/>
            <a:headEnd type="triangle" w="med" len="med"/>
            <a:tailEnd type="triangle" w="med" len="med"/>
          </a:ln>
        </p:spPr>
        <p:txBody>
          <a:bodyPr/>
          <a:lstStyle/>
          <a:p>
            <a:endParaRPr lang="en-US"/>
          </a:p>
        </p:txBody>
      </p:sp>
      <p:sp>
        <p:nvSpPr>
          <p:cNvPr id="17424" name="Text Box 16"/>
          <p:cNvSpPr txBox="1">
            <a:spLocks noChangeArrowheads="1"/>
          </p:cNvSpPr>
          <p:nvPr/>
        </p:nvSpPr>
        <p:spPr bwMode="auto">
          <a:xfrm>
            <a:off x="1600200" y="2057400"/>
            <a:ext cx="1200150" cy="641350"/>
          </a:xfrm>
          <a:prstGeom prst="rect">
            <a:avLst/>
          </a:prstGeom>
          <a:noFill/>
          <a:ln w="9525">
            <a:noFill/>
            <a:miter lim="800000"/>
            <a:headEnd/>
            <a:tailEnd/>
          </a:ln>
        </p:spPr>
        <p:txBody>
          <a:bodyPr wrap="none">
            <a:spAutoFit/>
          </a:bodyPr>
          <a:lstStyle/>
          <a:p>
            <a:r>
              <a:rPr lang="en-US">
                <a:cs typeface="Arial" charset="0"/>
              </a:rPr>
              <a:t>Posture </a:t>
            </a:r>
          </a:p>
          <a:p>
            <a:r>
              <a:rPr lang="en-US">
                <a:cs typeface="Arial" charset="0"/>
              </a:rPr>
              <a:t>Collectors</a:t>
            </a:r>
          </a:p>
        </p:txBody>
      </p:sp>
      <p:sp>
        <p:nvSpPr>
          <p:cNvPr id="17425" name="Text Box 17"/>
          <p:cNvSpPr txBox="1">
            <a:spLocks noChangeArrowheads="1"/>
          </p:cNvSpPr>
          <p:nvPr/>
        </p:nvSpPr>
        <p:spPr bwMode="auto">
          <a:xfrm>
            <a:off x="6324600" y="2057400"/>
            <a:ext cx="1200150" cy="641350"/>
          </a:xfrm>
          <a:prstGeom prst="rect">
            <a:avLst/>
          </a:prstGeom>
          <a:noFill/>
          <a:ln w="9525">
            <a:noFill/>
            <a:miter lim="800000"/>
            <a:headEnd/>
            <a:tailEnd/>
          </a:ln>
        </p:spPr>
        <p:txBody>
          <a:bodyPr wrap="none">
            <a:spAutoFit/>
          </a:bodyPr>
          <a:lstStyle/>
          <a:p>
            <a:r>
              <a:rPr lang="en-US">
                <a:cs typeface="Arial" charset="0"/>
              </a:rPr>
              <a:t>Posture </a:t>
            </a:r>
          </a:p>
          <a:p>
            <a:r>
              <a:rPr lang="en-US">
                <a:cs typeface="Arial" charset="0"/>
              </a:rPr>
              <a:t>Validators</a:t>
            </a:r>
          </a:p>
        </p:txBody>
      </p:sp>
      <p:sp>
        <p:nvSpPr>
          <p:cNvPr id="17426" name="Text Box 18"/>
          <p:cNvSpPr txBox="1">
            <a:spLocks noChangeArrowheads="1"/>
          </p:cNvSpPr>
          <p:nvPr/>
        </p:nvSpPr>
        <p:spPr bwMode="auto">
          <a:xfrm>
            <a:off x="6324600" y="4724400"/>
            <a:ext cx="1162050" cy="915988"/>
          </a:xfrm>
          <a:prstGeom prst="rect">
            <a:avLst/>
          </a:prstGeom>
          <a:noFill/>
          <a:ln w="9525">
            <a:noFill/>
            <a:miter lim="800000"/>
            <a:headEnd/>
            <a:tailEnd/>
          </a:ln>
        </p:spPr>
        <p:txBody>
          <a:bodyPr wrap="none">
            <a:spAutoFit/>
          </a:bodyPr>
          <a:lstStyle/>
          <a:p>
            <a:r>
              <a:rPr lang="en-US">
                <a:cs typeface="Arial" charset="0"/>
              </a:rPr>
              <a:t>Posture</a:t>
            </a:r>
          </a:p>
          <a:p>
            <a:r>
              <a:rPr lang="en-US">
                <a:cs typeface="Arial" charset="0"/>
              </a:rPr>
              <a:t>Transport</a:t>
            </a:r>
          </a:p>
          <a:p>
            <a:r>
              <a:rPr lang="en-US">
                <a:cs typeface="Arial" charset="0"/>
              </a:rPr>
              <a:t>Server</a:t>
            </a:r>
          </a:p>
        </p:txBody>
      </p:sp>
      <p:sp>
        <p:nvSpPr>
          <p:cNvPr id="17427" name="Text Box 19"/>
          <p:cNvSpPr txBox="1">
            <a:spLocks noChangeArrowheads="1"/>
          </p:cNvSpPr>
          <p:nvPr/>
        </p:nvSpPr>
        <p:spPr bwMode="auto">
          <a:xfrm>
            <a:off x="2898775" y="1981200"/>
            <a:ext cx="3346450" cy="366713"/>
          </a:xfrm>
          <a:prstGeom prst="rect">
            <a:avLst/>
          </a:prstGeom>
          <a:noFill/>
          <a:ln w="9525">
            <a:noFill/>
            <a:miter lim="800000"/>
            <a:headEnd/>
            <a:tailEnd/>
          </a:ln>
        </p:spPr>
        <p:txBody>
          <a:bodyPr wrap="none">
            <a:spAutoFit/>
          </a:bodyPr>
          <a:lstStyle/>
          <a:p>
            <a:r>
              <a:rPr lang="en-US">
                <a:cs typeface="Arial" charset="0"/>
              </a:rPr>
              <a:t>Posture Attribute (PA) protocol </a:t>
            </a:r>
          </a:p>
        </p:txBody>
      </p:sp>
      <p:sp>
        <p:nvSpPr>
          <p:cNvPr id="17428" name="Text Box 20"/>
          <p:cNvSpPr txBox="1">
            <a:spLocks noChangeArrowheads="1"/>
          </p:cNvSpPr>
          <p:nvPr/>
        </p:nvSpPr>
        <p:spPr bwMode="auto">
          <a:xfrm>
            <a:off x="2914650" y="3276600"/>
            <a:ext cx="3105150" cy="366713"/>
          </a:xfrm>
          <a:prstGeom prst="rect">
            <a:avLst/>
          </a:prstGeom>
          <a:noFill/>
          <a:ln w="9525">
            <a:noFill/>
            <a:miter lim="800000"/>
            <a:headEnd/>
            <a:tailEnd/>
          </a:ln>
        </p:spPr>
        <p:txBody>
          <a:bodyPr wrap="none">
            <a:spAutoFit/>
          </a:bodyPr>
          <a:lstStyle/>
          <a:p>
            <a:r>
              <a:rPr lang="en-US">
                <a:cs typeface="Arial" charset="0"/>
              </a:rPr>
              <a:t>Posture Broker (PB) protocol</a:t>
            </a:r>
          </a:p>
        </p:txBody>
      </p:sp>
      <p:sp>
        <p:nvSpPr>
          <p:cNvPr id="17429" name="Text Box 21"/>
          <p:cNvSpPr txBox="1">
            <a:spLocks noChangeArrowheads="1"/>
          </p:cNvSpPr>
          <p:nvPr/>
        </p:nvSpPr>
        <p:spPr bwMode="auto">
          <a:xfrm>
            <a:off x="1143000" y="1219200"/>
            <a:ext cx="1497013" cy="396875"/>
          </a:xfrm>
          <a:prstGeom prst="rect">
            <a:avLst/>
          </a:prstGeom>
          <a:noFill/>
          <a:ln w="9525">
            <a:noFill/>
            <a:miter lim="800000"/>
            <a:headEnd/>
            <a:tailEnd/>
          </a:ln>
        </p:spPr>
        <p:txBody>
          <a:bodyPr wrap="none">
            <a:spAutoFit/>
          </a:bodyPr>
          <a:lstStyle/>
          <a:p>
            <a:r>
              <a:rPr lang="en-US" sz="2000" b="1">
                <a:cs typeface="Arial" charset="0"/>
              </a:rPr>
              <a:t>NEA Client</a:t>
            </a:r>
          </a:p>
        </p:txBody>
      </p:sp>
      <p:sp>
        <p:nvSpPr>
          <p:cNvPr id="17430" name="Text Box 22"/>
          <p:cNvSpPr txBox="1">
            <a:spLocks noChangeArrowheads="1"/>
          </p:cNvSpPr>
          <p:nvPr/>
        </p:nvSpPr>
        <p:spPr bwMode="auto">
          <a:xfrm>
            <a:off x="6400800" y="1219200"/>
            <a:ext cx="1582738" cy="396875"/>
          </a:xfrm>
          <a:prstGeom prst="rect">
            <a:avLst/>
          </a:prstGeom>
          <a:noFill/>
          <a:ln w="9525">
            <a:noFill/>
            <a:miter lim="800000"/>
            <a:headEnd/>
            <a:tailEnd/>
          </a:ln>
        </p:spPr>
        <p:txBody>
          <a:bodyPr wrap="none">
            <a:spAutoFit/>
          </a:bodyPr>
          <a:lstStyle/>
          <a:p>
            <a:r>
              <a:rPr lang="en-US" sz="2000" b="1">
                <a:cs typeface="Arial" charset="0"/>
              </a:rPr>
              <a:t>NEA Server</a:t>
            </a:r>
          </a:p>
        </p:txBody>
      </p:sp>
      <p:sp>
        <p:nvSpPr>
          <p:cNvPr id="17431" name="Line 23"/>
          <p:cNvSpPr>
            <a:spLocks noChangeShapeType="1"/>
          </p:cNvSpPr>
          <p:nvPr/>
        </p:nvSpPr>
        <p:spPr bwMode="auto">
          <a:xfrm>
            <a:off x="2819400" y="5181600"/>
            <a:ext cx="3429000" cy="0"/>
          </a:xfrm>
          <a:prstGeom prst="line">
            <a:avLst/>
          </a:prstGeom>
          <a:noFill/>
          <a:ln w="28575">
            <a:solidFill>
              <a:schemeClr val="tx1"/>
            </a:solidFill>
            <a:round/>
            <a:headEnd type="triangle" w="med" len="med"/>
            <a:tailEnd type="triangle" w="med" len="med"/>
          </a:ln>
        </p:spPr>
        <p:txBody>
          <a:bodyPr/>
          <a:lstStyle/>
          <a:p>
            <a:endParaRPr lang="en-US"/>
          </a:p>
        </p:txBody>
      </p:sp>
      <p:sp>
        <p:nvSpPr>
          <p:cNvPr id="17432" name="Text Box 24"/>
          <p:cNvSpPr txBox="1">
            <a:spLocks noChangeArrowheads="1"/>
          </p:cNvSpPr>
          <p:nvPr/>
        </p:nvSpPr>
        <p:spPr bwMode="auto">
          <a:xfrm>
            <a:off x="2743200" y="4800600"/>
            <a:ext cx="3511550" cy="366713"/>
          </a:xfrm>
          <a:prstGeom prst="rect">
            <a:avLst/>
          </a:prstGeom>
          <a:noFill/>
          <a:ln w="9525">
            <a:noFill/>
            <a:miter lim="800000"/>
            <a:headEnd/>
            <a:tailEnd/>
          </a:ln>
        </p:spPr>
        <p:txBody>
          <a:bodyPr wrap="none">
            <a:spAutoFit/>
          </a:bodyPr>
          <a:lstStyle/>
          <a:p>
            <a:r>
              <a:rPr lang="en-US">
                <a:cs typeface="Arial" charset="0"/>
              </a:rPr>
              <a:t>Posture Transport (PT) protocols</a:t>
            </a:r>
          </a:p>
        </p:txBody>
      </p:sp>
      <p:sp>
        <p:nvSpPr>
          <p:cNvPr id="17433" name="Rectangle 25"/>
          <p:cNvSpPr>
            <a:spLocks noChangeArrowheads="1"/>
          </p:cNvSpPr>
          <p:nvPr/>
        </p:nvSpPr>
        <p:spPr bwMode="auto">
          <a:xfrm>
            <a:off x="1524000" y="4648200"/>
            <a:ext cx="1295400" cy="990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34" name="Text Box 26"/>
          <p:cNvSpPr txBox="1">
            <a:spLocks noChangeArrowheads="1"/>
          </p:cNvSpPr>
          <p:nvPr/>
        </p:nvSpPr>
        <p:spPr bwMode="auto">
          <a:xfrm>
            <a:off x="1600200" y="4648200"/>
            <a:ext cx="1162050" cy="915988"/>
          </a:xfrm>
          <a:prstGeom prst="rect">
            <a:avLst/>
          </a:prstGeom>
          <a:noFill/>
          <a:ln w="9525">
            <a:noFill/>
            <a:miter lim="800000"/>
            <a:headEnd/>
            <a:tailEnd/>
          </a:ln>
        </p:spPr>
        <p:txBody>
          <a:bodyPr wrap="none">
            <a:spAutoFit/>
          </a:bodyPr>
          <a:lstStyle/>
          <a:p>
            <a:r>
              <a:rPr lang="en-US">
                <a:cs typeface="Arial" charset="0"/>
              </a:rPr>
              <a:t>Posture</a:t>
            </a:r>
          </a:p>
          <a:p>
            <a:r>
              <a:rPr lang="en-US">
                <a:cs typeface="Arial" charset="0"/>
              </a:rPr>
              <a:t>Transport</a:t>
            </a:r>
          </a:p>
          <a:p>
            <a:r>
              <a:rPr lang="en-US">
                <a:cs typeface="Arial" charset="0"/>
              </a:rPr>
              <a:t>Client</a:t>
            </a:r>
          </a:p>
        </p:txBody>
      </p:sp>
      <p:sp>
        <p:nvSpPr>
          <p:cNvPr id="17435" name="Rectangle 27"/>
          <p:cNvSpPr>
            <a:spLocks noChangeArrowheads="1"/>
          </p:cNvSpPr>
          <p:nvPr/>
        </p:nvSpPr>
        <p:spPr bwMode="auto">
          <a:xfrm>
            <a:off x="1524000" y="3352800"/>
            <a:ext cx="1295400" cy="914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36" name="Text Box 28"/>
          <p:cNvSpPr txBox="1">
            <a:spLocks noChangeArrowheads="1"/>
          </p:cNvSpPr>
          <p:nvPr/>
        </p:nvSpPr>
        <p:spPr bwMode="auto">
          <a:xfrm>
            <a:off x="1685925" y="3352800"/>
            <a:ext cx="971550" cy="915988"/>
          </a:xfrm>
          <a:prstGeom prst="rect">
            <a:avLst/>
          </a:prstGeom>
          <a:noFill/>
          <a:ln w="9525">
            <a:noFill/>
            <a:miter lim="800000"/>
            <a:headEnd/>
            <a:tailEnd/>
          </a:ln>
        </p:spPr>
        <p:txBody>
          <a:bodyPr>
            <a:spAutoFit/>
          </a:bodyPr>
          <a:lstStyle/>
          <a:p>
            <a:r>
              <a:rPr lang="en-US">
                <a:cs typeface="Arial" charset="0"/>
              </a:rPr>
              <a:t>Posture</a:t>
            </a:r>
          </a:p>
          <a:p>
            <a:r>
              <a:rPr lang="en-US">
                <a:cs typeface="Arial" charset="0"/>
              </a:rPr>
              <a:t>Broker</a:t>
            </a:r>
          </a:p>
          <a:p>
            <a:r>
              <a:rPr lang="en-US">
                <a:cs typeface="Arial" charset="0"/>
              </a:rPr>
              <a:t>Client</a:t>
            </a:r>
          </a:p>
        </p:txBody>
      </p:sp>
      <p:sp>
        <p:nvSpPr>
          <p:cNvPr id="17437" name="Rectangle 29"/>
          <p:cNvSpPr>
            <a:spLocks noChangeArrowheads="1"/>
          </p:cNvSpPr>
          <p:nvPr/>
        </p:nvSpPr>
        <p:spPr bwMode="auto">
          <a:xfrm>
            <a:off x="6248400" y="3352800"/>
            <a:ext cx="1295400" cy="914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38" name="Text Box 30"/>
          <p:cNvSpPr txBox="1">
            <a:spLocks noChangeArrowheads="1"/>
          </p:cNvSpPr>
          <p:nvPr/>
        </p:nvSpPr>
        <p:spPr bwMode="auto">
          <a:xfrm>
            <a:off x="6400800" y="3352800"/>
            <a:ext cx="971550" cy="915988"/>
          </a:xfrm>
          <a:prstGeom prst="rect">
            <a:avLst/>
          </a:prstGeom>
          <a:noFill/>
          <a:ln w="9525">
            <a:noFill/>
            <a:miter lim="800000"/>
            <a:headEnd/>
            <a:tailEnd/>
          </a:ln>
        </p:spPr>
        <p:txBody>
          <a:bodyPr wrap="none">
            <a:spAutoFit/>
          </a:bodyPr>
          <a:lstStyle/>
          <a:p>
            <a:r>
              <a:rPr lang="en-US">
                <a:cs typeface="Arial" charset="0"/>
              </a:rPr>
              <a:t>Posture</a:t>
            </a:r>
          </a:p>
          <a:p>
            <a:r>
              <a:rPr lang="en-US">
                <a:cs typeface="Arial" charset="0"/>
              </a:rPr>
              <a:t>Broker</a:t>
            </a:r>
          </a:p>
          <a:p>
            <a:r>
              <a:rPr lang="en-US">
                <a:cs typeface="Arial" charset="0"/>
              </a:rPr>
              <a:t>Server</a:t>
            </a:r>
          </a:p>
        </p:txBody>
      </p:sp>
      <p:sp>
        <p:nvSpPr>
          <p:cNvPr id="31" name="Date Placeholder 30"/>
          <p:cNvSpPr>
            <a:spLocks noGrp="1"/>
          </p:cNvSpPr>
          <p:nvPr>
            <p:ph type="dt" sz="half" idx="10"/>
          </p:nvPr>
        </p:nvSpPr>
        <p:spPr/>
        <p:txBody>
          <a:bodyPr/>
          <a:lstStyle/>
          <a:p>
            <a:pPr>
              <a:defRPr/>
            </a:pPr>
            <a:r>
              <a:rPr lang="en-US" smtClean="0"/>
              <a:t>Jul 27, 2011</a:t>
            </a:r>
            <a:endParaRPr lang="en-US" dirty="0"/>
          </a:p>
        </p:txBody>
      </p:sp>
      <p:sp>
        <p:nvSpPr>
          <p:cNvPr id="32" name="Slide Number Placeholder 31"/>
          <p:cNvSpPr>
            <a:spLocks noGrp="1"/>
          </p:cNvSpPr>
          <p:nvPr>
            <p:ph type="sldNum" sz="quarter" idx="12"/>
          </p:nvPr>
        </p:nvSpPr>
        <p:spPr/>
        <p:txBody>
          <a:bodyPr/>
          <a:lstStyle/>
          <a:p>
            <a:pPr>
              <a:defRPr/>
            </a:pPr>
            <a:fld id="{9B596634-B4A0-4728-99DE-EE4CE2965B1A}" type="slidenum">
              <a:rPr lang="en-US" smtClean="0"/>
              <a:pPr>
                <a:defRPr/>
              </a:pPr>
              <a:t>6</a:t>
            </a:fld>
            <a:endParaRPr lang="en-US"/>
          </a:p>
        </p:txBody>
      </p:sp>
      <p:sp>
        <p:nvSpPr>
          <p:cNvPr id="33" name="Footer Placeholder 32"/>
          <p:cNvSpPr>
            <a:spLocks noGrp="1"/>
          </p:cNvSpPr>
          <p:nvPr>
            <p:ph type="ftr" sz="quarter" idx="11"/>
          </p:nvPr>
        </p:nvSpPr>
        <p:spPr/>
        <p:txBody>
          <a:bodyPr/>
          <a:lstStyle/>
          <a:p>
            <a:pPr>
              <a:defRPr/>
            </a:pPr>
            <a:r>
              <a:rPr lang="en-US" smtClean="0"/>
              <a:t>IETF 81 - NEA Meeting</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3600" smtClean="0"/>
              <a:t>PA-TNC Within PB-TNC Within PT</a:t>
            </a:r>
          </a:p>
        </p:txBody>
      </p:sp>
      <p:sp>
        <p:nvSpPr>
          <p:cNvPr id="18435" name="Rectangle 3"/>
          <p:cNvSpPr>
            <a:spLocks noChangeArrowheads="1"/>
          </p:cNvSpPr>
          <p:nvPr/>
        </p:nvSpPr>
        <p:spPr bwMode="auto">
          <a:xfrm>
            <a:off x="457200" y="1447800"/>
            <a:ext cx="8153400" cy="4800600"/>
          </a:xfrm>
          <a:prstGeom prst="rect">
            <a:avLst/>
          </a:prstGeom>
          <a:solidFill>
            <a:schemeClr val="bg1"/>
          </a:solidFill>
          <a:ln w="22225">
            <a:solidFill>
              <a:schemeClr val="tx1"/>
            </a:solidFill>
            <a:miter lim="800000"/>
            <a:headEnd/>
            <a:tailEnd/>
          </a:ln>
        </p:spPr>
        <p:txBody>
          <a:bodyPr wrap="none" anchor="ctr"/>
          <a:lstStyle/>
          <a:p>
            <a:pPr algn="ctr"/>
            <a:endParaRPr lang="en-US"/>
          </a:p>
        </p:txBody>
      </p:sp>
      <p:sp>
        <p:nvSpPr>
          <p:cNvPr id="18436" name="Rectangle 4"/>
          <p:cNvSpPr>
            <a:spLocks noChangeArrowheads="1"/>
          </p:cNvSpPr>
          <p:nvPr/>
        </p:nvSpPr>
        <p:spPr bwMode="auto">
          <a:xfrm>
            <a:off x="609600" y="1905000"/>
            <a:ext cx="7848600" cy="4038600"/>
          </a:xfrm>
          <a:prstGeom prst="rect">
            <a:avLst/>
          </a:prstGeom>
          <a:solidFill>
            <a:schemeClr val="bg1"/>
          </a:solidFill>
          <a:ln w="22225">
            <a:solidFill>
              <a:schemeClr val="tx1"/>
            </a:solidFill>
            <a:miter lim="800000"/>
            <a:headEnd/>
            <a:tailEnd/>
          </a:ln>
        </p:spPr>
        <p:txBody>
          <a:bodyPr wrap="none" anchor="ctr"/>
          <a:lstStyle/>
          <a:p>
            <a:endParaRPr lang="en-US"/>
          </a:p>
        </p:txBody>
      </p:sp>
      <p:sp>
        <p:nvSpPr>
          <p:cNvPr id="18437" name="Rectangle 5"/>
          <p:cNvSpPr>
            <a:spLocks noChangeArrowheads="1"/>
          </p:cNvSpPr>
          <p:nvPr/>
        </p:nvSpPr>
        <p:spPr bwMode="auto">
          <a:xfrm>
            <a:off x="762000" y="2438400"/>
            <a:ext cx="7391400" cy="533400"/>
          </a:xfrm>
          <a:prstGeom prst="rect">
            <a:avLst/>
          </a:prstGeom>
          <a:solidFill>
            <a:schemeClr val="bg1"/>
          </a:solidFill>
          <a:ln w="22225">
            <a:solidFill>
              <a:schemeClr val="tx1"/>
            </a:solidFill>
            <a:miter lim="800000"/>
            <a:headEnd/>
            <a:tailEnd/>
          </a:ln>
        </p:spPr>
        <p:txBody>
          <a:bodyPr wrap="none" anchor="ctr"/>
          <a:lstStyle/>
          <a:p>
            <a:endParaRPr lang="en-US"/>
          </a:p>
        </p:txBody>
      </p:sp>
      <p:sp>
        <p:nvSpPr>
          <p:cNvPr id="18438" name="Text Box 6"/>
          <p:cNvSpPr txBox="1">
            <a:spLocks noChangeArrowheads="1"/>
          </p:cNvSpPr>
          <p:nvPr/>
        </p:nvSpPr>
        <p:spPr bwMode="auto">
          <a:xfrm>
            <a:off x="514350" y="1462088"/>
            <a:ext cx="476250" cy="366712"/>
          </a:xfrm>
          <a:prstGeom prst="rect">
            <a:avLst/>
          </a:prstGeom>
          <a:solidFill>
            <a:schemeClr val="bg1"/>
          </a:solidFill>
          <a:ln w="22225">
            <a:noFill/>
            <a:miter lim="800000"/>
            <a:headEnd/>
            <a:tailEnd/>
          </a:ln>
        </p:spPr>
        <p:txBody>
          <a:bodyPr wrap="none">
            <a:spAutoFit/>
          </a:bodyPr>
          <a:lstStyle/>
          <a:p>
            <a:r>
              <a:rPr lang="en-US"/>
              <a:t>PT</a:t>
            </a:r>
          </a:p>
        </p:txBody>
      </p:sp>
      <p:sp>
        <p:nvSpPr>
          <p:cNvPr id="18439" name="Text Box 7"/>
          <p:cNvSpPr txBox="1">
            <a:spLocks noChangeArrowheads="1"/>
          </p:cNvSpPr>
          <p:nvPr/>
        </p:nvSpPr>
        <p:spPr bwMode="auto">
          <a:xfrm>
            <a:off x="666750" y="1919288"/>
            <a:ext cx="1847850" cy="366712"/>
          </a:xfrm>
          <a:prstGeom prst="rect">
            <a:avLst/>
          </a:prstGeom>
          <a:solidFill>
            <a:schemeClr val="bg1"/>
          </a:solidFill>
          <a:ln w="22225">
            <a:noFill/>
            <a:miter lim="800000"/>
            <a:headEnd/>
            <a:tailEnd/>
          </a:ln>
        </p:spPr>
        <p:txBody>
          <a:bodyPr wrap="none">
            <a:spAutoFit/>
          </a:bodyPr>
          <a:lstStyle/>
          <a:p>
            <a:r>
              <a:rPr lang="en-US"/>
              <a:t>PB-TNC Header</a:t>
            </a:r>
          </a:p>
        </p:txBody>
      </p:sp>
      <p:sp>
        <p:nvSpPr>
          <p:cNvPr id="18440" name="Text Box 8"/>
          <p:cNvSpPr txBox="1">
            <a:spLocks noChangeArrowheads="1"/>
          </p:cNvSpPr>
          <p:nvPr/>
        </p:nvSpPr>
        <p:spPr bwMode="auto">
          <a:xfrm>
            <a:off x="838200" y="2528888"/>
            <a:ext cx="6635750" cy="366712"/>
          </a:xfrm>
          <a:prstGeom prst="rect">
            <a:avLst/>
          </a:prstGeom>
          <a:solidFill>
            <a:schemeClr val="bg1"/>
          </a:solidFill>
          <a:ln w="22225">
            <a:noFill/>
            <a:miter lim="800000"/>
            <a:headEnd/>
            <a:tailEnd/>
          </a:ln>
        </p:spPr>
        <p:txBody>
          <a:bodyPr wrap="none">
            <a:spAutoFit/>
          </a:bodyPr>
          <a:lstStyle/>
          <a:p>
            <a:r>
              <a:rPr lang="en-US"/>
              <a:t>PB-TNC Message (Type=PB-Batch-Type, Batch-Type=CDATA)</a:t>
            </a:r>
          </a:p>
        </p:txBody>
      </p:sp>
      <p:sp>
        <p:nvSpPr>
          <p:cNvPr id="18441" name="Rectangle 9"/>
          <p:cNvSpPr>
            <a:spLocks noChangeArrowheads="1"/>
          </p:cNvSpPr>
          <p:nvPr/>
        </p:nvSpPr>
        <p:spPr bwMode="auto">
          <a:xfrm>
            <a:off x="762000" y="3200400"/>
            <a:ext cx="7391400" cy="2590800"/>
          </a:xfrm>
          <a:prstGeom prst="rect">
            <a:avLst/>
          </a:prstGeom>
          <a:solidFill>
            <a:schemeClr val="bg1"/>
          </a:solidFill>
          <a:ln w="22225">
            <a:solidFill>
              <a:schemeClr val="tx1"/>
            </a:solidFill>
            <a:miter lim="800000"/>
            <a:headEnd/>
            <a:tailEnd/>
          </a:ln>
        </p:spPr>
        <p:txBody>
          <a:bodyPr wrap="none" anchor="ctr"/>
          <a:lstStyle/>
          <a:p>
            <a:endParaRPr lang="en-US"/>
          </a:p>
        </p:txBody>
      </p:sp>
      <p:sp>
        <p:nvSpPr>
          <p:cNvPr id="18442" name="Text Box 10"/>
          <p:cNvSpPr txBox="1">
            <a:spLocks noChangeArrowheads="1"/>
          </p:cNvSpPr>
          <p:nvPr/>
        </p:nvSpPr>
        <p:spPr bwMode="auto">
          <a:xfrm>
            <a:off x="838200" y="3290888"/>
            <a:ext cx="7213600" cy="366712"/>
          </a:xfrm>
          <a:prstGeom prst="rect">
            <a:avLst/>
          </a:prstGeom>
          <a:solidFill>
            <a:schemeClr val="bg1"/>
          </a:solidFill>
          <a:ln w="22225">
            <a:noFill/>
            <a:miter lim="800000"/>
            <a:headEnd/>
            <a:tailEnd/>
          </a:ln>
        </p:spPr>
        <p:txBody>
          <a:bodyPr wrap="none">
            <a:spAutoFit/>
          </a:bodyPr>
          <a:lstStyle/>
          <a:p>
            <a:r>
              <a:rPr lang="en-US"/>
              <a:t>PB-TNC Message (Type=PB-PA, PA Vendor ID=0, PA Subtype= OS)</a:t>
            </a:r>
          </a:p>
        </p:txBody>
      </p:sp>
      <p:sp>
        <p:nvSpPr>
          <p:cNvPr id="18443" name="Rectangle 11"/>
          <p:cNvSpPr>
            <a:spLocks noChangeArrowheads="1"/>
          </p:cNvSpPr>
          <p:nvPr/>
        </p:nvSpPr>
        <p:spPr bwMode="auto">
          <a:xfrm>
            <a:off x="838200" y="3810000"/>
            <a:ext cx="7239000" cy="1828800"/>
          </a:xfrm>
          <a:prstGeom prst="rect">
            <a:avLst/>
          </a:prstGeom>
          <a:solidFill>
            <a:schemeClr val="bg1"/>
          </a:solidFill>
          <a:ln w="22225">
            <a:solidFill>
              <a:schemeClr val="tx1"/>
            </a:solidFill>
            <a:miter lim="800000"/>
            <a:headEnd/>
            <a:tailEnd/>
          </a:ln>
        </p:spPr>
        <p:txBody>
          <a:bodyPr wrap="none" anchor="ctr"/>
          <a:lstStyle/>
          <a:p>
            <a:endParaRPr lang="en-US"/>
          </a:p>
        </p:txBody>
      </p:sp>
      <p:sp>
        <p:nvSpPr>
          <p:cNvPr id="18444" name="Text Box 12"/>
          <p:cNvSpPr txBox="1">
            <a:spLocks noChangeArrowheads="1"/>
          </p:cNvSpPr>
          <p:nvPr/>
        </p:nvSpPr>
        <p:spPr bwMode="auto">
          <a:xfrm>
            <a:off x="914400" y="3886200"/>
            <a:ext cx="2025650" cy="366713"/>
          </a:xfrm>
          <a:prstGeom prst="rect">
            <a:avLst/>
          </a:prstGeom>
          <a:solidFill>
            <a:schemeClr val="bg1"/>
          </a:solidFill>
          <a:ln w="22225">
            <a:noFill/>
            <a:miter lim="800000"/>
            <a:headEnd/>
            <a:tailEnd/>
          </a:ln>
        </p:spPr>
        <p:txBody>
          <a:bodyPr wrap="none">
            <a:spAutoFit/>
          </a:bodyPr>
          <a:lstStyle/>
          <a:p>
            <a:r>
              <a:rPr lang="en-US"/>
              <a:t>PA-TNC Message</a:t>
            </a:r>
          </a:p>
        </p:txBody>
      </p:sp>
      <p:sp>
        <p:nvSpPr>
          <p:cNvPr id="18445" name="Rectangle 13"/>
          <p:cNvSpPr>
            <a:spLocks noChangeArrowheads="1"/>
          </p:cNvSpPr>
          <p:nvPr/>
        </p:nvSpPr>
        <p:spPr bwMode="auto">
          <a:xfrm>
            <a:off x="990600" y="4419600"/>
            <a:ext cx="7010400" cy="533400"/>
          </a:xfrm>
          <a:prstGeom prst="rect">
            <a:avLst/>
          </a:prstGeom>
          <a:solidFill>
            <a:schemeClr val="bg1"/>
          </a:solidFill>
          <a:ln w="22225">
            <a:solidFill>
              <a:schemeClr val="tx1"/>
            </a:solidFill>
            <a:miter lim="800000"/>
            <a:headEnd/>
            <a:tailEnd/>
          </a:ln>
        </p:spPr>
        <p:txBody>
          <a:bodyPr wrap="none" anchor="ctr"/>
          <a:lstStyle/>
          <a:p>
            <a:endParaRPr lang="en-US"/>
          </a:p>
        </p:txBody>
      </p:sp>
      <p:sp>
        <p:nvSpPr>
          <p:cNvPr id="18446" name="Text Box 14"/>
          <p:cNvSpPr txBox="1">
            <a:spLocks noChangeArrowheads="1"/>
          </p:cNvSpPr>
          <p:nvPr/>
        </p:nvSpPr>
        <p:spPr bwMode="auto">
          <a:xfrm>
            <a:off x="1022350" y="4510088"/>
            <a:ext cx="6673850" cy="366712"/>
          </a:xfrm>
          <a:prstGeom prst="rect">
            <a:avLst/>
          </a:prstGeom>
          <a:solidFill>
            <a:schemeClr val="bg1"/>
          </a:solidFill>
          <a:ln w="22225">
            <a:noFill/>
            <a:miter lim="800000"/>
            <a:headEnd/>
            <a:tailEnd/>
          </a:ln>
        </p:spPr>
        <p:txBody>
          <a:bodyPr wrap="none">
            <a:spAutoFit/>
          </a:bodyPr>
          <a:lstStyle/>
          <a:p>
            <a:r>
              <a:rPr lang="en-US"/>
              <a:t>PA-TNC Attribute (Type=Product Info, Product ID=Windows XP)</a:t>
            </a:r>
          </a:p>
        </p:txBody>
      </p:sp>
      <p:sp>
        <p:nvSpPr>
          <p:cNvPr id="18447" name="Rectangle 15"/>
          <p:cNvSpPr>
            <a:spLocks noChangeArrowheads="1"/>
          </p:cNvSpPr>
          <p:nvPr/>
        </p:nvSpPr>
        <p:spPr bwMode="auto">
          <a:xfrm>
            <a:off x="990600" y="5029200"/>
            <a:ext cx="7010400" cy="533400"/>
          </a:xfrm>
          <a:prstGeom prst="rect">
            <a:avLst/>
          </a:prstGeom>
          <a:solidFill>
            <a:schemeClr val="bg1"/>
          </a:solidFill>
          <a:ln w="22225">
            <a:solidFill>
              <a:schemeClr val="tx1"/>
            </a:solidFill>
            <a:miter lim="800000"/>
            <a:headEnd/>
            <a:tailEnd/>
          </a:ln>
        </p:spPr>
        <p:txBody>
          <a:bodyPr wrap="none" anchor="ctr"/>
          <a:lstStyle/>
          <a:p>
            <a:endParaRPr lang="en-US"/>
          </a:p>
        </p:txBody>
      </p:sp>
      <p:sp>
        <p:nvSpPr>
          <p:cNvPr id="18448" name="Text Box 16"/>
          <p:cNvSpPr txBox="1">
            <a:spLocks noChangeArrowheads="1"/>
          </p:cNvSpPr>
          <p:nvPr/>
        </p:nvSpPr>
        <p:spPr bwMode="auto">
          <a:xfrm>
            <a:off x="1041400" y="5119688"/>
            <a:ext cx="6731000" cy="366712"/>
          </a:xfrm>
          <a:prstGeom prst="rect">
            <a:avLst/>
          </a:prstGeom>
          <a:solidFill>
            <a:schemeClr val="bg1"/>
          </a:solidFill>
          <a:ln w="22225">
            <a:noFill/>
            <a:miter lim="800000"/>
            <a:headEnd/>
            <a:tailEnd/>
          </a:ln>
        </p:spPr>
        <p:txBody>
          <a:bodyPr wrap="none">
            <a:spAutoFit/>
          </a:bodyPr>
          <a:lstStyle/>
          <a:p>
            <a:r>
              <a:rPr lang="en-US"/>
              <a:t>PA-TNC Attribute (Type=Numeric Version, Major=5, Minor=3, ...)</a:t>
            </a:r>
          </a:p>
        </p:txBody>
      </p:sp>
      <p:sp>
        <p:nvSpPr>
          <p:cNvPr id="17" name="Date Placeholder 16"/>
          <p:cNvSpPr>
            <a:spLocks noGrp="1"/>
          </p:cNvSpPr>
          <p:nvPr>
            <p:ph type="dt" sz="half" idx="10"/>
          </p:nvPr>
        </p:nvSpPr>
        <p:spPr/>
        <p:txBody>
          <a:bodyPr/>
          <a:lstStyle/>
          <a:p>
            <a:pPr>
              <a:defRPr/>
            </a:pPr>
            <a:r>
              <a:rPr lang="en-US" smtClean="0"/>
              <a:t>Jul 27, 2011</a:t>
            </a:r>
            <a:endParaRPr lang="en-US" dirty="0"/>
          </a:p>
        </p:txBody>
      </p:sp>
      <p:sp>
        <p:nvSpPr>
          <p:cNvPr id="18" name="Slide Number Placeholder 17"/>
          <p:cNvSpPr>
            <a:spLocks noGrp="1"/>
          </p:cNvSpPr>
          <p:nvPr>
            <p:ph type="sldNum" sz="quarter" idx="12"/>
          </p:nvPr>
        </p:nvSpPr>
        <p:spPr/>
        <p:txBody>
          <a:bodyPr/>
          <a:lstStyle/>
          <a:p>
            <a:pPr>
              <a:defRPr/>
            </a:pPr>
            <a:fld id="{D30EAFBE-864E-4221-A4A8-C9B4EC2270DB}" type="slidenum">
              <a:rPr lang="en-US" smtClean="0"/>
              <a:pPr>
                <a:defRPr/>
              </a:pPr>
              <a:t>7</a:t>
            </a:fld>
            <a:endParaRPr lang="en-US"/>
          </a:p>
        </p:txBody>
      </p:sp>
      <p:sp>
        <p:nvSpPr>
          <p:cNvPr id="19" name="Footer Placeholder 18"/>
          <p:cNvSpPr>
            <a:spLocks noGrp="1"/>
          </p:cNvSpPr>
          <p:nvPr>
            <p:ph type="ftr" sz="quarter" idx="11"/>
          </p:nvPr>
        </p:nvSpPr>
        <p:spPr/>
        <p:txBody>
          <a:bodyPr/>
          <a:lstStyle/>
          <a:p>
            <a:pPr>
              <a:defRPr/>
            </a:pPr>
            <a:r>
              <a:rPr lang="en-US" smtClean="0"/>
              <a:t>IETF 81 - NEA Meeting</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Slide Number Placeholder 5"/>
          <p:cNvSpPr>
            <a:spLocks noGrp="1"/>
          </p:cNvSpPr>
          <p:nvPr>
            <p:ph type="sldNum" sz="quarter" idx="12"/>
          </p:nvPr>
        </p:nvSpPr>
        <p:spPr>
          <a:noFill/>
        </p:spPr>
        <p:txBody>
          <a:bodyPr/>
          <a:lstStyle/>
          <a:p>
            <a:fld id="{D9C080B3-A87A-41DA-843E-B7CF1E855A71}" type="slidenum">
              <a:rPr lang="en-US"/>
              <a:pPr/>
              <a:t>8</a:t>
            </a:fld>
            <a:endParaRPr lang="en-US"/>
          </a:p>
        </p:txBody>
      </p:sp>
      <p:sp>
        <p:nvSpPr>
          <p:cNvPr id="59397" name="Rectangle 2"/>
          <p:cNvSpPr>
            <a:spLocks noGrp="1" noChangeArrowheads="1"/>
          </p:cNvSpPr>
          <p:nvPr>
            <p:ph type="ctrTitle"/>
          </p:nvPr>
        </p:nvSpPr>
        <p:spPr/>
        <p:txBody>
          <a:bodyPr/>
          <a:lstStyle/>
          <a:p>
            <a:pPr eaLnBrk="1" hangingPunct="1"/>
            <a:r>
              <a:rPr lang="en-US" smtClean="0"/>
              <a:t>PT-TLS Evaluation</a:t>
            </a:r>
          </a:p>
        </p:txBody>
      </p:sp>
      <p:sp>
        <p:nvSpPr>
          <p:cNvPr id="59398" name="Rectangle 3"/>
          <p:cNvSpPr>
            <a:spLocks noGrp="1" noChangeArrowheads="1"/>
          </p:cNvSpPr>
          <p:nvPr>
            <p:ph type="subTitle" idx="1"/>
          </p:nvPr>
        </p:nvSpPr>
        <p:spPr/>
        <p:txBody>
          <a:bodyPr/>
          <a:lstStyle/>
          <a:p>
            <a:pPr eaLnBrk="1" hangingPunct="1"/>
            <a:endParaRPr lang="en-US" sz="4000" smtClean="0"/>
          </a:p>
        </p:txBody>
      </p:sp>
      <p:sp>
        <p:nvSpPr>
          <p:cNvPr id="5" name="Date Placeholder 4"/>
          <p:cNvSpPr>
            <a:spLocks noGrp="1"/>
          </p:cNvSpPr>
          <p:nvPr>
            <p:ph type="dt" sz="half" idx="10"/>
          </p:nvPr>
        </p:nvSpPr>
        <p:spPr/>
        <p:txBody>
          <a:bodyPr/>
          <a:lstStyle/>
          <a:p>
            <a:pPr>
              <a:defRPr/>
            </a:pPr>
            <a:r>
              <a:rPr lang="en-US" smtClean="0"/>
              <a:t>Jul 27, 2011</a:t>
            </a:r>
            <a:endParaRPr lang="en-US" dirty="0"/>
          </a:p>
        </p:txBody>
      </p:sp>
      <p:sp>
        <p:nvSpPr>
          <p:cNvPr id="6" name="Footer Placeholder 5"/>
          <p:cNvSpPr>
            <a:spLocks noGrp="1"/>
          </p:cNvSpPr>
          <p:nvPr>
            <p:ph type="ftr" sz="quarter" idx="11"/>
          </p:nvPr>
        </p:nvSpPr>
        <p:spPr/>
        <p:txBody>
          <a:bodyPr/>
          <a:lstStyle/>
          <a:p>
            <a:pPr>
              <a:defRPr/>
            </a:pPr>
            <a:r>
              <a:rPr lang="en-US" smtClean="0"/>
              <a:t>IETF 81 - NEA Meeting</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5" name="Slide Number Placeholder 4"/>
          <p:cNvSpPr>
            <a:spLocks noGrp="1"/>
          </p:cNvSpPr>
          <p:nvPr>
            <p:ph type="sldNum" sz="quarter" idx="12"/>
          </p:nvPr>
        </p:nvSpPr>
        <p:spPr/>
        <p:txBody>
          <a:bodyPr/>
          <a:lstStyle/>
          <a:p>
            <a:pPr>
              <a:defRPr/>
            </a:pPr>
            <a:fld id="{3A796127-0958-4017-A63D-6FE4B3C25FF7}" type="slidenum">
              <a:rPr lang="en-US" smtClean="0"/>
              <a:pPr>
                <a:defRPr/>
              </a:pPr>
              <a:t>9</a:t>
            </a:fld>
            <a:endParaRPr lang="en-US"/>
          </a:p>
        </p:txBody>
      </p:sp>
      <p:sp>
        <p:nvSpPr>
          <p:cNvPr id="6" name="Rectangle 3"/>
          <p:cNvSpPr txBox="1">
            <a:spLocks noChangeArrowheads="1"/>
          </p:cNvSpPr>
          <p:nvPr/>
        </p:nvSpPr>
        <p:spPr bwMode="auto">
          <a:xfrm>
            <a:off x="457200" y="1371601"/>
            <a:ext cx="8305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48640" marR="0" lvl="0" indent="-457200" defTabSz="914400" rtl="0" eaLnBrk="1" fontAlgn="base" latinLnBrk="0" hangingPunct="1">
              <a:lnSpc>
                <a:spcPct val="80000"/>
              </a:lnSpc>
              <a:spcBef>
                <a:spcPct val="20000"/>
              </a:spcBef>
              <a:spcAft>
                <a:spcPts val="1200"/>
              </a:spcAft>
              <a:buClrTx/>
              <a:buSzTx/>
              <a:buFont typeface="Arial" pitchFamily="34" charset="0"/>
              <a:buChar char="•"/>
              <a:tabLst/>
              <a:defRPr/>
            </a:pPr>
            <a:r>
              <a:rPr lang="en-US" sz="3200" kern="0" dirty="0" smtClean="0">
                <a:latin typeface="+mn-lt"/>
              </a:rPr>
              <a:t>Summarize PT-TLS</a:t>
            </a:r>
          </a:p>
          <a:p>
            <a:pPr marL="548640" marR="0" lvl="0" indent="-457200" defTabSz="914400" rtl="0" eaLnBrk="1" fontAlgn="base" latinLnBrk="0" hangingPunct="1">
              <a:lnSpc>
                <a:spcPct val="80000"/>
              </a:lnSpc>
              <a:spcBef>
                <a:spcPct val="20000"/>
              </a:spcBef>
              <a:spcAft>
                <a:spcPts val="1200"/>
              </a:spcAft>
              <a:buClrTx/>
              <a:buSzTx/>
              <a:buFont typeface="Arial" pitchFamily="34" charset="0"/>
              <a:buChar char="•"/>
              <a:tabLst/>
              <a:defRPr/>
            </a:pPr>
            <a:r>
              <a:rPr lang="en-US" sz="3200" kern="0" dirty="0" smtClean="0">
                <a:latin typeface="+mn-lt"/>
              </a:rPr>
              <a:t>Creation of -00 I-D</a:t>
            </a:r>
          </a:p>
          <a:p>
            <a:pPr marL="1005840" lvl="1" indent="-457200">
              <a:lnSpc>
                <a:spcPct val="80000"/>
              </a:lnSpc>
              <a:spcBef>
                <a:spcPct val="20000"/>
              </a:spcBef>
              <a:spcAft>
                <a:spcPts val="1200"/>
              </a:spcAft>
              <a:buFont typeface="Wingdings" pitchFamily="2" charset="2"/>
              <a:buChar char="Ø"/>
              <a:defRPr/>
            </a:pPr>
            <a:r>
              <a:rPr lang="en-US" sz="2800" kern="0" dirty="0" smtClean="0">
                <a:latin typeface="+mn-lt"/>
              </a:rPr>
              <a:t>Integration of PT-TLS and PT-TCP</a:t>
            </a:r>
          </a:p>
          <a:p>
            <a:pPr marL="1005840" lvl="1" indent="-457200">
              <a:lnSpc>
                <a:spcPct val="80000"/>
              </a:lnSpc>
              <a:spcBef>
                <a:spcPct val="20000"/>
              </a:spcBef>
              <a:spcAft>
                <a:spcPts val="1200"/>
              </a:spcAft>
              <a:buFont typeface="Wingdings" pitchFamily="2" charset="2"/>
              <a:buChar char="Ø"/>
              <a:defRPr/>
            </a:pPr>
            <a:r>
              <a:rPr lang="en-US" sz="2800" kern="0" dirty="0" smtClean="0">
                <a:latin typeface="+mn-lt"/>
              </a:rPr>
              <a:t>Use of SASL for client authentication</a:t>
            </a:r>
          </a:p>
          <a:p>
            <a:pPr marL="1005840" lvl="1" indent="-457200">
              <a:lnSpc>
                <a:spcPct val="80000"/>
              </a:lnSpc>
              <a:spcBef>
                <a:spcPct val="20000"/>
              </a:spcBef>
              <a:spcAft>
                <a:spcPts val="1200"/>
              </a:spcAft>
              <a:buFont typeface="Wingdings" pitchFamily="2" charset="2"/>
              <a:buChar char="Ø"/>
              <a:defRPr/>
            </a:pPr>
            <a:r>
              <a:rPr lang="en-US" sz="2800" kern="0" dirty="0" smtClean="0">
                <a:latin typeface="+mn-lt"/>
              </a:rPr>
              <a:t>Reduced mention of TCG</a:t>
            </a:r>
          </a:p>
          <a:p>
            <a:pPr marL="548640" marR="0" lvl="0" indent="-457200" defTabSz="914400" rtl="0" eaLnBrk="1" fontAlgn="base" latinLnBrk="0" hangingPunct="1">
              <a:lnSpc>
                <a:spcPct val="80000"/>
              </a:lnSpc>
              <a:spcBef>
                <a:spcPct val="20000"/>
              </a:spcBef>
              <a:spcAft>
                <a:spcPts val="1200"/>
              </a:spcAft>
              <a:buClrTx/>
              <a:buSzTx/>
              <a:buFont typeface="Arial" pitchFamily="34" charset="0"/>
              <a:buChar char="•"/>
              <a:tabLst/>
              <a:defRPr/>
            </a:pPr>
            <a:r>
              <a:rPr lang="en-US" sz="3200" kern="0" dirty="0" smtClean="0">
                <a:latin typeface="+mn-lt"/>
              </a:rPr>
              <a:t>Questions</a:t>
            </a:r>
          </a:p>
          <a:p>
            <a:pPr marL="548640" marR="0" lvl="0" indent="-457200" defTabSz="914400" rtl="0" eaLnBrk="1" fontAlgn="base" latinLnBrk="0" hangingPunct="1">
              <a:lnSpc>
                <a:spcPct val="80000"/>
              </a:lnSpc>
              <a:spcBef>
                <a:spcPct val="20000"/>
              </a:spcBef>
              <a:spcAft>
                <a:spcPts val="1200"/>
              </a:spcAft>
              <a:buClrTx/>
              <a:buSzTx/>
              <a:buFont typeface="Arial" pitchFamily="34" charset="0"/>
              <a:buChar char="•"/>
              <a:tabLst/>
              <a:defRPr/>
            </a:pPr>
            <a:r>
              <a:rPr lang="en-US" sz="3200" kern="0" dirty="0" smtClean="0">
                <a:latin typeface="+mn-lt"/>
              </a:rPr>
              <a:t>Next Steps</a:t>
            </a:r>
          </a:p>
        </p:txBody>
      </p:sp>
      <p:sp>
        <p:nvSpPr>
          <p:cNvPr id="7" name="Footer Placeholder 4"/>
          <p:cNvSpPr>
            <a:spLocks noGrp="1"/>
          </p:cNvSpPr>
          <p:nvPr>
            <p:ph type="ftr" sz="quarter" idx="11"/>
          </p:nvPr>
        </p:nvSpPr>
        <p:spPr>
          <a:xfrm>
            <a:off x="3124200" y="6245225"/>
            <a:ext cx="2895600" cy="476250"/>
          </a:xfrm>
          <a:noFill/>
        </p:spPr>
        <p:txBody>
          <a:bodyPr/>
          <a:lstStyle/>
          <a:p>
            <a:r>
              <a:rPr lang="en-US" dirty="0" smtClean="0"/>
              <a:t>IETF 81 - </a:t>
            </a:r>
            <a:r>
              <a:rPr lang="en-US" dirty="0"/>
              <a:t>NEA </a:t>
            </a:r>
            <a:r>
              <a:rPr lang="en-US" dirty="0" smtClean="0"/>
              <a:t>Meeting</a:t>
            </a:r>
            <a:endParaRPr lang="en-US" dirty="0"/>
          </a:p>
        </p:txBody>
      </p:sp>
      <p:sp>
        <p:nvSpPr>
          <p:cNvPr id="8" name="Date Placeholder 7"/>
          <p:cNvSpPr>
            <a:spLocks noGrp="1"/>
          </p:cNvSpPr>
          <p:nvPr>
            <p:ph type="dt" sz="half" idx="10"/>
          </p:nvPr>
        </p:nvSpPr>
        <p:spPr/>
        <p:txBody>
          <a:bodyPr/>
          <a:lstStyle/>
          <a:p>
            <a:pPr>
              <a:defRPr/>
            </a:pPr>
            <a:r>
              <a:rPr lang="en-US" smtClean="0"/>
              <a:t>Jul 27, 2011</a:t>
            </a:r>
            <a:endParaRPr lang="en-US" dirty="0"/>
          </a:p>
        </p:txBody>
      </p:sp>
    </p:spTree>
  </p:cSld>
  <p:clrMapOvr>
    <a:masterClrMapping/>
  </p:clrMapOvr>
</p:sld>
</file>

<file path=ppt/theme/theme1.xml><?xml version="1.0" encoding="utf-8"?>
<a:theme xmlns:a="http://schemas.openxmlformats.org/drawingml/2006/main" name="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10635</TotalTime>
  <Words>1491</Words>
  <Application>Microsoft Office PowerPoint</Application>
  <PresentationFormat>On-screen Show (4:3)</PresentationFormat>
  <Paragraphs>335</Paragraphs>
  <Slides>27</Slides>
  <Notes>1</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5_Default Design</vt:lpstr>
      <vt:lpstr>Custom Design</vt:lpstr>
      <vt:lpstr>NEA Working Group IETF  meeting </vt:lpstr>
      <vt:lpstr>Note Well</vt:lpstr>
      <vt:lpstr>Agenda Review</vt:lpstr>
      <vt:lpstr>WG Status </vt:lpstr>
      <vt:lpstr>NEA Reference Model</vt:lpstr>
      <vt:lpstr>Slide 6</vt:lpstr>
      <vt:lpstr>PA-TNC Within PB-TNC Within PT</vt:lpstr>
      <vt:lpstr>PT-TLS Evaluation</vt:lpstr>
      <vt:lpstr>Agenda</vt:lpstr>
      <vt:lpstr>PT-TLS Message Format</vt:lpstr>
      <vt:lpstr>Three Phases of PT-TLS</vt:lpstr>
      <vt:lpstr>SASL Entity Authentication</vt:lpstr>
      <vt:lpstr>PT-TLS SASL Message Flow</vt:lpstr>
      <vt:lpstr>Either Side Can Start</vt:lpstr>
      <vt:lpstr>Slide 15</vt:lpstr>
      <vt:lpstr>SASL Mechanisms Payload</vt:lpstr>
      <vt:lpstr>SASL Mechanism Selection Payload</vt:lpstr>
      <vt:lpstr>SASL Mechanism Data Payload</vt:lpstr>
      <vt:lpstr>SASL Result Payload</vt:lpstr>
      <vt:lpstr>Questions</vt:lpstr>
      <vt:lpstr>PT-TLS Message Format</vt:lpstr>
      <vt:lpstr>Next Steps</vt:lpstr>
      <vt:lpstr>L2 PT Evaluation</vt:lpstr>
      <vt:lpstr>L2 PT Comparison</vt:lpstr>
      <vt:lpstr>Consensus Check Question</vt:lpstr>
      <vt:lpstr>Milestones</vt:lpstr>
      <vt:lpstr>Adjourn</vt:lpstr>
    </vt:vector>
  </TitlesOfParts>
  <Company>Cisco Systems,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NEA Working Group IETF 71</dc:title>
  <dc:creator>Cisco Systems, Inc.</dc:creator>
  <cp:lastModifiedBy>Susan Thomson</cp:lastModifiedBy>
  <cp:revision>170</cp:revision>
  <dcterms:created xsi:type="dcterms:W3CDTF">2008-03-10T15:21:20Z</dcterms:created>
  <dcterms:modified xsi:type="dcterms:W3CDTF">2011-07-27T14:01:20Z</dcterms:modified>
</cp:coreProperties>
</file>