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9" r:id="rId3"/>
    <p:sldId id="257"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967590-2AF7-44D6-8247-1C1098347C60}" type="slidenum">
              <a:rPr lang="he-IL"/>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587F38-F809-4FCA-899D-81DB7A5B742F}" type="slidenum">
              <a:rPr lang="he-IL"/>
              <a:pPr/>
              <a:t>1</a:t>
            </a:fld>
            <a:endParaRPr lang="en-US"/>
          </a:p>
        </p:txBody>
      </p:sp>
      <p:sp>
        <p:nvSpPr>
          <p:cNvPr id="6146" name="Rectangle 2"/>
          <p:cNvSpPr>
            <a:spLocks noRo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446093-11E8-49B8-8ECF-CD106A3FAA7C}" type="slidenum">
              <a:rPr lang="he-IL"/>
              <a:pPr/>
              <a:t>2</a:t>
            </a:fld>
            <a:endParaRPr lang="en-US"/>
          </a:p>
        </p:txBody>
      </p:sp>
      <p:sp>
        <p:nvSpPr>
          <p:cNvPr id="21506" name="Rectangle 2"/>
          <p:cNvSpPr>
            <a:spLocks noRot="1" noChangeArrowheads="1" noTextEdit="1"/>
          </p:cNvSpPr>
          <p:nvPr>
            <p:ph type="sldImg"/>
          </p:nvPr>
        </p:nvSpPr>
        <p:spPr>
          <a:xfrm>
            <a:off x="1152525" y="693738"/>
            <a:ext cx="4556125" cy="3416300"/>
          </a:xfrm>
          <a:ln/>
        </p:spPr>
      </p:sp>
      <p:sp>
        <p:nvSpPr>
          <p:cNvPr id="21507" name="Rectangle 3"/>
          <p:cNvSpPr>
            <a:spLocks noGrp="1" noChangeArrowheads="1"/>
          </p:cNvSpPr>
          <p:nvPr>
            <p:ph type="body" idx="1"/>
          </p:nvPr>
        </p:nvSpPr>
        <p:spPr>
          <a:xfrm>
            <a:off x="914400" y="4341813"/>
            <a:ext cx="5029200" cy="4116387"/>
          </a:xfrm>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4A7133-92BC-4912-9898-3520B2E83F2C}" type="slidenum">
              <a:rPr lang="he-IL"/>
              <a:pPr/>
              <a:t>3</a:t>
            </a:fld>
            <a:endParaRPr lang="en-US"/>
          </a:p>
        </p:txBody>
      </p:sp>
      <p:sp>
        <p:nvSpPr>
          <p:cNvPr id="7170" name="Rectangle 2"/>
          <p:cNvSpPr>
            <a:spLocks noRo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1C0E93-7B30-4CFA-8639-1577FDC9C025}" type="slidenum">
              <a:rPr lang="he-IL"/>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DAC2215-E215-4CD2-A282-432301B1E171}" type="slidenum">
              <a:rPr lang="he-IL"/>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55FE83-CC5B-4675-83A9-F516ED863B77}" type="slidenum">
              <a:rPr lang="he-IL"/>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D77D255-85BC-4212-968D-4127C347E61F}" type="slidenum">
              <a:rPr lang="he-IL"/>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7812A0-0BE1-41DF-9BE9-2CA73FB87EEC}" type="slidenum">
              <a:rPr lang="he-IL"/>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CFE25B6-CA09-4568-B395-7758902DD08E}" type="slidenum">
              <a:rPr lang="he-IL"/>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3B285A2-9F67-40EC-A159-674B72362AA8}" type="slidenum">
              <a:rPr lang="he-IL"/>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374CC78-CE38-4351-91F5-33AB6E018E7F}" type="slidenum">
              <a:rPr lang="he-IL"/>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0EAD771-FA2C-40CD-8BB4-86B82CBC65D4}" type="slidenum">
              <a:rPr lang="he-IL"/>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9F91B3-D9CA-44B9-98DA-B1B98D37CB47}" type="slidenum">
              <a:rPr lang="he-IL"/>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3891059-173C-46B3-B994-63D3184B071A}" type="slidenum">
              <a:rPr lang="he-IL"/>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0FE3F15-DDA7-4E57-A807-846BADD12DF8}" type="slidenum">
              <a:rPr lang="he-IL"/>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ops-area@ietf.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OPSREA Open Meeting</a:t>
            </a:r>
          </a:p>
        </p:txBody>
      </p:sp>
      <p:sp>
        <p:nvSpPr>
          <p:cNvPr id="2051" name="Rectangle 3"/>
          <p:cNvSpPr>
            <a:spLocks noGrp="1" noChangeArrowheads="1"/>
          </p:cNvSpPr>
          <p:nvPr>
            <p:ph type="subTitle" idx="1"/>
          </p:nvPr>
        </p:nvSpPr>
        <p:spPr>
          <a:xfrm>
            <a:off x="539750" y="3500438"/>
            <a:ext cx="7920038" cy="2065337"/>
          </a:xfrm>
        </p:spPr>
        <p:txBody>
          <a:bodyPr/>
          <a:lstStyle/>
          <a:p>
            <a:pPr>
              <a:lnSpc>
                <a:spcPct val="80000"/>
              </a:lnSpc>
            </a:pPr>
            <a:r>
              <a:rPr lang="en-US" sz="2000" dirty="0"/>
              <a:t>Area Directors: Dan Romascanu and Ron Bonica </a:t>
            </a:r>
          </a:p>
          <a:p>
            <a:pPr>
              <a:lnSpc>
                <a:spcPct val="80000"/>
              </a:lnSpc>
            </a:pPr>
            <a:r>
              <a:rPr lang="en-US" sz="2000" dirty="0" smtClean="0"/>
              <a:t>Wednesday, July 27, </a:t>
            </a:r>
            <a:r>
              <a:rPr lang="en-US" sz="2000" dirty="0"/>
              <a:t>2011 </a:t>
            </a:r>
          </a:p>
          <a:p>
            <a:pPr>
              <a:lnSpc>
                <a:spcPct val="80000"/>
              </a:lnSpc>
            </a:pPr>
            <a:r>
              <a:rPr lang="en-US" sz="2000" dirty="0"/>
              <a:t>Morning </a:t>
            </a:r>
            <a:r>
              <a:rPr lang="en-US" sz="2000" dirty="0" smtClean="0"/>
              <a:t>Session, </a:t>
            </a:r>
            <a:r>
              <a:rPr lang="en-US" sz="2000" dirty="0"/>
              <a:t>Room </a:t>
            </a:r>
            <a:r>
              <a:rPr lang="en-US" sz="2000" dirty="0" smtClean="0"/>
              <a:t>2101 </a:t>
            </a:r>
            <a:endParaRPr lang="en-US" sz="2000" dirty="0"/>
          </a:p>
          <a:p>
            <a:pPr>
              <a:lnSpc>
                <a:spcPct val="80000"/>
              </a:lnSpc>
            </a:pPr>
            <a:r>
              <a:rPr lang="en-US" sz="2000" dirty="0"/>
              <a:t>Discussion list - </a:t>
            </a:r>
            <a:r>
              <a:rPr lang="en-US" sz="2000" dirty="0">
                <a:hlinkClick r:id="rId3"/>
              </a:rPr>
              <a:t>ops-area@ietf.org</a:t>
            </a:r>
            <a:endParaRPr lang="en-US" sz="2000" dirty="0"/>
          </a:p>
          <a:p>
            <a:pPr>
              <a:lnSpc>
                <a:spcPct val="80000"/>
              </a:lnSpc>
            </a:pPr>
            <a:r>
              <a:rPr lang="en-US" sz="2000" dirty="0"/>
              <a:t>c</a:t>
            </a:r>
            <a:r>
              <a:rPr lang="en-US" sz="2000" dirty="0" smtClean="0"/>
              <a:t>o-located with OPSAWG </a:t>
            </a:r>
            <a:endParaRPr lang="en-US" sz="2000" dirty="0"/>
          </a:p>
          <a:p>
            <a:pPr>
              <a:lnSpc>
                <a:spcPct val="80000"/>
              </a:lnSpc>
            </a:pPr>
            <a:endParaRPr lang="en-US" sz="2000" dirty="0"/>
          </a:p>
          <a:p>
            <a:pPr>
              <a:lnSpc>
                <a:spcPct val="80000"/>
              </a:lnSpc>
            </a:pP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84250" y="457200"/>
            <a:ext cx="7162800" cy="533400"/>
          </a:xfrm>
          <a:noFill/>
          <a:ln/>
        </p:spPr>
        <p:txBody>
          <a:bodyPr lIns="86358" tIns="42421" rIns="86358" bIns="42421"/>
          <a:lstStyle/>
          <a:p>
            <a:r>
              <a:rPr lang="en-US"/>
              <a:t>Note Well</a:t>
            </a:r>
          </a:p>
        </p:txBody>
      </p:sp>
      <p:sp>
        <p:nvSpPr>
          <p:cNvPr id="20483" name="Rectangle 3"/>
          <p:cNvSpPr>
            <a:spLocks noGrp="1" noChangeArrowheads="1"/>
          </p:cNvSpPr>
          <p:nvPr>
            <p:ph type="body" idx="1"/>
          </p:nvPr>
        </p:nvSpPr>
        <p:spPr>
          <a:xfrm>
            <a:off x="492125" y="1066800"/>
            <a:ext cx="8159750" cy="4495800"/>
          </a:xfrm>
          <a:noFill/>
          <a:ln/>
        </p:spPr>
        <p:txBody>
          <a:bodyPr lIns="86358" tIns="42421" rIns="86358" bIns="42421"/>
          <a:lstStyle/>
          <a:p>
            <a:pPr marL="0" indent="104775">
              <a:lnSpc>
                <a:spcPct val="85000"/>
              </a:lnSpc>
              <a:spcBef>
                <a:spcPct val="5000"/>
              </a:spcBef>
              <a:spcAft>
                <a:spcPct val="5000"/>
              </a:spcAft>
            </a:pPr>
            <a:r>
              <a:rPr lang="en-US" sz="17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  - the IETF plenary session,</a:t>
            </a:r>
            <a:br>
              <a:rPr lang="en-US" sz="1700"/>
            </a:br>
            <a:r>
              <a:rPr lang="en-US" sz="1700"/>
              <a:t>  - any IETF working group or portion thereof,</a:t>
            </a:r>
            <a:br>
              <a:rPr lang="en-US" sz="1700"/>
            </a:br>
            <a:r>
              <a:rPr lang="en-US" sz="1700"/>
              <a:t>  - the IESG or any member thereof on behalf of the IESG,</a:t>
            </a:r>
            <a:br>
              <a:rPr lang="en-US" sz="1700"/>
            </a:br>
            <a:r>
              <a:rPr lang="en-US" sz="1700"/>
              <a:t>  - the IAB or any member thereof on behalf of the IAB,</a:t>
            </a:r>
            <a:br>
              <a:rPr lang="en-US" sz="1700"/>
            </a:br>
            <a:r>
              <a:rPr lang="en-US" sz="1700"/>
              <a:t>  - any IETF mailing list, including the IETF list itself, </a:t>
            </a:r>
          </a:p>
          <a:p>
            <a:pPr marL="0" indent="104775">
              <a:lnSpc>
                <a:spcPct val="85000"/>
              </a:lnSpc>
              <a:spcBef>
                <a:spcPct val="5000"/>
              </a:spcBef>
              <a:spcAft>
                <a:spcPct val="5000"/>
              </a:spcAft>
            </a:pPr>
            <a:r>
              <a:rPr lang="en-US" sz="1700"/>
              <a:t>    any working group or design team list, or any other </a:t>
            </a:r>
          </a:p>
          <a:p>
            <a:pPr marL="0" indent="104775">
              <a:lnSpc>
                <a:spcPct val="85000"/>
              </a:lnSpc>
              <a:spcBef>
                <a:spcPct val="5000"/>
              </a:spcBef>
              <a:spcAft>
                <a:spcPct val="5000"/>
              </a:spcAft>
            </a:pPr>
            <a:r>
              <a:rPr lang="en-US" sz="1700"/>
              <a:t>    list functioning under IETF auspices,</a:t>
            </a:r>
            <a:br>
              <a:rPr lang="en-US" sz="1700"/>
            </a:br>
            <a:r>
              <a:rPr lang="en-US" sz="1700"/>
              <a:t>  - the RFC Editor or the Internet-Drafts function </a:t>
            </a:r>
          </a:p>
          <a:p>
            <a:pPr marL="0" indent="104775">
              <a:lnSpc>
                <a:spcPct val="85000"/>
              </a:lnSpc>
              <a:spcBef>
                <a:spcPct val="5000"/>
              </a:spcBef>
              <a:spcAft>
                <a:spcPct val="5000"/>
              </a:spcAft>
            </a:pPr>
            <a:r>
              <a:rPr lang="en-US" sz="1700">
                <a:cs typeface="Times New Roman" pitchFamily="18" charset="0"/>
              </a:rPr>
              <a:t/>
            </a:r>
            <a:br>
              <a:rPr lang="en-US" sz="1700">
                <a:cs typeface="Times New Roman" pitchFamily="18" charset="0"/>
              </a:rPr>
            </a:br>
            <a:r>
              <a:rPr lang="en-US" sz="1700"/>
              <a:t>All IETF Contributions are subject to the rules of RFC 5378 and RFC 3979 (updated by RFC 4879).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Statements made outside of an IETF session, mailing list or other function, that are clearly not intended to be input to an IETF activity, group or function, are not IETF Contributions in the context of this notice.  Please consult RFC 5378 and RFC 3979 for details.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A participant in any IETF activity is deemed to accept all IETF rules of process, as documented in Best Current Practices RFCs and IESG Statements.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A participant in any IETF activity acknowledges that written, audio and video records of meetings may be made and may be available to the public.</a:t>
            </a:r>
            <a:br>
              <a:rPr lang="en-US" sz="1700"/>
            </a:br>
            <a:endParaRPr lang="en-US" sz="17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p:txBody>
          <a:bodyPr/>
          <a:lstStyle/>
          <a:p>
            <a:r>
              <a:rPr lang="en-US"/>
              <a:t>Agenda</a:t>
            </a:r>
          </a:p>
        </p:txBody>
      </p:sp>
      <p:sp>
        <p:nvSpPr>
          <p:cNvPr id="3077" name="Rectangle 5"/>
          <p:cNvSpPr>
            <a:spLocks noChangeArrowheads="1"/>
          </p:cNvSpPr>
          <p:nvPr/>
        </p:nvSpPr>
        <p:spPr bwMode="auto">
          <a:xfrm>
            <a:off x="179388" y="2729270"/>
            <a:ext cx="8964612" cy="2585323"/>
          </a:xfrm>
          <a:prstGeom prst="rect">
            <a:avLst/>
          </a:prstGeom>
          <a:noFill/>
          <a:ln w="9525">
            <a:noFill/>
            <a:miter lim="800000"/>
            <a:headEnd/>
            <a:tailEnd/>
          </a:ln>
          <a:effectLst/>
        </p:spPr>
        <p:txBody>
          <a:bodyPr anchor="ctr">
            <a:spAutoFit/>
          </a:bodyPr>
          <a:lstStyle/>
          <a:p>
            <a:pPr marL="342900" indent="-342900">
              <a:buFontTx/>
              <a:buAutoNum type="arabicPeriod"/>
            </a:pPr>
            <a:r>
              <a:rPr lang="en-US" dirty="0"/>
              <a:t>Note well, agenda bashing, note takers, jabber scribe, blue sheets - </a:t>
            </a:r>
            <a:r>
              <a:rPr lang="en-US" dirty="0" smtClean="0"/>
              <a:t>2 </a:t>
            </a:r>
            <a:r>
              <a:rPr lang="en-US" dirty="0"/>
              <a:t>min</a:t>
            </a:r>
          </a:p>
          <a:p>
            <a:pPr marL="342900" indent="-342900"/>
            <a:endParaRPr lang="en-US" dirty="0"/>
          </a:p>
          <a:p>
            <a:r>
              <a:rPr lang="en-US" dirty="0"/>
              <a:t>2. Trust Router and Key Negotiation Protocol (KNP)- Sam Hartman, Josh </a:t>
            </a:r>
            <a:r>
              <a:rPr lang="en-US" dirty="0" err="1"/>
              <a:t>Howlett</a:t>
            </a:r>
            <a:r>
              <a:rPr lang="en-US" dirty="0"/>
              <a:t>, Margaret Wasserman, 15 min (https://datatracker.ietf.org/doc/draft-howlett-radsec-knp/)</a:t>
            </a:r>
          </a:p>
          <a:p>
            <a:r>
              <a:rPr lang="en-US" dirty="0"/>
              <a:t> </a:t>
            </a:r>
          </a:p>
          <a:p>
            <a:r>
              <a:rPr lang="en-US" dirty="0"/>
              <a:t>3. Marking the Ethernet MIB RFCs </a:t>
            </a:r>
            <a:r>
              <a:rPr lang="en-US"/>
              <a:t>as </a:t>
            </a:r>
            <a:r>
              <a:rPr lang="en-US" smtClean="0"/>
              <a:t>‘Obsolete’  </a:t>
            </a:r>
            <a:r>
              <a:rPr lang="en-US" dirty="0"/>
              <a:t>- Dan Romascanu, 5 min</a:t>
            </a:r>
          </a:p>
          <a:p>
            <a:r>
              <a:rPr lang="en-US" dirty="0"/>
              <a:t> </a:t>
            </a:r>
          </a:p>
          <a:p>
            <a:r>
              <a:rPr lang="en-US" dirty="0"/>
              <a:t>4. Open microphone: whatever time is left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146</Words>
  <Application>Microsoft Office PowerPoint</Application>
  <PresentationFormat>On-screen Show (4:3)</PresentationFormat>
  <Paragraphs>30</Paragraphs>
  <Slides>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Times New Roman</vt:lpstr>
      <vt:lpstr>Default Design</vt:lpstr>
      <vt:lpstr>OPSREA Open Meeting</vt:lpstr>
      <vt:lpstr>Note Well</vt:lpstr>
      <vt:lpstr>Agenda</vt:lpstr>
    </vt:vector>
  </TitlesOfParts>
  <Company>AVAYA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OPSREA Open Meeting</dc:title>
  <dc:creator>Avaya</dc:creator>
  <cp:lastModifiedBy>Romascanu, Dan (Dan)</cp:lastModifiedBy>
  <cp:revision>25</cp:revision>
  <dcterms:created xsi:type="dcterms:W3CDTF">2008-03-12T11:51:51Z</dcterms:created>
  <dcterms:modified xsi:type="dcterms:W3CDTF">2011-07-26T20:44:43Z</dcterms:modified>
</cp:coreProperties>
</file>