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0" r:id="rId3"/>
    <p:sldId id="281" r:id="rId4"/>
    <p:sldId id="280" r:id="rId5"/>
    <p:sldId id="257" r:id="rId6"/>
    <p:sldId id="258" r:id="rId7"/>
    <p:sldId id="259" r:id="rId8"/>
    <p:sldId id="260" r:id="rId9"/>
    <p:sldId id="276" r:id="rId10"/>
    <p:sldId id="277" r:id="rId11"/>
    <p:sldId id="27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89" r:id="rId22"/>
    <p:sldId id="282" r:id="rId23"/>
    <p:sldId id="284" r:id="rId24"/>
    <p:sldId id="285" r:id="rId25"/>
    <p:sldId id="286" r:id="rId26"/>
    <p:sldId id="283" r:id="rId27"/>
    <p:sldId id="29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8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0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7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7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6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5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61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88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592A5-0F55-6B4E-879E-03996C8E4E95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  <a:br>
              <a:rPr lang="en-US" dirty="0" smtClean="0"/>
            </a:br>
            <a:r>
              <a:rPr lang="en-US" sz="4000" dirty="0" smtClean="0"/>
              <a:t>draft-mrw-abfab-multihop-fed-01.txt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Margaret Wasserman</a:t>
            </a:r>
          </a:p>
          <a:p>
            <a:r>
              <a:rPr lang="en-US" dirty="0" err="1" smtClean="0"/>
              <a:t>mrw@painless-security.com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8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191000" y="4114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9" name="Oval 8"/>
          <p:cNvSpPr/>
          <p:nvPr/>
        </p:nvSpPr>
        <p:spPr>
          <a:xfrm>
            <a:off x="51816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004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ca</a:t>
            </a:r>
            <a:endParaRPr lang="en-GB" b="1" dirty="0"/>
          </a:p>
        </p:txBody>
      </p:sp>
      <p:cxnSp>
        <p:nvCxnSpPr>
          <p:cNvPr id="18" name="Straight Connector 17"/>
          <p:cNvCxnSpPr>
            <a:stCxn id="11" idx="5"/>
            <a:endCxn id="6" idx="1"/>
          </p:cNvCxnSpPr>
          <p:nvPr/>
        </p:nvCxnSpPr>
        <p:spPr>
          <a:xfrm rot="16200000" flipH="1">
            <a:off x="35413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6" idx="7"/>
          </p:cNvCxnSpPr>
          <p:nvPr/>
        </p:nvCxnSpPr>
        <p:spPr>
          <a:xfrm rot="5400000">
            <a:off x="45319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57" idx="1"/>
            <a:endCxn id="6" idx="5"/>
          </p:cNvCxnSpPr>
          <p:nvPr/>
        </p:nvCxnSpPr>
        <p:spPr>
          <a:xfrm rot="16200000" flipV="1">
            <a:off x="4755006" y="4526405"/>
            <a:ext cx="449870" cy="537229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3"/>
          </p:cNvCxnSpPr>
          <p:nvPr/>
        </p:nvCxnSpPr>
        <p:spPr>
          <a:xfrm rot="5400000" flipH="1" flipV="1">
            <a:off x="4074785" y="4520826"/>
            <a:ext cx="156230" cy="2547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1" idx="6"/>
            <a:endCxn id="9" idx="2"/>
          </p:cNvCxnSpPr>
          <p:nvPr/>
        </p:nvCxnSpPr>
        <p:spPr>
          <a:xfrm>
            <a:off x="3810000" y="3086100"/>
            <a:ext cx="13716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1" idx="1"/>
          </p:cNvCxnSpPr>
          <p:nvPr/>
        </p:nvCxnSpPr>
        <p:spPr>
          <a:xfrm rot="16200000" flipV="1">
            <a:off x="3015480" y="2623321"/>
            <a:ext cx="230515" cy="317874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1" idx="0"/>
          </p:cNvCxnSpPr>
          <p:nvPr/>
        </p:nvCxnSpPr>
        <p:spPr>
          <a:xfrm rot="5400000" flipH="1" flipV="1">
            <a:off x="3352800" y="2667000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1" idx="2"/>
          </p:cNvCxnSpPr>
          <p:nvPr/>
        </p:nvCxnSpPr>
        <p:spPr>
          <a:xfrm rot="10800000">
            <a:off x="28194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5334794" y="26662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9" idx="7"/>
          </p:cNvCxnSpPr>
          <p:nvPr/>
        </p:nvCxnSpPr>
        <p:spPr>
          <a:xfrm rot="10800000" flipV="1">
            <a:off x="5701926" y="2666999"/>
            <a:ext cx="317874" cy="230515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9" idx="6"/>
          </p:cNvCxnSpPr>
          <p:nvPr/>
        </p:nvCxnSpPr>
        <p:spPr>
          <a:xfrm rot="10800000" flipV="1">
            <a:off x="57912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53340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2" name="Oval 51"/>
          <p:cNvSpPr/>
          <p:nvPr/>
        </p:nvSpPr>
        <p:spPr>
          <a:xfrm>
            <a:off x="59436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3" name="Oval 52"/>
          <p:cNvSpPr/>
          <p:nvPr/>
        </p:nvSpPr>
        <p:spPr>
          <a:xfrm>
            <a:off x="61722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4" name="Oval 53"/>
          <p:cNvSpPr/>
          <p:nvPr/>
        </p:nvSpPr>
        <p:spPr>
          <a:xfrm>
            <a:off x="33528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5" name="Oval 54"/>
          <p:cNvSpPr/>
          <p:nvPr/>
        </p:nvSpPr>
        <p:spPr>
          <a:xfrm>
            <a:off x="27432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6" name="Oval 55"/>
          <p:cNvSpPr/>
          <p:nvPr/>
        </p:nvSpPr>
        <p:spPr>
          <a:xfrm>
            <a:off x="25146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7" name="Oval 56"/>
          <p:cNvSpPr/>
          <p:nvPr/>
        </p:nvSpPr>
        <p:spPr>
          <a:xfrm>
            <a:off x="5181600" y="4953000"/>
            <a:ext cx="45720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err="1" smtClean="0"/>
              <a:t>uk</a:t>
            </a:r>
            <a:endParaRPr lang="en-GB" b="1" dirty="0"/>
          </a:p>
        </p:txBody>
      </p:sp>
      <p:sp>
        <p:nvSpPr>
          <p:cNvPr id="58" name="Oval 57"/>
          <p:cNvSpPr/>
          <p:nvPr/>
        </p:nvSpPr>
        <p:spPr>
          <a:xfrm>
            <a:off x="3733800" y="46482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4344194" y="4799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4343400" y="49530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10800000">
            <a:off x="4876800" y="44958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Line Callout 1 66"/>
          <p:cNvSpPr/>
          <p:nvPr/>
        </p:nvSpPr>
        <p:spPr>
          <a:xfrm>
            <a:off x="5562600" y="4191000"/>
            <a:ext cx="1905000" cy="533400"/>
          </a:xfrm>
          <a:prstGeom prst="borderCallout1">
            <a:avLst>
              <a:gd name="adj1" fmla="val 79356"/>
              <a:gd name="adj2" fmla="val -454"/>
              <a:gd name="adj3" fmla="val 103794"/>
              <a:gd name="adj4" fmla="val -203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Announce</a:t>
            </a:r>
            <a:r>
              <a:rPr lang="en-US" dirty="0" smtClean="0"/>
              <a:t> </a:t>
            </a:r>
            <a:r>
              <a:rPr lang="en-US" dirty="0" err="1" smtClean="0"/>
              <a:t>eduroam</a:t>
            </a:r>
            <a:r>
              <a:rPr lang="en-US" dirty="0" smtClean="0"/>
              <a:t>: ja.net</a:t>
            </a:r>
            <a:endParaRPr lang="en-GB" dirty="0"/>
          </a:p>
        </p:txBody>
      </p:sp>
      <p:cxnSp>
        <p:nvCxnSpPr>
          <p:cNvPr id="68" name="Straight Connector 67"/>
          <p:cNvCxnSpPr/>
          <p:nvPr/>
        </p:nvCxnSpPr>
        <p:spPr>
          <a:xfrm rot="5400000" flipH="1" flipV="1">
            <a:off x="5258594" y="5561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257800" y="571500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527946" y="5650468"/>
            <a:ext cx="72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ja.net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 rot="16200000" flipV="1">
            <a:off x="35052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47244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35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loud 19"/>
          <p:cNvSpPr/>
          <p:nvPr/>
        </p:nvSpPr>
        <p:spPr>
          <a:xfrm>
            <a:off x="3429000" y="2514600"/>
            <a:ext cx="23622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RADIUS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Trust Router allows path selection through the AAA fabric</a:t>
            </a:r>
          </a:p>
          <a:p>
            <a:r>
              <a:rPr lang="en-GB" sz="2400" b="1" dirty="0" smtClean="0"/>
              <a:t>But, static configuration is still required at each hop for trust establishment</a:t>
            </a:r>
          </a:p>
          <a:p>
            <a:r>
              <a:rPr lang="en-GB" sz="2400" b="1" dirty="0" smtClean="0"/>
              <a:t>All AAA servers in the path can see session keys and, potentially, personal information such as real names</a:t>
            </a:r>
            <a:endParaRPr lang="en-GB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4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Well, we have </a:t>
            </a:r>
            <a:r>
              <a:rPr lang="en-US" dirty="0" err="1" smtClean="0"/>
              <a:t>RadSec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buNone/>
            </a:pPr>
            <a:endParaRPr lang="en-US" dirty="0" smtClean="0"/>
          </a:p>
          <a:p>
            <a:r>
              <a:rPr lang="en-US" dirty="0" err="1" smtClean="0"/>
              <a:t>RadSec</a:t>
            </a:r>
            <a:r>
              <a:rPr lang="en-US" dirty="0" smtClean="0"/>
              <a:t> is Radius over TLS or DTLS</a:t>
            </a:r>
          </a:p>
          <a:p>
            <a:r>
              <a:rPr lang="en-US" dirty="0" smtClean="0"/>
              <a:t>Invoke PKI to banish hop-by-hop security; permits e2e trust establishment</a:t>
            </a:r>
          </a:p>
          <a:p>
            <a:r>
              <a:rPr lang="en-US" dirty="0" smtClean="0"/>
              <a:t>Knowing your peer explicitly may improve rules determination</a:t>
            </a:r>
          </a:p>
          <a:p>
            <a:endParaRPr lang="en-US" dirty="0" smtClean="0"/>
          </a:p>
          <a:p>
            <a:r>
              <a:rPr lang="en-US" dirty="0" smtClean="0"/>
              <a:t>Other benefits:</a:t>
            </a:r>
          </a:p>
          <a:p>
            <a:pPr lvl="1"/>
            <a:r>
              <a:rPr lang="en-US" dirty="0" smtClean="0"/>
              <a:t>Prevents exposure of information to intermediate AAA nodes</a:t>
            </a:r>
          </a:p>
          <a:p>
            <a:pPr lvl="1"/>
            <a:r>
              <a:rPr lang="en-US" dirty="0" smtClean="0"/>
              <a:t>Reduces EAP transmission latency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14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loud 22"/>
          <p:cNvSpPr/>
          <p:nvPr/>
        </p:nvSpPr>
        <p:spPr>
          <a:xfrm>
            <a:off x="3276600" y="2819400"/>
            <a:ext cx="2590800" cy="1066800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DNS &amp; PKI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RadSec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RadSec</a:t>
            </a:r>
            <a:r>
              <a:rPr lang="en-GB" sz="2800" dirty="0" smtClean="0"/>
              <a:t> uses DNS to determine which server to use </a:t>
            </a:r>
          </a:p>
          <a:p>
            <a:r>
              <a:rPr lang="en-GB" sz="2800" dirty="0" smtClean="0"/>
              <a:t>PKI to verify trust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70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single PKI for ABFAB deployments?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PKI environment is a one-to-many relationship; good when you have uniform business requirements and a small number of certificate authorities</a:t>
            </a:r>
          </a:p>
          <a:p>
            <a:r>
              <a:rPr lang="en-US" dirty="0" smtClean="0"/>
              <a:t>However, a one-to-many relationship imposes costs (financial and operational) on all Relying </a:t>
            </a:r>
            <a:r>
              <a:rPr lang="en-US" dirty="0"/>
              <a:t>P</a:t>
            </a:r>
            <a:r>
              <a:rPr lang="en-US" dirty="0" smtClean="0"/>
              <a:t>arties that may not match varied business requirements</a:t>
            </a:r>
          </a:p>
          <a:p>
            <a:r>
              <a:rPr lang="en-US" dirty="0" smtClean="0"/>
              <a:t>A one-to-one relationship allows the actors to agree to their mutual business requirements</a:t>
            </a:r>
          </a:p>
          <a:p>
            <a:r>
              <a:rPr lang="en-US" dirty="0" smtClean="0"/>
              <a:t>But </a:t>
            </a:r>
            <a:r>
              <a:rPr lang="en-US" dirty="0" err="1" smtClean="0"/>
              <a:t>pairwise</a:t>
            </a:r>
            <a:r>
              <a:rPr lang="en-US" dirty="0" smtClean="0"/>
              <a:t> credentials don’t scale, right?</a:t>
            </a:r>
          </a:p>
          <a:p>
            <a:pPr>
              <a:buFont typeface="Wingdings"/>
              <a:buChar char="à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406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Didn’t we just fix the multiple credential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We’ve just described a mechanism (ABFAB) that enables a single EAP credential to be used with all RPs that trust the EAP server</a:t>
            </a:r>
          </a:p>
          <a:p>
            <a:r>
              <a:rPr lang="en-US" dirty="0" smtClean="0"/>
              <a:t>An AAA server is just another RP, so let’s apply ABFAB to </a:t>
            </a:r>
            <a:r>
              <a:rPr lang="en-US" dirty="0" err="1" smtClean="0"/>
              <a:t>RadSec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832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RadSec</a:t>
            </a:r>
            <a:r>
              <a:rPr lang="en-US" dirty="0" smtClean="0"/>
              <a:t> with ABFAB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97686" y="1688068"/>
            <a:ext cx="118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EAP server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349951" y="2755900"/>
            <a:ext cx="2709017" cy="648175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500" b="1" dirty="0" smtClean="0"/>
              <a:t>Allows trust to be established using ABFAB, not PKI</a:t>
            </a:r>
          </a:p>
          <a:p>
            <a:r>
              <a:rPr lang="en-GB" sz="2500" b="1" dirty="0" smtClean="0"/>
              <a:t>However, not all AAA clients and AAA servers in a large federation will be connected via a single EAP server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95800" y="2971800"/>
            <a:ext cx="79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ABFAB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rgbClr val="92D05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5"/>
          </p:cNvCxnSpPr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rgbClr val="0070C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276485">
            <a:off x="3168562" y="2518363"/>
            <a:ext cx="1241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EAP credential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324128">
            <a:off x="4737860" y="2513433"/>
            <a:ext cx="1270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AAA credential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6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Negotiation Protocol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KNP enables a </a:t>
            </a:r>
            <a:r>
              <a:rPr lang="en-US" dirty="0" err="1" smtClean="0"/>
              <a:t>RadSec</a:t>
            </a:r>
            <a:r>
              <a:rPr lang="en-US" dirty="0" smtClean="0"/>
              <a:t> client and server to dynamically establish a short-lived credential for a subsequent </a:t>
            </a:r>
            <a:r>
              <a:rPr lang="en-US" dirty="0" err="1" smtClean="0"/>
              <a:t>RadSec</a:t>
            </a:r>
            <a:r>
              <a:rPr lang="en-US" dirty="0" smtClean="0"/>
              <a:t> connection.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KNP uses EAP authentication of credentials issued to the AAA client by an EAP server that is also trusted by the AAA server.</a:t>
            </a:r>
          </a:p>
          <a:p>
            <a:endParaRPr lang="en-US" dirty="0" smtClean="0"/>
          </a:p>
          <a:p>
            <a:r>
              <a:rPr lang="en-US" dirty="0" smtClean="0"/>
              <a:t>The EAP server is called the ‘Introducer’. The process of establishing the </a:t>
            </a:r>
            <a:r>
              <a:rPr lang="en-US" dirty="0" err="1" smtClean="0"/>
              <a:t>RadSec</a:t>
            </a:r>
            <a:r>
              <a:rPr lang="en-US" dirty="0" smtClean="0"/>
              <a:t> credential between AAA client and server is called ‘Introduction’.</a:t>
            </a:r>
          </a:p>
        </p:txBody>
      </p:sp>
    </p:spTree>
    <p:extLst>
      <p:ext uri="{BB962C8B-B14F-4D97-AF65-F5344CB8AC3E}">
        <p14:creationId xmlns:p14="http://schemas.microsoft.com/office/powerpoint/2010/main" val="3378123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KNP Introduction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62400" y="1524000"/>
            <a:ext cx="1324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  <a:p>
            <a:pPr algn="ctr"/>
            <a:r>
              <a:rPr lang="en-US" dirty="0" smtClean="0"/>
              <a:t>(EAP server)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276600" y="2765778"/>
            <a:ext cx="2806700" cy="638297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500" b="1" dirty="0" smtClean="0"/>
              <a:t>When an AAA Client and a AAA Server are connected via a single KNP Introducer, this is referred to as a Trust Link</a:t>
            </a:r>
            <a:endParaRPr lang="en-GB" sz="2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0" y="2971800"/>
            <a:ext cx="17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KNP Introduction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98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all AAA nodes share a common Introducer.</a:t>
            </a:r>
          </a:p>
          <a:p>
            <a:endParaRPr lang="en-US" dirty="0" smtClean="0"/>
          </a:p>
          <a:p>
            <a:r>
              <a:rPr lang="en-US" dirty="0" smtClean="0"/>
              <a:t>An Introducer can also be party as AAA client or server to an Introduction.</a:t>
            </a:r>
          </a:p>
          <a:p>
            <a:endParaRPr lang="en-US" dirty="0" smtClean="0"/>
          </a:p>
          <a:p>
            <a:r>
              <a:rPr lang="en-US" dirty="0" smtClean="0"/>
              <a:t>This enables transitive introduction: the AAA client </a:t>
            </a:r>
            <a:r>
              <a:rPr lang="en-US" dirty="0" err="1" smtClean="0"/>
              <a:t>recurses</a:t>
            </a:r>
            <a:r>
              <a:rPr lang="en-US" dirty="0" smtClean="0"/>
              <a:t> along a path of Introducers to the AAA server.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5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Am I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Presenting work that has been proposed in the ABFAB WG for </a:t>
            </a:r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</a:p>
          <a:p>
            <a:pPr lvl="1"/>
            <a:r>
              <a:rPr lang="en-US" dirty="0" smtClean="0"/>
              <a:t>Overall </a:t>
            </a:r>
            <a:r>
              <a:rPr lang="en-US" dirty="0" err="1" smtClean="0"/>
              <a:t>Multihop</a:t>
            </a:r>
            <a:r>
              <a:rPr lang="en-US" dirty="0" smtClean="0"/>
              <a:t> Architecture and Trust Router</a:t>
            </a:r>
          </a:p>
          <a:p>
            <a:pPr lvl="2"/>
            <a:r>
              <a:rPr lang="en-US" dirty="0"/>
              <a:t>draft-mrw-abfab-multihop-fed-01.</a:t>
            </a:r>
            <a:r>
              <a:rPr lang="en-US" dirty="0" smtClean="0"/>
              <a:t>txt</a:t>
            </a:r>
          </a:p>
          <a:p>
            <a:pPr lvl="1"/>
            <a:r>
              <a:rPr lang="en-US" dirty="0" smtClean="0"/>
              <a:t>Key Negotiation Protocol</a:t>
            </a:r>
          </a:p>
          <a:p>
            <a:pPr lvl="2"/>
            <a:r>
              <a:rPr lang="en-US" dirty="0"/>
              <a:t>draft-howlett-radsec-knp-</a:t>
            </a:r>
            <a:r>
              <a:rPr lang="en-US" dirty="0" smtClean="0"/>
              <a:t>01.txt</a:t>
            </a:r>
            <a:endParaRPr lang="en-US" dirty="0"/>
          </a:p>
          <a:p>
            <a:r>
              <a:rPr lang="en-US" dirty="0" smtClean="0"/>
              <a:t>Not changing AAA protocols</a:t>
            </a:r>
          </a:p>
          <a:p>
            <a:pPr lvl="1"/>
            <a:r>
              <a:rPr lang="en-US" dirty="0" smtClean="0"/>
              <a:t>Specifications compatible with Radius, </a:t>
            </a:r>
            <a:r>
              <a:rPr lang="en-US" dirty="0" err="1" smtClean="0"/>
              <a:t>RadSec</a:t>
            </a:r>
            <a:r>
              <a:rPr lang="en-US" dirty="0" smtClean="0"/>
              <a:t> and Diameter</a:t>
            </a:r>
          </a:p>
          <a:p>
            <a:r>
              <a:rPr lang="en-US" dirty="0" smtClean="0"/>
              <a:t>Here to get your feedback/comments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36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Use of KNP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818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046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839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4102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910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62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3505200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When a AAA Client can reach a AAA Server through a chain of KNP Introducers, this is a Trust Path</a:t>
            </a:r>
          </a:p>
          <a:p>
            <a:r>
              <a:rPr lang="en-US" sz="2500" b="1" dirty="0" smtClean="0"/>
              <a:t>How does the RP know what path to traverse?  It asks it’s local Trust Router!</a:t>
            </a:r>
          </a:p>
        </p:txBody>
      </p:sp>
      <p:sp>
        <p:nvSpPr>
          <p:cNvPr id="21" name="Oval 20"/>
          <p:cNvSpPr/>
          <p:nvPr/>
        </p:nvSpPr>
        <p:spPr>
          <a:xfrm>
            <a:off x="28194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146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531304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226504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21907" y="2674834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221907" y="2409914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230452" y="2384277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52800" y="25146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2667000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9800" y="3048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52523" y="2393764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429000" y="2400300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800600" y="2400300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32295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93201" y="281900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40904" y="2474337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135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Trust Path is a series of KNP hops that can be used to reach a AAA server in a destination realm</a:t>
            </a:r>
          </a:p>
          <a:p>
            <a:r>
              <a:rPr lang="en-US" dirty="0" smtClean="0"/>
              <a:t>Each KNP hop is called a Trust Link</a:t>
            </a:r>
          </a:p>
          <a:p>
            <a:r>
              <a:rPr lang="en-US" dirty="0" smtClean="0"/>
              <a:t>Shown as series of realms and types, connected by arrows</a:t>
            </a:r>
          </a:p>
          <a:p>
            <a:pPr lvl="1"/>
            <a:r>
              <a:rPr lang="en-US" dirty="0" smtClean="0"/>
              <a:t>Currently defined  types are Trust Router (T) or AAA Server (R)</a:t>
            </a:r>
          </a:p>
          <a:p>
            <a:pPr lvl="1"/>
            <a:r>
              <a:rPr lang="en-US" dirty="0" smtClean="0"/>
              <a:t>Example:  A -&gt; B(T) -&gt; C(T) -&gt; D(T) -&gt; D(R)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25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Trust Router Protocol</a:t>
            </a:r>
          </a:p>
          <a:p>
            <a:pPr lvl="1"/>
            <a:r>
              <a:rPr lang="en-US" dirty="0" smtClean="0"/>
              <a:t>Distributes information about available Trust Links in the network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alculates a tree of Trust Paths to reach target destinations</a:t>
            </a:r>
          </a:p>
          <a:p>
            <a:r>
              <a:rPr lang="en-US" dirty="0" smtClean="0"/>
              <a:t>Trust Path Query </a:t>
            </a:r>
          </a:p>
          <a:p>
            <a:pPr lvl="1"/>
            <a:r>
              <a:rPr lang="en-US" dirty="0" smtClean="0"/>
              <a:t>Provide “best” path to a destination realm in response to queries from local RPs</a:t>
            </a:r>
          </a:p>
          <a:p>
            <a:r>
              <a:rPr lang="en-US" dirty="0" smtClean="0"/>
              <a:t>Temporary Identity Request</a:t>
            </a:r>
          </a:p>
          <a:p>
            <a:pPr lvl="1"/>
            <a:r>
              <a:rPr lang="en-US" dirty="0" smtClean="0"/>
              <a:t>Provision temporary identities that RPs can use to reach the next hop in the Trust Path, in response to KNP requests from RPs</a:t>
            </a:r>
          </a:p>
          <a:p>
            <a:pPr lvl="1"/>
            <a:r>
              <a:rPr lang="en-US" dirty="0" smtClean="0"/>
              <a:t>AKA, serve as a KNP Introducer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35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Exchange information about Trust Links between Trust Routers</a:t>
            </a:r>
          </a:p>
          <a:p>
            <a:pPr lvl="1"/>
            <a:r>
              <a:rPr lang="en-US" dirty="0" smtClean="0"/>
              <a:t>Trust Links are unidirectional and of a specific type</a:t>
            </a:r>
          </a:p>
          <a:p>
            <a:pPr lvl="2"/>
            <a:r>
              <a:rPr lang="en-US" dirty="0" smtClean="0"/>
              <a:t>A -&gt; B(T) does not imply A -&gt; B(R), B -&gt; A(T) or B -&gt; A(R)</a:t>
            </a:r>
          </a:p>
          <a:p>
            <a:pPr lvl="1"/>
            <a:r>
              <a:rPr lang="en-US" dirty="0" smtClean="0"/>
              <a:t>Realm names are not necessarily hierarchical, but they may be</a:t>
            </a:r>
          </a:p>
          <a:p>
            <a:pPr lvl="2"/>
            <a:r>
              <a:rPr lang="en-US" dirty="0" smtClean="0"/>
              <a:t>example-</a:t>
            </a:r>
            <a:r>
              <a:rPr lang="en-US" dirty="0" err="1" smtClean="0"/>
              <a:t>u.ac.uk</a:t>
            </a:r>
            <a:r>
              <a:rPr lang="en-US" dirty="0" smtClean="0"/>
              <a:t> is not necessarily reached via .</a:t>
            </a:r>
            <a:r>
              <a:rPr lang="en-US" dirty="0" err="1" smtClean="0"/>
              <a:t>uk</a:t>
            </a:r>
            <a:r>
              <a:rPr lang="en-US" dirty="0" smtClean="0"/>
              <a:t> or .</a:t>
            </a:r>
            <a:r>
              <a:rPr lang="en-US" dirty="0" err="1" smtClean="0"/>
              <a:t>ac.uk</a:t>
            </a:r>
            <a:endParaRPr lang="en-US" dirty="0"/>
          </a:p>
          <a:p>
            <a:r>
              <a:rPr lang="en-US" dirty="0" smtClean="0"/>
              <a:t>Tree of available Trust Paths rooted in local realm is calculated by each Trust Router</a:t>
            </a:r>
          </a:p>
        </p:txBody>
      </p:sp>
    </p:spTree>
    <p:extLst>
      <p:ext uri="{BB962C8B-B14F-4D97-AF65-F5344CB8AC3E}">
        <p14:creationId xmlns:p14="http://schemas.microsoft.com/office/powerpoint/2010/main" val="405586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Generated by an RP to request a Trust Path to reach a AAA server in a destination realm</a:t>
            </a:r>
          </a:p>
          <a:p>
            <a:r>
              <a:rPr lang="en-US" dirty="0" smtClean="0"/>
              <a:t>When a Trust Path Query is received, the Trust Router:</a:t>
            </a:r>
          </a:p>
          <a:p>
            <a:pPr lvl="1"/>
            <a:r>
              <a:rPr lang="en-US" dirty="0" smtClean="0"/>
              <a:t>Authenticates the RP, and checks local policy to determine whether or not to reply</a:t>
            </a:r>
          </a:p>
          <a:p>
            <a:pPr lvl="1"/>
            <a:r>
              <a:rPr lang="en-US" dirty="0" smtClean="0"/>
              <a:t>Searches its tree of Trust Paths to find the best path to reach the destination</a:t>
            </a:r>
          </a:p>
          <a:p>
            <a:pPr lvl="1"/>
            <a:r>
              <a:rPr lang="en-US" dirty="0" smtClean="0"/>
              <a:t>Returns the best path, if found, to the 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571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Identity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RP issues a Temporary Identity Request to obtain an identity that will be used to traverse each link in the Trust Path</a:t>
            </a:r>
          </a:p>
          <a:p>
            <a:pPr lvl="1"/>
            <a:r>
              <a:rPr lang="en-US" dirty="0" smtClean="0"/>
              <a:t>The existence of the Trust Link implies that a Temporary Identity Request will be granted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722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loud 26"/>
          <p:cNvSpPr/>
          <p:nvPr/>
        </p:nvSpPr>
        <p:spPr>
          <a:xfrm>
            <a:off x="2133600" y="2209800"/>
            <a:ext cx="44958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 Protocol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</a:t>
            </a:r>
            <a:r>
              <a:rPr lang="en-US" dirty="0" err="1" smtClean="0"/>
              <a:t>Multihop</a:t>
            </a:r>
            <a:r>
              <a:rPr lang="en-US" dirty="0" smtClean="0"/>
              <a:t> Federation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818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046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839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4102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910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62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3505200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Uses ABFAB, KNP and Trust Routers to allow RPs to reach AAA Servers in all destination realms that can be reached through a transitive Trust Path across the federation</a:t>
            </a:r>
          </a:p>
          <a:p>
            <a:r>
              <a:rPr lang="en-US" sz="2500" b="1" dirty="0" smtClean="0"/>
              <a:t>Minimal per-hop configuration, as needed to define one-to-one trust relationships and express local policy</a:t>
            </a:r>
          </a:p>
        </p:txBody>
      </p:sp>
      <p:sp>
        <p:nvSpPr>
          <p:cNvPr id="21" name="Oval 20"/>
          <p:cNvSpPr/>
          <p:nvPr/>
        </p:nvSpPr>
        <p:spPr>
          <a:xfrm>
            <a:off x="28194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146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531304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226504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21907" y="2674834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221907" y="2409914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230452" y="2384277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52800" y="25146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2667000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9800" y="3048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52523" y="2393764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429000" y="2400300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800600" y="2400300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32295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93201" y="281900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40904" y="2474337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7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Questions? 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uestions about what we are proposing?</a:t>
            </a:r>
          </a:p>
          <a:p>
            <a:r>
              <a:rPr lang="en-US" dirty="0" smtClean="0"/>
              <a:t>Feedback on this proposal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Feedback to ABFAB WG:</a:t>
            </a:r>
          </a:p>
          <a:p>
            <a:pPr lvl="1"/>
            <a:r>
              <a:rPr lang="en-US" dirty="0" smtClean="0"/>
              <a:t>Meeting Friday morning at 9am</a:t>
            </a:r>
          </a:p>
          <a:p>
            <a:pPr lvl="1"/>
            <a:r>
              <a:rPr lang="en-US" dirty="0" err="1" smtClean="0"/>
              <a:t>abfab@ietf.org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13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– Application Bridging for Federated Authentication 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B</a:t>
            </a:r>
            <a:r>
              <a:rPr lang="en-US" dirty="0" smtClean="0">
                <a:ln>
                  <a:solidFill>
                    <a:srgbClr val="000000"/>
                  </a:solidFill>
                </a:ln>
              </a:rPr>
              <a:t>eyond the web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architecture is described in</a:t>
            </a:r>
          </a:p>
          <a:p>
            <a:pPr lvl="1"/>
            <a:r>
              <a:rPr lang="en-US" dirty="0"/>
              <a:t>draft-lear-abfab-arch-02.txt</a:t>
            </a:r>
            <a:endParaRPr lang="en-US" dirty="0">
              <a:ln>
                <a:solidFill>
                  <a:srgbClr val="00000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allows the use of AAA protocols for application authentication in non-Web apps</a:t>
            </a:r>
          </a:p>
          <a:p>
            <a:pPr lvl="1"/>
            <a:r>
              <a:rPr lang="en-US" dirty="0" smtClean="0">
                <a:ln>
                  <a:solidFill>
                    <a:srgbClr val="000000"/>
                  </a:solidFill>
                </a:ln>
              </a:rPr>
              <a:t>Makes use of GSS-EAP and EAP Channel Bindings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Subject may use a single EAP credential, from his Identity Provider, to authenticate to multiple applications within the federation</a:t>
            </a:r>
          </a:p>
          <a:p>
            <a:pPr lvl="1"/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7837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architecture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199" y="4495800"/>
            <a:ext cx="8517467" cy="220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ABFAB substrate </a:t>
            </a:r>
            <a:r>
              <a:rPr lang="en-US" dirty="0" smtClean="0"/>
              <a:t>provides four functions:</a:t>
            </a:r>
          </a:p>
          <a:p>
            <a:pPr lvl="1"/>
            <a:r>
              <a:rPr lang="en-US" b="1" dirty="0" smtClean="0"/>
              <a:t>Transport</a:t>
            </a:r>
            <a:r>
              <a:rPr lang="en-US" dirty="0" smtClean="0"/>
              <a:t>: how messages are conveyed between client and server</a:t>
            </a:r>
          </a:p>
          <a:p>
            <a:pPr lvl="1"/>
            <a:r>
              <a:rPr lang="en-US" b="1" dirty="0" smtClean="0"/>
              <a:t>Server discovery</a:t>
            </a:r>
            <a:r>
              <a:rPr lang="en-US" dirty="0" smtClean="0"/>
              <a:t>: how Relying Parties find a server in the Subject’s domain</a:t>
            </a:r>
          </a:p>
          <a:p>
            <a:pPr lvl="1"/>
            <a:r>
              <a:rPr lang="en-US" b="1" dirty="0" smtClean="0"/>
              <a:t>Trust establishment</a:t>
            </a:r>
            <a:r>
              <a:rPr lang="en-US" dirty="0" smtClean="0"/>
              <a:t>: how the client/server establish confidence that they are talking to the right client/server.</a:t>
            </a:r>
          </a:p>
          <a:p>
            <a:pPr lvl="1"/>
            <a:r>
              <a:rPr lang="en-US" b="1" dirty="0" smtClean="0"/>
              <a:t>Rules determination</a:t>
            </a:r>
            <a:r>
              <a:rPr lang="en-US" dirty="0" smtClean="0"/>
              <a:t>: how the client/server decide what they should infer from the messages, and how they should behave in that regime.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14312" y="1763890"/>
            <a:ext cx="1408526" cy="15522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Relying Party</a:t>
            </a:r>
          </a:p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729111" y="2093337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14311" y="1094472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655293" y="1117559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176588" y="1227667"/>
            <a:ext cx="1589" cy="290284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539228" y="1227667"/>
            <a:ext cx="1588" cy="290284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loud 21"/>
          <p:cNvSpPr/>
          <p:nvPr/>
        </p:nvSpPr>
        <p:spPr>
          <a:xfrm>
            <a:off x="3290711" y="2017137"/>
            <a:ext cx="2133600" cy="1066800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ABFAB substrate</a:t>
            </a:r>
            <a:endParaRPr lang="en-GB" dirty="0"/>
          </a:p>
        </p:txBody>
      </p:sp>
      <p:cxnSp>
        <p:nvCxnSpPr>
          <p:cNvPr id="11" name="Straight Connector 10"/>
          <p:cNvCxnSpPr>
            <a:stCxn id="12" idx="2"/>
          </p:cNvCxnSpPr>
          <p:nvPr/>
        </p:nvCxnSpPr>
        <p:spPr>
          <a:xfrm flipH="1" flipV="1">
            <a:off x="3022838" y="3083937"/>
            <a:ext cx="2632455" cy="58937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55293" y="3216115"/>
            <a:ext cx="13433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Subject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752601" y="2245737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cxnSp>
        <p:nvCxnSpPr>
          <p:cNvPr id="17" name="Straight Connector 16"/>
          <p:cNvCxnSpPr>
            <a:endCxn id="9" idx="1"/>
          </p:cNvCxnSpPr>
          <p:nvPr/>
        </p:nvCxnSpPr>
        <p:spPr>
          <a:xfrm>
            <a:off x="2819401" y="2483556"/>
            <a:ext cx="2909710" cy="28881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46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RADIUS Proxy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209800"/>
          </a:xfrm>
        </p:spPr>
        <p:txBody>
          <a:bodyPr>
            <a:noAutofit/>
          </a:bodyPr>
          <a:lstStyle/>
          <a:p>
            <a:pPr lvl="1"/>
            <a:r>
              <a:rPr lang="en-GB" sz="2400" dirty="0" smtClean="0"/>
              <a:t>An authentication request will traverse a set of AAA proxies</a:t>
            </a:r>
          </a:p>
          <a:p>
            <a:pPr lvl="1"/>
            <a:r>
              <a:rPr lang="en-GB" sz="2400" dirty="0" smtClean="0"/>
              <a:t>Each AAA proxy knows how to forward the request</a:t>
            </a:r>
          </a:p>
          <a:p>
            <a:pPr lvl="2"/>
            <a:r>
              <a:rPr lang="en-GB" sz="2000" dirty="0" smtClean="0"/>
              <a:t>Based on destination realm or hierarchical portion of the realm</a:t>
            </a:r>
          </a:p>
          <a:p>
            <a:pPr marL="457200" lvl="1" indent="0">
              <a:buNone/>
            </a:pPr>
            <a:endParaRPr lang="en-GB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38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tatic configuration is simple…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57400" y="44950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67400" y="44950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80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790242" y="3352006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JANET(UK)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06191" y="42660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95800" y="42664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276600" y="4495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33800" y="4038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cz</a:t>
            </a:r>
            <a:endParaRPr lang="en-GB" sz="1400" b="1" dirty="0"/>
          </a:p>
        </p:txBody>
      </p:sp>
      <p:sp>
        <p:nvSpPr>
          <p:cNvPr id="13" name="Oval 12"/>
          <p:cNvSpPr/>
          <p:nvPr/>
        </p:nvSpPr>
        <p:spPr>
          <a:xfrm>
            <a:off x="4191000" y="3581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14" name="Oval 13"/>
          <p:cNvSpPr/>
          <p:nvPr/>
        </p:nvSpPr>
        <p:spPr>
          <a:xfrm>
            <a:off x="4648200" y="4038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uk</a:t>
            </a:r>
            <a:endParaRPr lang="en-GB" b="1" dirty="0"/>
          </a:p>
        </p:txBody>
      </p:sp>
      <p:sp>
        <p:nvSpPr>
          <p:cNvPr id="15" name="Oval 14"/>
          <p:cNvSpPr/>
          <p:nvPr/>
        </p:nvSpPr>
        <p:spPr>
          <a:xfrm>
            <a:off x="5105400" y="4495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3128818" y="3962400"/>
            <a:ext cx="2724727" cy="1152236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ine Callout 1 17"/>
          <p:cNvSpPr/>
          <p:nvPr/>
        </p:nvSpPr>
        <p:spPr>
          <a:xfrm>
            <a:off x="3657600" y="1828800"/>
            <a:ext cx="1828800" cy="838200"/>
          </a:xfrm>
          <a:prstGeom prst="borderCallout1">
            <a:avLst>
              <a:gd name="adj1" fmla="val 101786"/>
              <a:gd name="adj2" fmla="val 46742"/>
              <a:gd name="adj3" fmla="val 200650"/>
              <a:gd name="adj4" fmla="val 4756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uk</a:t>
            </a:r>
            <a:r>
              <a:rPr lang="en-US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54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…until it isn’t.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57400" y="44950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67400" y="44950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80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790242" y="3352006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JANET(UK)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06191" y="42660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95800" y="42664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276600" y="44958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33800" y="40386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</a:t>
            </a:r>
            <a:r>
              <a:rPr lang="en-US" sz="1400" b="1" dirty="0" err="1" smtClean="0"/>
              <a:t>cz</a:t>
            </a:r>
            <a:endParaRPr lang="en-GB" sz="1400" b="1" dirty="0"/>
          </a:p>
        </p:txBody>
      </p:sp>
      <p:sp>
        <p:nvSpPr>
          <p:cNvPr id="13" name="Oval 12"/>
          <p:cNvSpPr/>
          <p:nvPr/>
        </p:nvSpPr>
        <p:spPr>
          <a:xfrm>
            <a:off x="4191000" y="3581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</a:t>
            </a:r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14" name="Oval 13"/>
          <p:cNvSpPr/>
          <p:nvPr/>
        </p:nvSpPr>
        <p:spPr>
          <a:xfrm>
            <a:off x="4648200" y="40386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.</a:t>
            </a:r>
            <a:r>
              <a:rPr lang="en-US" sz="1400" b="1" dirty="0" err="1" smtClean="0"/>
              <a:t>uk</a:t>
            </a:r>
            <a:endParaRPr lang="en-GB" b="1" dirty="0"/>
          </a:p>
        </p:txBody>
      </p:sp>
      <p:sp>
        <p:nvSpPr>
          <p:cNvPr id="15" name="Oval 14"/>
          <p:cNvSpPr/>
          <p:nvPr/>
        </p:nvSpPr>
        <p:spPr>
          <a:xfrm>
            <a:off x="5105400" y="44958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3128818" y="3962400"/>
            <a:ext cx="2724727" cy="1152236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ine Callout 1 17"/>
          <p:cNvSpPr/>
          <p:nvPr/>
        </p:nvSpPr>
        <p:spPr>
          <a:xfrm>
            <a:off x="5715000" y="1981200"/>
            <a:ext cx="2057400" cy="838200"/>
          </a:xfrm>
          <a:prstGeom prst="borderCallout1">
            <a:avLst>
              <a:gd name="adj1" fmla="val 79356"/>
              <a:gd name="adj2" fmla="val -454"/>
              <a:gd name="adj3" fmla="val 221041"/>
              <a:gd name="adj4" fmla="val -4028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uk</a:t>
            </a:r>
            <a:r>
              <a:rPr lang="en-US" dirty="0" smtClean="0"/>
              <a:t>’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990600" y="4189411"/>
            <a:ext cx="2209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057400" y="3048000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38200" y="30480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81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4495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.us</a:t>
            </a: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3276600" y="26670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8100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.ca</a:t>
            </a:r>
            <a:endParaRPr lang="en-GB" b="1" dirty="0"/>
          </a:p>
        </p:txBody>
      </p:sp>
      <p:cxnSp>
        <p:nvCxnSpPr>
          <p:cNvPr id="28" name="Straight Connector 27"/>
          <p:cNvCxnSpPr>
            <a:stCxn id="29" idx="1"/>
          </p:cNvCxnSpPr>
          <p:nvPr/>
        </p:nvCxnSpPr>
        <p:spPr>
          <a:xfrm rot="5400000">
            <a:off x="4057650" y="2495550"/>
            <a:ext cx="685800" cy="26670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3112655" y="2757054"/>
            <a:ext cx="1992745" cy="1510146"/>
          </a:xfrm>
          <a:custGeom>
            <a:avLst/>
            <a:gdLst>
              <a:gd name="connsiteX0" fmla="*/ 0 w 2309090"/>
              <a:gd name="connsiteY0" fmla="*/ 466437 h 1824182"/>
              <a:gd name="connsiteX1" fmla="*/ 748145 w 2309090"/>
              <a:gd name="connsiteY1" fmla="*/ 226291 h 1824182"/>
              <a:gd name="connsiteX2" fmla="*/ 2309090 w 2309090"/>
              <a:gd name="connsiteY2" fmla="*/ 1824182 h 182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9090" h="1824182">
                <a:moveTo>
                  <a:pt x="0" y="466437"/>
                </a:moveTo>
                <a:cubicBezTo>
                  <a:pt x="181648" y="233218"/>
                  <a:pt x="363297" y="0"/>
                  <a:pt x="748145" y="226291"/>
                </a:cubicBezTo>
                <a:cubicBezTo>
                  <a:pt x="1132993" y="452582"/>
                  <a:pt x="2047393" y="1554788"/>
                  <a:pt x="2309090" y="1824182"/>
                </a:cubicBezTo>
              </a:path>
            </a:pathLst>
          </a:cu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ine Callout 1 28"/>
          <p:cNvSpPr/>
          <p:nvPr/>
        </p:nvSpPr>
        <p:spPr>
          <a:xfrm>
            <a:off x="3505200" y="1447800"/>
            <a:ext cx="2057400" cy="838200"/>
          </a:xfrm>
          <a:prstGeom prst="borderCallout1">
            <a:avLst>
              <a:gd name="adj1" fmla="val 100867"/>
              <a:gd name="adj2" fmla="val 50250"/>
              <a:gd name="adj3" fmla="val 181092"/>
              <a:gd name="adj4" fmla="val 6174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eu</a:t>
            </a:r>
            <a:r>
              <a:rPr lang="en-US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23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configuration doesn’t 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 an AAA system scales, you need to maintain more configuration across more nodes.</a:t>
            </a:r>
          </a:p>
          <a:p>
            <a:endParaRPr lang="en-US" dirty="0"/>
          </a:p>
          <a:p>
            <a:r>
              <a:rPr lang="en-US" dirty="0" smtClean="0"/>
              <a:t>The configuration is necessarily dissimilar between AAA nodes, but the entire system needs to behave as though all nodes share a consistent view of the entire system. Inconsistency may result in undesirable </a:t>
            </a:r>
            <a:r>
              <a:rPr lang="en-US" dirty="0" err="1" smtClean="0"/>
              <a:t>behaviour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Inventing an </a:t>
            </a:r>
            <a:r>
              <a:rPr lang="en-US" i="1" dirty="0" smtClean="0"/>
              <a:t>ad hoc </a:t>
            </a:r>
            <a:r>
              <a:rPr lang="en-US" dirty="0" smtClean="0"/>
              <a:t>solution within a single domain is trivial. The multi-domain case is also tractable, providing there is close coordination.</a:t>
            </a:r>
          </a:p>
          <a:p>
            <a:endParaRPr lang="en-US" dirty="0"/>
          </a:p>
          <a:p>
            <a:r>
              <a:rPr lang="en-US" dirty="0" smtClean="0"/>
              <a:t>However, if ABFAB is successful the potential number of domains and overall system size is considerable: coordination will be challenging.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We need a standard mechanism that enables AAA nodes within a large and loosely-coupled AAA system to behave as though they share a consistent view of the entire system.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42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Introducing the Trust Router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Serves a similar role to BGP in IP routing</a:t>
            </a:r>
          </a:p>
          <a:p>
            <a:pPr lvl="1"/>
            <a:r>
              <a:rPr lang="en-GB" dirty="0" smtClean="0"/>
              <a:t>Distributes information about available “Trust Links” within a federation (or “Policy Regime”)</a:t>
            </a:r>
          </a:p>
          <a:p>
            <a:pPr lvl="1"/>
            <a:r>
              <a:rPr lang="en-GB" dirty="0" smtClean="0"/>
              <a:t>Calculates a local tree of “Trust Paths” to reach destination realms</a:t>
            </a:r>
          </a:p>
          <a:p>
            <a:pPr lvl="1"/>
            <a:r>
              <a:rPr lang="en-GB" dirty="0" smtClean="0"/>
              <a:t>Determines the “best” path to reach each destination realm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52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3095</TotalTime>
  <Words>1599</Words>
  <Application>Microsoft Macintosh PowerPoint</Application>
  <PresentationFormat>On-screen Show (4:3)</PresentationFormat>
  <Paragraphs>241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Multihop Federations draft-mrw-abfab-multihop-fed-01.txt </vt:lpstr>
      <vt:lpstr>Why Am I Here?</vt:lpstr>
      <vt:lpstr>ABFAB Architecture</vt:lpstr>
      <vt:lpstr>ABFAB architecture</vt:lpstr>
      <vt:lpstr>RADIUS Proxy Substrate</vt:lpstr>
      <vt:lpstr>Static configuration is simple…</vt:lpstr>
      <vt:lpstr>…until it isn’t.</vt:lpstr>
      <vt:lpstr>Static configuration doesn’t scale</vt:lpstr>
      <vt:lpstr>Introducing the Trust Router</vt:lpstr>
      <vt:lpstr>Trust router protocol</vt:lpstr>
      <vt:lpstr>RADIUS substrate</vt:lpstr>
      <vt:lpstr>Well, we have RadSec…</vt:lpstr>
      <vt:lpstr>RadSec </vt:lpstr>
      <vt:lpstr>A single PKI for ABFAB deployments?</vt:lpstr>
      <vt:lpstr>Didn’t we just fix the multiple credential problem?</vt:lpstr>
      <vt:lpstr>RadSec with ABFAB</vt:lpstr>
      <vt:lpstr>Key Negotiation Protocol</vt:lpstr>
      <vt:lpstr>KNP Introduction</vt:lpstr>
      <vt:lpstr>Transitive operation</vt:lpstr>
      <vt:lpstr>Transitive Use of KNP</vt:lpstr>
      <vt:lpstr>Trust Path</vt:lpstr>
      <vt:lpstr>Trust Router Functions</vt:lpstr>
      <vt:lpstr>Trust Router Protocol</vt:lpstr>
      <vt:lpstr>Trust Path Query</vt:lpstr>
      <vt:lpstr>Temporary Identity Request</vt:lpstr>
      <vt:lpstr>ABFAB Multihop Federation</vt:lpstr>
      <vt:lpstr> Questions?  Feedback?</vt:lpstr>
    </vt:vector>
  </TitlesOfParts>
  <Company>ThingMagic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Multihop Federations draft-mrw-abfab-multihop-fed-01.txt </dc:title>
  <dc:creator>Margaret Wasserman</dc:creator>
  <cp:lastModifiedBy>Margaret Wasserman</cp:lastModifiedBy>
  <cp:revision>27</cp:revision>
  <dcterms:created xsi:type="dcterms:W3CDTF">2011-07-18T20:13:49Z</dcterms:created>
  <dcterms:modified xsi:type="dcterms:W3CDTF">2011-07-27T13:34:18Z</dcterms:modified>
</cp:coreProperties>
</file>