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91" r:id="rId4"/>
    <p:sldId id="299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86" r:id="rId13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宋体" pitchFamily="2" charset="-122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宋体" pitchFamily="2" charset="-122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宋体" pitchFamily="2" charset="-122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宋体" pitchFamily="2" charset="-122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567" autoAdjust="0"/>
  </p:normalViewPr>
  <p:slideViewPr>
    <p:cSldViewPr>
      <p:cViewPr varScale="1">
        <p:scale>
          <a:sx n="64" d="100"/>
          <a:sy n="64" d="100"/>
        </p:scale>
        <p:origin x="-192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ea typeface="宋体" charset="-122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fld id="{7F6984EE-11E7-4748-8BDD-96F490500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049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2DD995A2-F8DF-40E8-B5E9-90B9981539C4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DB7AD8C6-2908-44F3-9219-49B91545256F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F6984EE-11E7-4748-8BDD-96F49050072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02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3F2DD-A991-457C-8E1C-B18B94959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2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0E60E-0349-4CF6-8694-A4004A516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1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03276-4B1B-4C7E-B831-14787BCD9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4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026A8-91D8-424C-9983-E5314C89F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9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8FC2E-02C3-4ED8-9A80-F8562A476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30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661D7-14A5-4230-B6DF-BEFF84305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0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E21B8-E259-4DFA-B66D-343DE47ED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99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E7472-3548-4DC0-947E-B9CE95B60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2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4C0D7-7179-4BEA-8099-671E8BAA7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2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DEA30-B628-453E-8071-B76425B69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37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3BD34-0051-4EC4-806D-C584EFDDA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97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9D93A-E7F4-474F-8B36-BAB60826C6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outline text format</a:t>
            </a:r>
          </a:p>
          <a:p>
            <a:pPr lvl="1"/>
            <a:r>
              <a:rPr lang="en-GB" altLang="zh-CN" smtClean="0"/>
              <a:t>Second Outline Level</a:t>
            </a:r>
          </a:p>
          <a:p>
            <a:pPr lvl="2"/>
            <a:r>
              <a:rPr lang="en-GB" altLang="zh-CN" smtClean="0"/>
              <a:t>Third Outline Level</a:t>
            </a:r>
          </a:p>
          <a:p>
            <a:pPr lvl="3"/>
            <a:r>
              <a:rPr lang="en-GB" altLang="zh-CN" smtClean="0"/>
              <a:t>Fourth Outline Level</a:t>
            </a:r>
          </a:p>
          <a:p>
            <a:pPr lvl="4"/>
            <a:r>
              <a:rPr lang="en-GB" altLang="zh-CN" smtClean="0"/>
              <a:t>Fifth Outline Level</a:t>
            </a:r>
          </a:p>
          <a:p>
            <a:pPr lvl="4"/>
            <a:r>
              <a:rPr lang="en-GB" altLang="zh-CN" smtClean="0"/>
              <a:t>Sixth Outline Level</a:t>
            </a:r>
          </a:p>
          <a:p>
            <a:pPr lvl="4"/>
            <a:r>
              <a:rPr lang="en-GB" altLang="zh-CN" smtClean="0"/>
              <a:t>Seventh Outline Level</a:t>
            </a:r>
          </a:p>
          <a:p>
            <a:pPr lvl="4"/>
            <a:r>
              <a:rPr lang="en-GB" altLang="zh-CN" smtClean="0"/>
              <a:t>Eighth Outline Level</a:t>
            </a:r>
          </a:p>
          <a:p>
            <a:pPr lvl="4"/>
            <a:r>
              <a:rPr lang="en-GB" altLang="zh-CN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fld id="{1EAE265A-D030-4703-92FA-246791F99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宋体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宋体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宋体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宋体" charset="-122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宋体" charset="-122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宋体" charset="-122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宋体" charset="-122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宋体" charset="-12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 smtClean="0"/>
              <a:t>One Hop Lookups Plugin</a:t>
            </a:r>
            <a:br>
              <a:rPr lang="en-US" sz="4000" dirty="0" smtClean="0"/>
            </a:br>
            <a:r>
              <a:rPr lang="en-US" sz="4000" dirty="0" smtClean="0"/>
              <a:t>for RELOAD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476375" y="3213100"/>
            <a:ext cx="6400800" cy="31877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spcBef>
                <a:spcPts val="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000" dirty="0" smtClean="0"/>
          </a:p>
          <a:p>
            <a:pPr marL="0" indent="0" algn="ctr" eaLnBrk="1" hangingPunct="1">
              <a:lnSpc>
                <a:spcPct val="8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/>
              <a:t>IETF81@Quebec, Canada 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/>
              <a:t>d</a:t>
            </a:r>
            <a:r>
              <a:rPr lang="en-US" sz="2000" dirty="0" smtClean="0"/>
              <a:t>raft-peng-p2psip-one-hop-plugin-00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 smtClean="0"/>
          </a:p>
          <a:p>
            <a:pPr marL="0" indent="0" algn="ctr" eaLnBrk="1" hangingPunct="1">
              <a:lnSpc>
                <a:spcPct val="8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/>
              <a:t>Jin </a:t>
            </a:r>
            <a:r>
              <a:rPr lang="en-US" sz="2000" dirty="0" err="1" smtClean="0"/>
              <a:t>Peng</a:t>
            </a:r>
            <a:endParaRPr lang="en-US" sz="2000" dirty="0" smtClean="0"/>
          </a:p>
          <a:p>
            <a:pPr marL="0" indent="0" algn="ctr" eaLnBrk="1" hangingPunct="1">
              <a:lnSpc>
                <a:spcPct val="8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/>
              <a:t>Kai </a:t>
            </a:r>
            <a:r>
              <a:rPr lang="en-US" sz="2000" dirty="0" err="1" smtClean="0"/>
              <a:t>Feng</a:t>
            </a:r>
            <a:endParaRPr lang="en-US" sz="2000" dirty="0" smtClean="0"/>
          </a:p>
          <a:p>
            <a:pPr marL="0" indent="0" algn="ctr" eaLnBrk="1" hangingPunct="1">
              <a:lnSpc>
                <a:spcPct val="8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err="1" smtClean="0"/>
              <a:t>Lifeng</a:t>
            </a:r>
            <a:r>
              <a:rPr lang="en-US" sz="2000" dirty="0" smtClean="0"/>
              <a:t> Le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Leader choosing strategies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8013" cy="51054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CN" sz="2800" dirty="0" smtClean="0"/>
              <a:t>Default choosing schema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/>
              <a:t>D</a:t>
            </a:r>
            <a:r>
              <a:rPr lang="en-US" altLang="zh-CN" sz="2400" dirty="0" smtClean="0"/>
              <a:t>ynamic choosing the successor of the mid-point peer in the slice or unit space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sz="2800" dirty="0" smtClean="0"/>
              <a:t>A </a:t>
            </a:r>
            <a:r>
              <a:rPr lang="en-US" altLang="zh-CN" sz="2800" dirty="0" err="1" smtClean="0"/>
              <a:t>SandStone</a:t>
            </a:r>
            <a:r>
              <a:rPr lang="en-US" altLang="zh-CN" sz="2800" dirty="0" smtClean="0"/>
              <a:t>  like schema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Identify well connected and provisioned peers as “Super Node”, all the super nodes form a parallel ring and do not participate in the routing procedure</a:t>
            </a:r>
            <a:endParaRPr lang="en-US" altLang="zh-CN" sz="2800" dirty="0" smtClean="0"/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The super node can act as a slice leader whose work is collecting the notifications and spreading them in time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The unit leader can be chosen by the default choosing schema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4628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Fault tolerance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8013" cy="49530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First hop fail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If a query fails on its </a:t>
            </a:r>
            <a:r>
              <a:rPr lang="en-US" altLang="zh-CN" sz="2400" smtClean="0"/>
              <a:t>first attempt, </a:t>
            </a:r>
            <a:r>
              <a:rPr lang="en-US" altLang="zh-CN" sz="2400" dirty="0" smtClean="0"/>
              <a:t>the receiver can respond a </a:t>
            </a:r>
            <a:r>
              <a:rPr lang="en-US" altLang="zh-CN" sz="2400" i="1" dirty="0" err="1" smtClean="0"/>
              <a:t>RouteQueryAns</a:t>
            </a:r>
            <a:r>
              <a:rPr lang="en-US" altLang="zh-CN" sz="2400" dirty="0" smtClean="0"/>
              <a:t> message to give a closer peer’s information which can make the initiator construct a two hop lookups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In most of cases, two hops are enough to locate one peer or resource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Leaders fail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The successor detects the failure and becomes the new leader by sending the update message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3023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908175"/>
          </a:xfrm>
        </p:spPr>
        <p:txBody>
          <a:bodyPr/>
          <a:lstStyle/>
          <a:p>
            <a:r>
              <a:rPr lang="en-US" altLang="zh-CN" sz="4000" dirty="0" smtClean="0"/>
              <a:t>Thanks for your attention!</a:t>
            </a:r>
            <a:br>
              <a:rPr lang="en-US" altLang="zh-CN" sz="4000" dirty="0" smtClean="0"/>
            </a:b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r>
              <a:rPr lang="en-US" altLang="zh-CN" sz="4000" dirty="0" smtClean="0"/>
              <a:t>Q&amp;A?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Agenda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03763"/>
          </a:xfrm>
        </p:spPr>
        <p:txBody>
          <a:bodyPr/>
          <a:lstStyle/>
          <a:p>
            <a:pPr marL="457200" indent="-457200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Why One Hop Lookups Plugin?</a:t>
            </a:r>
          </a:p>
          <a:p>
            <a:pPr marL="457200" indent="-457200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Peer data structure</a:t>
            </a:r>
          </a:p>
          <a:p>
            <a:pPr marL="457200" indent="-457200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Event notification procedure</a:t>
            </a:r>
          </a:p>
          <a:p>
            <a:pPr marL="457200" indent="-457200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Updates message</a:t>
            </a:r>
          </a:p>
          <a:p>
            <a:pPr marL="457200" indent="-457200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Leader choosing strategies</a:t>
            </a:r>
          </a:p>
          <a:p>
            <a:pPr marL="457200" indent="-457200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Fault tolerance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One Hop Lookups Plugin?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zh-CN" dirty="0" smtClean="0"/>
                  <a:t>Topology Plugin of RELOAD </a:t>
                </a:r>
              </a:p>
              <a:p>
                <a:pPr marL="857250" lvl="1" indent="-457200">
                  <a:buFont typeface="Arial" pitchFamily="34" charset="0"/>
                  <a:buChar char="•"/>
                </a:pPr>
                <a:r>
                  <a:rPr lang="en-US" altLang="zh-CN" dirty="0" smtClean="0"/>
                  <a:t>Each overlay can select an appropriate overlay algorithm that relies on the common RELOAD core protocols and code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zh-CN" dirty="0" smtClean="0"/>
                  <a:t>High demands for the improvement of routing efficiency in real time applications</a:t>
                </a:r>
              </a:p>
              <a:p>
                <a:pPr marL="857250" lvl="1" indent="-457200">
                  <a:buFont typeface="Arial" pitchFamily="34" charset="0"/>
                  <a:buChar char="•"/>
                </a:pPr>
                <a:r>
                  <a:rPr lang="en-US" altLang="zh-CN" dirty="0" smtClean="0">
                    <a:solidFill>
                      <a:srgbClr val="00B0F0"/>
                    </a:solidFill>
                  </a:rPr>
                  <a:t>Chord</a:t>
                </a:r>
                <a:r>
                  <a:rPr lang="en-US" altLang="zh-CN" dirty="0" smtClean="0"/>
                  <a:t>: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𝑂</m:t>
                    </m:r>
                    <m:r>
                      <a:rPr lang="en-US" altLang="zh-CN" b="0" i="1" smtClean="0">
                        <a:latin typeface="Cambria Math"/>
                      </a:rPr>
                      <m:t> (</m:t>
                    </m:r>
                    <m:func>
                      <m:func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𝑁</m:t>
                        </m:r>
                      </m:e>
                    </m:func>
                    <m:r>
                      <a:rPr lang="en-US" altLang="zh-CN" b="0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CN" dirty="0" smtClean="0"/>
              </a:p>
              <a:p>
                <a:pPr marL="857250" lvl="1" indent="-457200">
                  <a:buFont typeface="Arial" pitchFamily="34" charset="0"/>
                  <a:buChar char="•"/>
                </a:pPr>
                <a:r>
                  <a:rPr lang="en-US" altLang="zh-CN" dirty="0" smtClean="0">
                    <a:solidFill>
                      <a:srgbClr val="00B0F0"/>
                    </a:solidFill>
                  </a:rPr>
                  <a:t>One Hop Lookups</a:t>
                </a:r>
                <a:r>
                  <a:rPr lang="en-US" altLang="zh-CN" dirty="0" smtClean="0"/>
                  <a:t>: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𝑂</m:t>
                    </m:r>
                    <m:r>
                      <a:rPr lang="en-US" altLang="zh-CN" b="0" i="1" smtClean="0">
                        <a:latin typeface="Cambria Math"/>
                      </a:rPr>
                      <m:t> (1)</m:t>
                    </m:r>
                  </m:oMath>
                </a14:m>
                <a:endParaRPr lang="en-US" altLang="zh-CN" dirty="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973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One Hop Lookups Plugin?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Requirements for RELOAD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The one hop lookups plugin is based on the methods provided by RELOAD which include the framework of commonly-needed methods defined in the Topology Plugin.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RELOAD defines three methods for overlay maintenance: Join, Update and Leave. The one hop lookups plugin defines the contents of those message.</a:t>
            </a:r>
            <a:endParaRPr lang="en-US" altLang="zh-CN" dirty="0" smtClean="0"/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Based on the architecture of RELOAD to support different usages.</a:t>
            </a:r>
          </a:p>
        </p:txBody>
      </p:sp>
    </p:spTree>
    <p:extLst>
      <p:ext uri="{BB962C8B-B14F-4D97-AF65-F5344CB8AC3E}">
        <p14:creationId xmlns:p14="http://schemas.microsoft.com/office/powerpoint/2010/main" val="253459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Peer data structure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Routing table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dirty="0" smtClean="0"/>
              <a:t>A full routing table contains information about every node in the overlay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Predecessor and successor information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dirty="0" smtClean="0"/>
              <a:t>Neighborhood information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Unit leader information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Slice leader information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Slice leader list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488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Event notification procedure</a:t>
            </a:r>
            <a:endParaRPr lang="zh-CN" altLang="en-US" dirty="0"/>
          </a:p>
        </p:txBody>
      </p:sp>
      <p:sp>
        <p:nvSpPr>
          <p:cNvPr id="39" name="Oval 4"/>
          <p:cNvSpPr/>
          <p:nvPr/>
        </p:nvSpPr>
        <p:spPr>
          <a:xfrm>
            <a:off x="1524000" y="1905000"/>
            <a:ext cx="3352800" cy="33528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0" name="Oval 5"/>
          <p:cNvSpPr/>
          <p:nvPr/>
        </p:nvSpPr>
        <p:spPr>
          <a:xfrm>
            <a:off x="4419600" y="2438400"/>
            <a:ext cx="152400" cy="1524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A5C24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1" name="Parallelogram 6"/>
          <p:cNvSpPr/>
          <p:nvPr/>
        </p:nvSpPr>
        <p:spPr>
          <a:xfrm>
            <a:off x="4038600" y="2092325"/>
            <a:ext cx="152400" cy="152400"/>
          </a:xfrm>
          <a:prstGeom prst="parallelogram">
            <a:avLst/>
          </a:prstGeom>
          <a:solidFill>
            <a:sysClr val="window" lastClr="FFFFFF"/>
          </a:solidFill>
          <a:ln w="25400" cap="flat" cmpd="sng" algn="ctr">
            <a:solidFill>
              <a:srgbClr val="10CF9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2" name="Parallelogram 7"/>
          <p:cNvSpPr/>
          <p:nvPr/>
        </p:nvSpPr>
        <p:spPr>
          <a:xfrm>
            <a:off x="1447800" y="3429000"/>
            <a:ext cx="152400" cy="152400"/>
          </a:xfrm>
          <a:prstGeom prst="parallelogram">
            <a:avLst/>
          </a:prstGeom>
          <a:solidFill>
            <a:sysClr val="window" lastClr="FFFFFF"/>
          </a:solidFill>
          <a:ln w="25400" cap="flat" cmpd="sng" algn="ctr">
            <a:solidFill>
              <a:srgbClr val="10CF9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3" name="Parallelogram 8"/>
          <p:cNvSpPr/>
          <p:nvPr/>
        </p:nvSpPr>
        <p:spPr>
          <a:xfrm>
            <a:off x="2362200" y="4975225"/>
            <a:ext cx="152400" cy="152400"/>
          </a:xfrm>
          <a:prstGeom prst="parallelogram">
            <a:avLst/>
          </a:prstGeom>
          <a:solidFill>
            <a:sysClr val="window" lastClr="FFFFFF"/>
          </a:solidFill>
          <a:ln w="25400" cap="flat" cmpd="sng" algn="ctr">
            <a:solidFill>
              <a:srgbClr val="10CF9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4" name="Parallelogram 9"/>
          <p:cNvSpPr/>
          <p:nvPr/>
        </p:nvSpPr>
        <p:spPr>
          <a:xfrm>
            <a:off x="3048000" y="5181600"/>
            <a:ext cx="152400" cy="152400"/>
          </a:xfrm>
          <a:prstGeom prst="parallelogram">
            <a:avLst/>
          </a:prstGeom>
          <a:solidFill>
            <a:sysClr val="window" lastClr="FFFFFF"/>
          </a:solidFill>
          <a:ln w="25400" cap="flat" cmpd="sng" algn="ctr">
            <a:solidFill>
              <a:srgbClr val="10CF9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5" name="Parallelogram 10"/>
          <p:cNvSpPr/>
          <p:nvPr/>
        </p:nvSpPr>
        <p:spPr>
          <a:xfrm>
            <a:off x="3429000" y="5181600"/>
            <a:ext cx="152400" cy="152400"/>
          </a:xfrm>
          <a:prstGeom prst="parallelogram">
            <a:avLst/>
          </a:prstGeom>
          <a:solidFill>
            <a:sysClr val="window" lastClr="FFFFFF"/>
          </a:solidFill>
          <a:ln w="25400" cap="flat" cmpd="sng" algn="ctr">
            <a:solidFill>
              <a:srgbClr val="10CF9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6" name="Diamond 11"/>
          <p:cNvSpPr/>
          <p:nvPr/>
        </p:nvSpPr>
        <p:spPr>
          <a:xfrm>
            <a:off x="2667000" y="5083792"/>
            <a:ext cx="152400" cy="228600"/>
          </a:xfrm>
          <a:prstGeom prst="diamond">
            <a:avLst/>
          </a:prstGeom>
          <a:gradFill rotWithShape="1">
            <a:gsLst>
              <a:gs pos="0">
                <a:sysClr val="windowText" lastClr="000000">
                  <a:tint val="70000"/>
                  <a:satMod val="130000"/>
                </a:sysClr>
              </a:gs>
              <a:gs pos="43000">
                <a:sysClr val="windowText" lastClr="000000">
                  <a:tint val="44000"/>
                  <a:satMod val="165000"/>
                </a:sysClr>
              </a:gs>
              <a:gs pos="93000">
                <a:sysClr val="windowText" lastClr="000000">
                  <a:tint val="15000"/>
                  <a:satMod val="165000"/>
                </a:sysClr>
              </a:gs>
              <a:gs pos="100000">
                <a:sysClr val="windowText" lastClr="000000">
                  <a:tint val="5000"/>
                  <a:satMod val="250000"/>
                </a:sys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ysClr val="windowText" lastClr="000000">
                <a:shade val="50000"/>
                <a:satMod val="103000"/>
              </a:sysClr>
            </a:solidFill>
            <a:prstDash val="solid"/>
          </a:ln>
          <a:effectLst>
            <a:outerShdw blurRad="57150" dist="38100" dir="5400000" algn="ctr" rotWithShape="0">
              <a:sysClr val="windowText" lastClr="000000">
                <a:shade val="9000"/>
                <a:satMod val="105000"/>
                <a:alpha val="48000"/>
              </a:sys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7" name="Diamond 12"/>
          <p:cNvSpPr/>
          <p:nvPr/>
        </p:nvSpPr>
        <p:spPr>
          <a:xfrm>
            <a:off x="1524000" y="4038600"/>
            <a:ext cx="152400" cy="228600"/>
          </a:xfrm>
          <a:prstGeom prst="diamond">
            <a:avLst/>
          </a:prstGeom>
          <a:gradFill rotWithShape="1">
            <a:gsLst>
              <a:gs pos="0">
                <a:sysClr val="windowText" lastClr="000000">
                  <a:tint val="70000"/>
                  <a:satMod val="130000"/>
                </a:sysClr>
              </a:gs>
              <a:gs pos="43000">
                <a:sysClr val="windowText" lastClr="000000">
                  <a:tint val="44000"/>
                  <a:satMod val="165000"/>
                </a:sysClr>
              </a:gs>
              <a:gs pos="93000">
                <a:sysClr val="windowText" lastClr="000000">
                  <a:tint val="15000"/>
                  <a:satMod val="165000"/>
                </a:sysClr>
              </a:gs>
              <a:gs pos="100000">
                <a:sysClr val="windowText" lastClr="000000">
                  <a:tint val="5000"/>
                  <a:satMod val="250000"/>
                </a:sys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ysClr val="windowText" lastClr="000000">
                <a:shade val="50000"/>
                <a:satMod val="103000"/>
              </a:sysClr>
            </a:solidFill>
            <a:prstDash val="solid"/>
          </a:ln>
          <a:effectLst>
            <a:outerShdw blurRad="57150" dist="38100" dir="5400000" algn="ctr" rotWithShape="0">
              <a:sysClr val="windowText" lastClr="000000">
                <a:shade val="9000"/>
                <a:satMod val="105000"/>
                <a:alpha val="48000"/>
              </a:sys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8" name="Oval 13"/>
          <p:cNvSpPr/>
          <p:nvPr/>
        </p:nvSpPr>
        <p:spPr>
          <a:xfrm>
            <a:off x="1981200" y="4724400"/>
            <a:ext cx="152400" cy="1524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A5C24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49" name="Oval 14"/>
          <p:cNvSpPr/>
          <p:nvPr/>
        </p:nvSpPr>
        <p:spPr>
          <a:xfrm>
            <a:off x="4343400" y="4648200"/>
            <a:ext cx="152400" cy="1524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A5C24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50" name="Oval 15"/>
          <p:cNvSpPr/>
          <p:nvPr/>
        </p:nvSpPr>
        <p:spPr>
          <a:xfrm>
            <a:off x="1874838" y="2405063"/>
            <a:ext cx="152400" cy="1524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A5C24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cxnSp>
        <p:nvCxnSpPr>
          <p:cNvPr id="51" name="Shape 17"/>
          <p:cNvCxnSpPr>
            <a:stCxn id="41" idx="0"/>
            <a:endCxn id="40" idx="6"/>
          </p:cNvCxnSpPr>
          <p:nvPr/>
        </p:nvCxnSpPr>
        <p:spPr>
          <a:xfrm rot="16200000" flipH="1">
            <a:off x="4132262" y="2074863"/>
            <a:ext cx="422275" cy="457200"/>
          </a:xfrm>
          <a:prstGeom prst="curvedConnector4">
            <a:avLst>
              <a:gd name="adj1" fmla="val -54178"/>
              <a:gd name="adj2" fmla="val 150000"/>
            </a:avLst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cxnSp>
        <p:nvCxnSpPr>
          <p:cNvPr id="52" name="Straight Arrow Connector 19"/>
          <p:cNvCxnSpPr>
            <a:stCxn id="40" idx="4"/>
            <a:endCxn id="49" idx="1"/>
          </p:cNvCxnSpPr>
          <p:nvPr/>
        </p:nvCxnSpPr>
        <p:spPr>
          <a:xfrm rot="5400000">
            <a:off x="3390900" y="3565525"/>
            <a:ext cx="2079625" cy="130175"/>
          </a:xfrm>
          <a:prstGeom prst="straightConnector1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cxnSp>
        <p:nvCxnSpPr>
          <p:cNvPr id="53" name="Straight Arrow Connector 21"/>
          <p:cNvCxnSpPr>
            <a:stCxn id="40" idx="3"/>
            <a:endCxn id="50" idx="6"/>
          </p:cNvCxnSpPr>
          <p:nvPr/>
        </p:nvCxnSpPr>
        <p:spPr>
          <a:xfrm rot="5400000" flipH="1">
            <a:off x="3190876" y="1317625"/>
            <a:ext cx="87312" cy="2414587"/>
          </a:xfrm>
          <a:prstGeom prst="straightConnector1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cxnSp>
        <p:nvCxnSpPr>
          <p:cNvPr id="54" name="Straight Arrow Connector 23"/>
          <p:cNvCxnSpPr>
            <a:stCxn id="40" idx="4"/>
            <a:endCxn id="48" idx="7"/>
          </p:cNvCxnSpPr>
          <p:nvPr/>
        </p:nvCxnSpPr>
        <p:spPr>
          <a:xfrm rot="5400000">
            <a:off x="2225675" y="2476500"/>
            <a:ext cx="2155825" cy="2384425"/>
          </a:xfrm>
          <a:prstGeom prst="straightConnector1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4800600" y="20574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1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2895600" y="24384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2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4422775" y="37338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2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cxnSp>
        <p:nvCxnSpPr>
          <p:cNvPr id="58" name="Shape 28"/>
          <p:cNvCxnSpPr>
            <a:stCxn id="48" idx="6"/>
          </p:cNvCxnSpPr>
          <p:nvPr/>
        </p:nvCxnSpPr>
        <p:spPr>
          <a:xfrm>
            <a:off x="2133600" y="4800600"/>
            <a:ext cx="609600" cy="282575"/>
          </a:xfrm>
          <a:prstGeom prst="curvedConnector2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cxnSp>
        <p:nvCxnSpPr>
          <p:cNvPr id="59" name="Shape 34"/>
          <p:cNvCxnSpPr>
            <a:stCxn id="48" idx="0"/>
          </p:cNvCxnSpPr>
          <p:nvPr/>
        </p:nvCxnSpPr>
        <p:spPr>
          <a:xfrm rot="16200000" flipV="1">
            <a:off x="1581150" y="4248150"/>
            <a:ext cx="571500" cy="381000"/>
          </a:xfrm>
          <a:prstGeom prst="curvedConnector2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1984375" y="40386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3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2517775" y="44958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3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cxnSp>
        <p:nvCxnSpPr>
          <p:cNvPr id="62" name="Curved Connector 38"/>
          <p:cNvCxnSpPr>
            <a:endCxn id="43" idx="3"/>
          </p:cNvCxnSpPr>
          <p:nvPr/>
        </p:nvCxnSpPr>
        <p:spPr>
          <a:xfrm rot="5400000" flipH="1">
            <a:off x="2489200" y="5057775"/>
            <a:ext cx="184150" cy="323850"/>
          </a:xfrm>
          <a:prstGeom prst="curvedConnector3">
            <a:avLst>
              <a:gd name="adj1" fmla="val -123312"/>
            </a:avLst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cxnSp>
        <p:nvCxnSpPr>
          <p:cNvPr id="63" name="Curved Connector 40"/>
          <p:cNvCxnSpPr>
            <a:endCxn id="44" idx="4"/>
          </p:cNvCxnSpPr>
          <p:nvPr/>
        </p:nvCxnSpPr>
        <p:spPr>
          <a:xfrm rot="16200000" flipH="1">
            <a:off x="2922587" y="5132388"/>
            <a:ext cx="22225" cy="381000"/>
          </a:xfrm>
          <a:prstGeom prst="curvedConnector3">
            <a:avLst>
              <a:gd name="adj1" fmla="val 1157942"/>
            </a:avLst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cxnSp>
        <p:nvCxnSpPr>
          <p:cNvPr id="64" name="Curved Connector 42"/>
          <p:cNvCxnSpPr>
            <a:stCxn id="44" idx="1"/>
            <a:endCxn id="45" idx="0"/>
          </p:cNvCxnSpPr>
          <p:nvPr/>
        </p:nvCxnSpPr>
        <p:spPr>
          <a:xfrm rot="5400000" flipH="1" flipV="1">
            <a:off x="3324225" y="5000626"/>
            <a:ext cx="3175" cy="361950"/>
          </a:xfrm>
          <a:prstGeom prst="curvedConnector3">
            <a:avLst>
              <a:gd name="adj1" fmla="val 14395466"/>
            </a:avLst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cxnSp>
        <p:nvCxnSpPr>
          <p:cNvPr id="65" name="Curved Connector 44"/>
          <p:cNvCxnSpPr>
            <a:endCxn id="42" idx="2"/>
          </p:cNvCxnSpPr>
          <p:nvPr/>
        </p:nvCxnSpPr>
        <p:spPr>
          <a:xfrm flipH="1" flipV="1">
            <a:off x="1581150" y="3505200"/>
            <a:ext cx="95250" cy="647700"/>
          </a:xfrm>
          <a:prstGeom prst="curvedConnector3">
            <a:avLst>
              <a:gd name="adj1" fmla="val -240000"/>
            </a:avLst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2438400" y="5497513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4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819400" y="5497513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4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1908175" y="35052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4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3200400" y="4735512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5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3810000" y="2057400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X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3962400" y="29718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2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80" name="Oval 49"/>
          <p:cNvSpPr/>
          <p:nvPr/>
        </p:nvSpPr>
        <p:spPr>
          <a:xfrm>
            <a:off x="6176963" y="3189287"/>
            <a:ext cx="152400" cy="1524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A5C249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81" name="TextBox 50"/>
          <p:cNvSpPr txBox="1">
            <a:spLocks noChangeArrowheads="1"/>
          </p:cNvSpPr>
          <p:nvPr/>
        </p:nvSpPr>
        <p:spPr bwMode="auto">
          <a:xfrm>
            <a:off x="6481763" y="3048000"/>
            <a:ext cx="1258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Slice leader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82" name="TextBox 52"/>
          <p:cNvSpPr txBox="1">
            <a:spLocks noChangeArrowheads="1"/>
          </p:cNvSpPr>
          <p:nvPr/>
        </p:nvSpPr>
        <p:spPr bwMode="auto">
          <a:xfrm>
            <a:off x="6496051" y="3417887"/>
            <a:ext cx="1231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Unit leader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83" name="Parallelogram 53"/>
          <p:cNvSpPr/>
          <p:nvPr/>
        </p:nvSpPr>
        <p:spPr>
          <a:xfrm>
            <a:off x="6176963" y="3875087"/>
            <a:ext cx="152400" cy="152400"/>
          </a:xfrm>
          <a:prstGeom prst="parallelogram">
            <a:avLst/>
          </a:prstGeom>
          <a:solidFill>
            <a:sysClr val="window" lastClr="FFFFFF"/>
          </a:solidFill>
          <a:ln w="25400" cap="flat" cmpd="sng" algn="ctr">
            <a:solidFill>
              <a:srgbClr val="10CF9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  <p:sp>
        <p:nvSpPr>
          <p:cNvPr id="84" name="TextBox 54"/>
          <p:cNvSpPr txBox="1">
            <a:spLocks noChangeArrowheads="1"/>
          </p:cNvSpPr>
          <p:nvPr/>
        </p:nvSpPr>
        <p:spPr bwMode="auto">
          <a:xfrm>
            <a:off x="6481763" y="3798887"/>
            <a:ext cx="1539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  <a:ea typeface="宋体" pitchFamily="2" charset="-122"/>
              </a:rPr>
              <a:t>Ordinary node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 pitchFamily="18" charset="0"/>
              <a:ea typeface="宋体" pitchFamily="2" charset="-122"/>
            </a:endParaRPr>
          </a:p>
        </p:txBody>
      </p:sp>
      <p:sp>
        <p:nvSpPr>
          <p:cNvPr id="85" name="Diamond 43"/>
          <p:cNvSpPr/>
          <p:nvPr/>
        </p:nvSpPr>
        <p:spPr>
          <a:xfrm>
            <a:off x="6176963" y="3494087"/>
            <a:ext cx="152400" cy="228600"/>
          </a:xfrm>
          <a:prstGeom prst="diamond">
            <a:avLst/>
          </a:prstGeom>
          <a:gradFill rotWithShape="1">
            <a:gsLst>
              <a:gs pos="0">
                <a:sysClr val="windowText" lastClr="000000">
                  <a:tint val="70000"/>
                  <a:satMod val="130000"/>
                </a:sysClr>
              </a:gs>
              <a:gs pos="43000">
                <a:sysClr val="windowText" lastClr="000000">
                  <a:tint val="44000"/>
                  <a:satMod val="165000"/>
                </a:sysClr>
              </a:gs>
              <a:gs pos="93000">
                <a:sysClr val="windowText" lastClr="000000">
                  <a:tint val="15000"/>
                  <a:satMod val="165000"/>
                </a:sysClr>
              </a:gs>
              <a:gs pos="100000">
                <a:sysClr val="windowText" lastClr="000000">
                  <a:tint val="5000"/>
                  <a:satMod val="250000"/>
                </a:sys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ysClr val="windowText" lastClr="000000">
                <a:shade val="50000"/>
                <a:satMod val="103000"/>
              </a:sysClr>
            </a:solidFill>
            <a:prstDash val="solid"/>
          </a:ln>
          <a:effectLst>
            <a:outerShdw blurRad="57150" dist="38100" dir="5400000" algn="ctr" rotWithShape="0">
              <a:sysClr val="windowText" lastClr="000000">
                <a:shade val="9000"/>
                <a:satMod val="105000"/>
                <a:alpha val="48000"/>
              </a:sys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913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Updates message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8013" cy="48768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The definition of update messages based on the event notification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enum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{ </a:t>
            </a: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eventUpdate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(0), </a:t>
            </a: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dataStructureUpdate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(1), (255) } </a:t>
            </a:r>
            <a:r>
              <a:rPr lang="en-US" altLang="zh-CN" sz="2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UpdateType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Two kinds of update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00B0F0"/>
                </a:solidFill>
              </a:rPr>
              <a:t>Event update / notification</a:t>
            </a:r>
          </a:p>
          <a:p>
            <a:pPr marL="1257300" lvl="2" indent="-457200">
              <a:buFont typeface="Arial" pitchFamily="34" charset="0"/>
              <a:buChar char="•"/>
            </a:pPr>
            <a:r>
              <a:rPr lang="en-US" altLang="zh-CN" dirty="0" smtClean="0"/>
              <a:t>Keeping the accuracy of routing tables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00B0F0"/>
                </a:solidFill>
              </a:rPr>
              <a:t>Data structure update</a:t>
            </a:r>
          </a:p>
          <a:p>
            <a:pPr marL="1257300" lvl="2" indent="-457200">
              <a:buFont typeface="Arial" pitchFamily="34" charset="0"/>
              <a:buChar char="•"/>
            </a:pPr>
            <a:r>
              <a:rPr lang="en-US" altLang="zh-CN" dirty="0" smtClean="0"/>
              <a:t>Mainly used in the transferring of data structure during the peer joining procedure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8013" cy="1141412"/>
          </a:xfrm>
        </p:spPr>
        <p:txBody>
          <a:bodyPr/>
          <a:lstStyle/>
          <a:p>
            <a:r>
              <a:rPr lang="en-US" altLang="zh-CN" dirty="0" smtClean="0"/>
              <a:t>Updates message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95400"/>
            <a:ext cx="8228013" cy="54102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Event update / notification base</a:t>
            </a:r>
            <a:endParaRPr lang="en-US" altLang="zh-CN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enum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{ </a:t>
            </a: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keepAlive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(0), </a:t>
            </a: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ordinaryPeerChange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(1), </a:t>
            </a: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unitLeaderChange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(2), </a:t>
            </a: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sliceLeaderChange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(3), (255) } </a:t>
            </a:r>
            <a:r>
              <a:rPr lang="en-US" altLang="zh-CN" sz="2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EventType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enum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{ </a:t>
            </a: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peerJoin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(0), </a:t>
            </a: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peerLeave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(1), </a:t>
            </a:r>
            <a:r>
              <a:rPr lang="en-US" altLang="zh-CN" sz="2400" i="1" dirty="0" err="1" smtClean="0">
                <a:latin typeface="Times New Roman" pitchFamily="18" charset="0"/>
                <a:cs typeface="Times New Roman" pitchFamily="18" charset="0"/>
              </a:rPr>
              <a:t>peerChange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 (2), (255) } </a:t>
            </a:r>
            <a:r>
              <a:rPr lang="en-US" altLang="zh-CN" sz="2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ChangeType</a:t>
            </a:r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sz="2800" dirty="0" smtClean="0">
                <a:latin typeface="+mj-lt"/>
                <a:cs typeface="Times New Roman" pitchFamily="18" charset="0"/>
              </a:rPr>
              <a:t>The </a:t>
            </a:r>
            <a:r>
              <a:rPr lang="en-US" altLang="zh-CN" sz="2800" i="1" dirty="0" err="1" smtClean="0">
                <a:latin typeface="Times New Roman" pitchFamily="18" charset="0"/>
                <a:cs typeface="Times New Roman" pitchFamily="18" charset="0"/>
              </a:rPr>
              <a:t>EventType</a:t>
            </a:r>
            <a:r>
              <a:rPr lang="en-US" altLang="zh-CN" sz="2800" dirty="0" smtClean="0">
                <a:latin typeface="+mj-lt"/>
                <a:cs typeface="Times New Roman" pitchFamily="18" charset="0"/>
              </a:rPr>
              <a:t> and </a:t>
            </a:r>
            <a:r>
              <a:rPr lang="en-US" altLang="zh-CN" sz="2800" i="1" dirty="0" err="1" smtClean="0">
                <a:latin typeface="Times New Roman" pitchFamily="18" charset="0"/>
                <a:cs typeface="Times New Roman" pitchFamily="18" charset="0"/>
              </a:rPr>
              <a:t>ChangeType</a:t>
            </a:r>
            <a:r>
              <a:rPr lang="en-US" altLang="zh-CN" sz="2800" dirty="0" smtClean="0">
                <a:latin typeface="+mj-lt"/>
                <a:cs typeface="Times New Roman" pitchFamily="18" charset="0"/>
              </a:rPr>
              <a:t> can construct all the event notification messages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>
                <a:latin typeface="+mj-lt"/>
                <a:cs typeface="Times New Roman" pitchFamily="18" charset="0"/>
              </a:rPr>
              <a:t>Keep-alive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>
                <a:latin typeface="+mj-lt"/>
                <a:cs typeface="Times New Roman" pitchFamily="18" charset="0"/>
              </a:rPr>
              <a:t>Ordinary peer join / leave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>
                <a:latin typeface="+mj-lt"/>
                <a:cs typeface="Times New Roman" pitchFamily="18" charset="0"/>
              </a:rPr>
              <a:t>Unit leader join / leave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>
                <a:latin typeface="+mj-lt"/>
                <a:cs typeface="Times New Roman" pitchFamily="18" charset="0"/>
              </a:rPr>
              <a:t>Slice leader join / leave</a:t>
            </a:r>
            <a:endParaRPr lang="zh-CN" altLang="en-US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82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Updates message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CN" sz="2800" dirty="0" smtClean="0"/>
              <a:t>Update request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The update request is composed of  two kinds of list</a:t>
            </a:r>
          </a:p>
          <a:p>
            <a:pPr marL="1257300" lvl="2" indent="-457200">
              <a:buFont typeface="Arial" pitchFamily="34" charset="0"/>
              <a:buChar char="•"/>
            </a:pPr>
            <a:r>
              <a:rPr lang="en-US" altLang="zh-CN" sz="2000" dirty="0" smtClean="0"/>
              <a:t>Event notification list</a:t>
            </a:r>
          </a:p>
          <a:p>
            <a:pPr marL="1257300" lvl="2" indent="-457200">
              <a:buFont typeface="Arial" pitchFamily="34" charset="0"/>
              <a:buChar char="•"/>
            </a:pPr>
            <a:r>
              <a:rPr lang="en-US" altLang="zh-CN" sz="2000" dirty="0" smtClean="0"/>
              <a:t>Data structure list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 smtClean="0"/>
              <a:t>All the peers in the overlay can use this Update request to inform event notification or transfer routing information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sz="2800" dirty="0"/>
              <a:t>Update response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2400" dirty="0"/>
              <a:t>It is only </a:t>
            </a:r>
            <a:r>
              <a:rPr lang="en-US" altLang="zh-CN" sz="2400" dirty="0" smtClean="0"/>
              <a:t>has a response number to represent the receiver’s attitude which may include success, fail and error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4621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宋体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570</Words>
  <Application>Microsoft Office PowerPoint</Application>
  <PresentationFormat>全屏显示(4:3)</PresentationFormat>
  <Paragraphs>91</Paragraphs>
  <Slides>12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Theme</vt:lpstr>
      <vt:lpstr>One Hop Lookups Plugin for RELOAD</vt:lpstr>
      <vt:lpstr>Agenda</vt:lpstr>
      <vt:lpstr>Why One Hop Lookups Plugin?</vt:lpstr>
      <vt:lpstr>Why One Hop Lookups Plugin?</vt:lpstr>
      <vt:lpstr>Peer data structure</vt:lpstr>
      <vt:lpstr>Event notification procedure</vt:lpstr>
      <vt:lpstr>Updates message</vt:lpstr>
      <vt:lpstr>Updates message</vt:lpstr>
      <vt:lpstr>Updates message</vt:lpstr>
      <vt:lpstr>Leader choosing strategies</vt:lpstr>
      <vt:lpstr>Fault tolerance</vt:lpstr>
      <vt:lpstr>Thanks for your attention!  Q&amp;A?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MC SYSTEM</dc:creator>
  <cp:lastModifiedBy>OptimusPrime</cp:lastModifiedBy>
  <cp:revision>245</cp:revision>
  <cp:lastPrinted>1601-01-01T00:00:00Z</cp:lastPrinted>
  <dcterms:created xsi:type="dcterms:W3CDTF">2009-11-08T05:22:07Z</dcterms:created>
  <dcterms:modified xsi:type="dcterms:W3CDTF">2011-07-24T06:20:29Z</dcterms:modified>
</cp:coreProperties>
</file>