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91" r:id="rId3"/>
    <p:sldId id="296" r:id="rId4"/>
    <p:sldId id="301" r:id="rId5"/>
    <p:sldId id="302" r:id="rId6"/>
    <p:sldId id="303" r:id="rId7"/>
    <p:sldId id="304" r:id="rId8"/>
    <p:sldId id="305" r:id="rId9"/>
    <p:sldId id="306" r:id="rId10"/>
    <p:sldId id="308" r:id="rId11"/>
    <p:sldId id="309" r:id="rId12"/>
    <p:sldId id="276" r:id="rId13"/>
  </p:sldIdLst>
  <p:sldSz cx="9144000" cy="6858000" type="screen4x3"/>
  <p:notesSz cx="6667500" cy="99044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6" autoAdjust="0"/>
    <p:restoredTop sz="88116" autoAdjust="0"/>
  </p:normalViewPr>
  <p:slideViewPr>
    <p:cSldViewPr>
      <p:cViewPr varScale="1">
        <p:scale>
          <a:sx n="69" d="100"/>
          <a:sy n="69" d="100"/>
        </p:scale>
        <p:origin x="-8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304" y="-67"/>
      </p:cViewPr>
      <p:guideLst>
        <p:guide orient="horz" pos="3120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4690" tIns="47345" rIns="94690" bIns="473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89250" cy="495300"/>
          </a:xfrm>
          <a:prstGeom prst="rect">
            <a:avLst/>
          </a:prstGeom>
        </p:spPr>
        <p:txBody>
          <a:bodyPr vert="horz" lIns="94690" tIns="47345" rIns="94690" bIns="473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2D54D7-8174-4127-8DC9-8B5EFDB22075}" type="datetimeFigureOut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8838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90" tIns="47345" rIns="94690" bIns="47345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0" y="4703763"/>
            <a:ext cx="5334000" cy="4457700"/>
          </a:xfrm>
          <a:prstGeom prst="rect">
            <a:avLst/>
          </a:prstGeom>
        </p:spPr>
        <p:txBody>
          <a:bodyPr vert="horz" lIns="94690" tIns="47345" rIns="94690" bIns="47345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7525"/>
            <a:ext cx="2889250" cy="495300"/>
          </a:xfrm>
          <a:prstGeom prst="rect">
            <a:avLst/>
          </a:prstGeom>
        </p:spPr>
        <p:txBody>
          <a:bodyPr vert="horz" lIns="94690" tIns="47345" rIns="94690" bIns="473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6663" y="9407525"/>
            <a:ext cx="2889250" cy="495300"/>
          </a:xfrm>
          <a:prstGeom prst="rect">
            <a:avLst/>
          </a:prstGeom>
        </p:spPr>
        <p:txBody>
          <a:bodyPr vert="horz" lIns="94690" tIns="47345" rIns="94690" bIns="473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1926DE-A813-4534-A0BA-E103AD33F62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D6F680-3553-406F-800A-F81B14E046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94EFEB-EB59-46B1-8A79-0431F71569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54777F-14C7-4ECF-8CA6-B051FBC188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1926DE-A813-4534-A0BA-E103AD33F62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Case 3:</a:t>
            </a:r>
            <a:r>
              <a:rPr lang="de-DE" baseline="0" dirty="0" smtClean="0"/>
              <a:t> Der Vollständigkeit halber, kann ggf. auch weggelassen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1926DE-A813-4534-A0BA-E103AD33F6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94EFEB-EB59-46B1-8A79-0431F715693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Questions please.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1220B0-D33B-4B1F-A7DC-8DDAA2FC901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116632"/>
            <a:ext cx="5472608" cy="103505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2232248"/>
          </a:xfrm>
        </p:spPr>
        <p:txBody>
          <a:bodyPr/>
          <a:lstStyle>
            <a:lvl1pPr marL="0" indent="0" algn="ctr">
              <a:buNone/>
              <a:defRPr b="0" strike="noStrike" baseline="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971550" y="6376988"/>
            <a:ext cx="39608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BCB2C46-53C7-4AB7-A055-DA9343E9B51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C0824CB-071C-48F0-9B15-84F55EF6BC4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4FE0374-2BCE-4617-87D7-44B37633EC8C}" type="datetime1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E5F96B4-2104-48DC-9D61-D1BE42C63D9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latin typeface="Courier New" pitchFamily="49" charset="0"/>
                <a:cs typeface="Courier New" pitchFamily="49" charset="0"/>
              </a:defRPr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0050" y="6376988"/>
            <a:ext cx="715963" cy="365125"/>
          </a:xfrm>
        </p:spPr>
        <p:txBody>
          <a:bodyPr/>
          <a:lstStyle>
            <a:lvl1pPr algn="r">
              <a:defRPr sz="1000">
                <a:latin typeface="Courier New" pitchFamily="49" charset="0"/>
                <a:cs typeface="Courier New" pitchFamily="49" charset="0"/>
              </a:defRPr>
            </a:lvl1pPr>
          </a:lstStyle>
          <a:p>
            <a:pPr>
              <a:defRPr/>
            </a:pPr>
            <a:fld id="{6DFCE3E7-2F9A-43C3-BF89-025DC036F7B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>
          <a:xfrm>
            <a:off x="7200900" y="6381750"/>
            <a:ext cx="1547813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Courier New" pitchFamily="49" charset="0"/>
                <a:cs typeface="Courier New" pitchFamily="49" charset="0"/>
              </a:defRPr>
            </a:lvl1pPr>
          </a:lstStyle>
          <a:p>
            <a:pPr>
              <a:defRPr/>
            </a:pPr>
            <a:fld id="{EB487DEF-A53D-4348-BFF2-DC9CDCD82F7C}" type="datetime1">
              <a:rPr lang="en-US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9B0E625-9387-4BFB-9CFB-B0DBB5CC35E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8497A76-B61E-4097-B382-A734AB79D85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8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4C3F186-416D-4117-9AEA-F0A3AAA30A8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41442EF-A8F8-4445-B22F-A3924F2592A9}" type="datetime1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C571E0A-7B59-4C9E-9AAC-FCC996C1B0B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3B3131E-543F-4552-BD7D-5407D8DEC83F}" type="datetime1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D308C14-4414-4CEF-9BDF-CC564C776AB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BA04B40-B092-4CB7-9574-DEE8CDA69596}" type="datetime1">
              <a:rPr lang="en-US"/>
              <a:pPr>
                <a:defRPr/>
              </a:pPr>
              <a:t>7/26/2011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88C68DC-A824-4906-9DBE-37B652FF64A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423437D-75FD-4418-9849-9151B41AE6E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917575" y="53975"/>
            <a:ext cx="7308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47925" y="6376988"/>
            <a:ext cx="424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draft-knauf-p2psip-disco-02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00050" y="6376988"/>
            <a:ext cx="571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A155D3-577F-41E1-B8A8-A90D0A68084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68313" y="6308725"/>
            <a:ext cx="8207375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feld 3"/>
          <p:cNvSpPr txBox="1">
            <a:spLocks noChangeArrowheads="1"/>
          </p:cNvSpPr>
          <p:nvPr/>
        </p:nvSpPr>
        <p:spPr bwMode="auto">
          <a:xfrm>
            <a:off x="395288" y="692696"/>
            <a:ext cx="828675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000" b="1" dirty="0" smtClean="0"/>
              <a:t>Update Report</a:t>
            </a:r>
          </a:p>
          <a:p>
            <a:pPr algn="ctr">
              <a:defRPr/>
            </a:pPr>
            <a:endParaRPr lang="en-US" sz="3000" dirty="0" smtClean="0"/>
          </a:p>
          <a:p>
            <a:pPr algn="ctr">
              <a:defRPr/>
            </a:pPr>
            <a:r>
              <a:rPr lang="en-US" sz="3000" dirty="0" smtClean="0"/>
              <a:t>Shared Resources in RELOAD</a:t>
            </a:r>
          </a:p>
          <a:p>
            <a:pPr algn="ctr">
              <a:defRPr/>
            </a:pPr>
            <a:r>
              <a:rPr lang="en-US" sz="3200" dirty="0" smtClean="0">
                <a:latin typeface="Courier New" pitchFamily="49" charset="0"/>
                <a:cs typeface="Courier New" pitchFamily="49" charset="0"/>
              </a:rPr>
              <a:t>draft-knauf-p2psip-share-01</a:t>
            </a:r>
            <a:endParaRPr lang="en-US" sz="3000" dirty="0" smtClean="0"/>
          </a:p>
          <a:p>
            <a:pPr algn="ctr">
              <a:defRPr/>
            </a:pPr>
            <a:endParaRPr lang="en-US" sz="3000" dirty="0" smtClean="0"/>
          </a:p>
          <a:p>
            <a:pPr algn="ctr">
              <a:defRPr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Usage for Distributed Conference Control</a:t>
            </a:r>
            <a:endParaRPr lang="en-US" sz="30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draft-knauf-p2psip-disco-03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 algn="ctr">
              <a:defRPr/>
            </a:pPr>
            <a:endParaRPr lang="en-US" u="sng" dirty="0"/>
          </a:p>
          <a:p>
            <a:pPr algn="ctr">
              <a:defRPr/>
            </a:pPr>
            <a:endParaRPr lang="en-US" u="sng" dirty="0"/>
          </a:p>
          <a:p>
            <a:pPr algn="ctr">
              <a:defRPr/>
            </a:pPr>
            <a:r>
              <a:rPr lang="en-US" sz="2400" dirty="0"/>
              <a:t>Alexander Knauf, Gabriel Hege</a:t>
            </a:r>
          </a:p>
          <a:p>
            <a:pPr algn="ctr">
              <a:defRPr/>
            </a:pPr>
            <a:r>
              <a:rPr lang="en-US" sz="2400" u="sng" dirty="0"/>
              <a:t>Thomas Schmidt</a:t>
            </a:r>
            <a:r>
              <a:rPr lang="en-US" sz="2400" dirty="0"/>
              <a:t>, Matthias Wählisch</a:t>
            </a:r>
          </a:p>
          <a:p>
            <a:pPr algn="ctr">
              <a:defRPr/>
            </a:pPr>
            <a:endParaRPr lang="en-US" sz="2400" dirty="0"/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alexander.knauf@haw-hamburg.de, hege@fhtw-berlin.de, {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t.schmidt,waehlisch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}@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ieee.org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algn="ctr">
              <a:defRPr/>
            </a:pPr>
            <a:endParaRPr lang="en-US" baseline="30000" dirty="0"/>
          </a:p>
          <a:p>
            <a:pPr algn="ctr">
              <a:defRPr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Status Report: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Shared Resources (ShaRe) draft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ShaRe Updates: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Redefinition of USER-CHAIN-ACL Access Policy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Mechanism for isolating stored data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Namespace and Position of XML Extension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DisCo Updates: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Adaption to new requirements of ShaRe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Modified conference joining procedure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14341" name="Foliennummernplatzhalt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F02A61-6504-42CB-997C-0DE91EF7E5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14342" name="Datumsplatzhalter 5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73934D5-23A8-4E61-ADC6-636335739C0C}" type="datetime1">
              <a:rPr lang="en-US" smtClean="0"/>
              <a:pPr/>
              <a:t>7/26/2011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 Updates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  <a:buNone/>
            </a:pPr>
            <a:r>
              <a:rPr lang="en-US" b="1" dirty="0" smtClean="0"/>
              <a:t>Changes in -03: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DisCo uses only USER-CHAIN-ACL as access control policy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 peer joining a distributed conference sends a Stat request </a:t>
            </a:r>
            <a:r>
              <a:rPr lang="en-US" b="1" dirty="0" smtClean="0"/>
              <a:t>before </a:t>
            </a:r>
            <a:r>
              <a:rPr lang="en-US" dirty="0" smtClean="0"/>
              <a:t>it fetches the DisCo-Registrations and Access Control List (ACL) Kinds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Meta data of Stat request used to obtain all indexes of the existing ACL items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Those indexes SHOULD be used in the subsequent Fetch request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sz="3200" smtClean="0"/>
              <a:t>Thanks for your attention!</a:t>
            </a:r>
          </a:p>
          <a:p>
            <a:pPr algn="ctr" eaLnBrk="1" hangingPunct="1">
              <a:buFont typeface="Arial" charset="0"/>
              <a:buNone/>
            </a:pPr>
            <a:endParaRPr lang="en-US" sz="3200" smtClean="0"/>
          </a:p>
          <a:p>
            <a:pPr algn="ctr" eaLnBrk="1" hangingPunct="1">
              <a:buFont typeface="Arial" charset="0"/>
              <a:buNone/>
            </a:pPr>
            <a:r>
              <a:rPr lang="en-US" sz="2800" smtClean="0"/>
              <a:t>Questions?</a:t>
            </a:r>
          </a:p>
          <a:p>
            <a:pPr algn="ctr" eaLnBrk="1" hangingPunct="1">
              <a:buFont typeface="Arial" charset="0"/>
              <a:buNone/>
            </a:pPr>
            <a:endParaRPr lang="en-US" sz="3000" smtClean="0"/>
          </a:p>
        </p:txBody>
      </p:sp>
      <p:sp>
        <p:nvSpPr>
          <p:cNvPr id="26627" name="Textfeld 7"/>
          <p:cNvSpPr txBox="1">
            <a:spLocks noChangeArrowheads="1"/>
          </p:cNvSpPr>
          <p:nvPr/>
        </p:nvSpPr>
        <p:spPr bwMode="auto">
          <a:xfrm>
            <a:off x="919163" y="5724525"/>
            <a:ext cx="29352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http://inet.cpt.haw-hamburg.de/</a:t>
            </a:r>
          </a:p>
        </p:txBody>
      </p:sp>
      <p:sp>
        <p:nvSpPr>
          <p:cNvPr id="26628" name="Foliennummernplatzhalter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0E9B72-66B0-461D-A0B9-E51F503D686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draft-knauf-p2psip-disco-02</a:t>
            </a:r>
          </a:p>
        </p:txBody>
      </p:sp>
      <p:sp>
        <p:nvSpPr>
          <p:cNvPr id="26630" name="Datumsplatzhalter 10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21DBD65-1566-4591-84BF-D17E3508A001}" type="datetime1">
              <a:rPr lang="en-US" smtClean="0"/>
              <a:pPr/>
              <a:t>7/26/2011</a:t>
            </a:fld>
            <a:endParaRPr lang="en-US" smtClean="0"/>
          </a:p>
        </p:txBody>
      </p:sp>
      <p:sp>
        <p:nvSpPr>
          <p:cNvPr id="26631" name="Textfeld 7"/>
          <p:cNvSpPr txBox="1">
            <a:spLocks noChangeArrowheads="1"/>
          </p:cNvSpPr>
          <p:nvPr/>
        </p:nvSpPr>
        <p:spPr bwMode="auto">
          <a:xfrm>
            <a:off x="919163" y="5364163"/>
            <a:ext cx="7540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Alexander Knauf, Gabriel Hege, Thomas Schmidt, Matthias Wählisch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Status Report: </a:t>
            </a:r>
            <a:r>
              <a:rPr lang="en-US" dirty="0" smtClean="0"/>
              <a:t>Shared Resources (ShaRe) draft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ShaRe Updates: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Redefinition of USER-CHAIN-ACL Access Policy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Mechanism for isolating stored data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Extensions of configuration document </a:t>
            </a:r>
            <a:r>
              <a:rPr lang="en-US" dirty="0" smtClean="0"/>
              <a:t>to include </a:t>
            </a:r>
            <a:r>
              <a:rPr lang="en-US" dirty="0" smtClean="0"/>
              <a:t>variable </a:t>
            </a:r>
            <a:r>
              <a:rPr lang="en-US" dirty="0" smtClean="0"/>
              <a:t>resource </a:t>
            </a:r>
            <a:r>
              <a:rPr lang="en-US" dirty="0" smtClean="0"/>
              <a:t>names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/>
              <a:t>Distributed Conference Control (DisCo) Updates: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Adaption to new requirements of ShaRe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Modified conference joining procedure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14341" name="Foliennummernplatzhalt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F02A61-6504-42CB-997C-0DE91EF7E5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4342" name="Datumsplatzhalter 5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73934D5-23A8-4E61-ADC6-636335739C0C}" type="datetime1">
              <a:rPr lang="en-US" smtClean="0"/>
              <a:pPr/>
              <a:t>7/26/2011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Status Report: Share(1)</a:t>
            </a:r>
            <a:endParaRPr lang="en-US" dirty="0" smtClean="0"/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en-US" dirty="0" smtClean="0"/>
              <a:t>draft version -00: Initially presented at IETF 80 (Prague)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General </a:t>
            </a:r>
            <a:r>
              <a:rPr lang="en-US" dirty="0" smtClean="0"/>
              <a:t>consensus to </a:t>
            </a:r>
            <a:r>
              <a:rPr lang="en-US" dirty="0" smtClean="0"/>
              <a:t>continue this work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List feedback (by Marc):  XML </a:t>
            </a:r>
            <a:r>
              <a:rPr lang="en-US" dirty="0" err="1" smtClean="0"/>
              <a:t>Config</a:t>
            </a:r>
            <a:r>
              <a:rPr lang="en-US" dirty="0" smtClean="0"/>
              <a:t>. Document does not allow multiple Access Control Policies per Kind-block – fixed in -01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15365" name="Foliennummernplatzhalt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6F8E85-AD42-4B61-BC2B-52645B1C79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5366" name="Datumsplatzhalter 5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F02C511-1E4C-4938-A778-50413BEA76BB}" type="datetime1">
              <a:rPr lang="en-US" smtClean="0"/>
              <a:pPr/>
              <a:t>7/26/2011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Status Report: Share(2)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en-US" sz="2200" dirty="0" smtClean="0"/>
              <a:t>draft version -01: Submitted 11. July 2011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Integrates former USER-PATTERN-MATCH into USER-CHAIN-ACL access control policy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Mechanisms </a:t>
            </a:r>
            <a:r>
              <a:rPr lang="en-US" sz="2200" dirty="0" smtClean="0"/>
              <a:t>for isolating stored data to avoid race conditions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Variable resource name XML element has own namespace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List feedback (Marc): Order of ‘</a:t>
            </a:r>
            <a:r>
              <a:rPr lang="en-US" sz="2200" dirty="0" err="1" smtClean="0"/>
              <a:t>resource_name</a:t>
            </a:r>
            <a:r>
              <a:rPr lang="en-US" sz="2200" dirty="0" smtClean="0"/>
              <a:t>’ and ‘</a:t>
            </a:r>
            <a:r>
              <a:rPr lang="en-US" sz="2200" dirty="0" err="1" smtClean="0"/>
              <a:t>user_name</a:t>
            </a:r>
            <a:r>
              <a:rPr lang="en-US" sz="2200" dirty="0" smtClean="0"/>
              <a:t>’ field in Kind structures not clear – discussion  follows</a:t>
            </a:r>
          </a:p>
          <a:p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USER-CHAIN-ACL </a:t>
            </a:r>
            <a:r>
              <a:rPr lang="en-US" dirty="0" smtClean="0"/>
              <a:t>Policy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2200" b="1" dirty="0" smtClean="0"/>
              <a:t>Problem in -00</a:t>
            </a:r>
            <a:r>
              <a:rPr lang="en-US" sz="2200" dirty="0" smtClean="0"/>
              <a:t>: Kinds proposed as Shared Resources should use several access control policies</a:t>
            </a:r>
          </a:p>
          <a:p>
            <a:pPr lvl="1"/>
            <a:r>
              <a:rPr lang="en-US" sz="2200" dirty="0" smtClean="0"/>
              <a:t>Not allowed by the XML </a:t>
            </a:r>
            <a:r>
              <a:rPr lang="en-US" sz="2200" dirty="0" err="1" smtClean="0"/>
              <a:t>Config</a:t>
            </a:r>
            <a:r>
              <a:rPr lang="en-US" sz="2200" dirty="0" smtClean="0"/>
              <a:t>. Document</a:t>
            </a:r>
          </a:p>
          <a:p>
            <a:r>
              <a:rPr lang="en-US" sz="2200" b="1" dirty="0" smtClean="0"/>
              <a:t>Proposal in -01: </a:t>
            </a:r>
            <a:r>
              <a:rPr lang="en-US" sz="2200" dirty="0" smtClean="0"/>
              <a:t>USER-CHAIN-ACL access control policy </a:t>
            </a:r>
            <a:r>
              <a:rPr lang="en-US" sz="2200" i="1" dirty="0" smtClean="0"/>
              <a:t>concatenates </a:t>
            </a:r>
            <a:r>
              <a:rPr lang="en-US" sz="2200" dirty="0" smtClean="0"/>
              <a:t>several ACPs</a:t>
            </a:r>
          </a:p>
          <a:p>
            <a:pPr lvl="1">
              <a:buNone/>
            </a:pPr>
            <a:r>
              <a:rPr lang="en-US" sz="2200" dirty="0" smtClean="0"/>
              <a:t>A value MUST be written if:</a:t>
            </a:r>
          </a:p>
          <a:p>
            <a:pPr lvl="1"/>
            <a:r>
              <a:rPr lang="en-US" sz="2200" dirty="0" smtClean="0"/>
              <a:t>USER-MATCH is true (for non-dictionary Kinds) </a:t>
            </a:r>
            <a:r>
              <a:rPr lang="en-US" sz="2200" b="1" dirty="0" smtClean="0">
                <a:latin typeface="+mj-lt"/>
                <a:cs typeface="Arial" pitchFamily="34" charset="0"/>
              </a:rPr>
              <a:t>OR</a:t>
            </a:r>
          </a:p>
          <a:p>
            <a:pPr lvl="1"/>
            <a:r>
              <a:rPr lang="en-US" sz="2200" dirty="0" smtClean="0"/>
              <a:t>USER-NODE-MATCH is true (if Kind is of type </a:t>
            </a:r>
            <a:r>
              <a:rPr lang="en-US" sz="2200" dirty="0" err="1" smtClean="0"/>
              <a:t>dictonary</a:t>
            </a:r>
            <a:r>
              <a:rPr lang="en-US" sz="2200" dirty="0" smtClean="0"/>
              <a:t>) </a:t>
            </a:r>
            <a:r>
              <a:rPr lang="en-US" sz="2200" b="1" dirty="0" smtClean="0">
                <a:latin typeface="+mj-lt"/>
                <a:cs typeface="Courier New" pitchFamily="49" charset="0"/>
              </a:rPr>
              <a:t>OR</a:t>
            </a:r>
          </a:p>
          <a:p>
            <a:pPr lvl="1"/>
            <a:r>
              <a:rPr lang="en-US" sz="2200" dirty="0" smtClean="0">
                <a:latin typeface="+mj-lt"/>
                <a:cs typeface="Courier New" pitchFamily="49" charset="0"/>
              </a:rPr>
              <a:t>Signers username matches </a:t>
            </a:r>
            <a:r>
              <a:rPr lang="en-US" sz="2200" i="1" dirty="0" smtClean="0">
                <a:latin typeface="+mj-lt"/>
                <a:cs typeface="Courier New" pitchFamily="49" charset="0"/>
              </a:rPr>
              <a:t>variable resource name pattern </a:t>
            </a:r>
            <a:r>
              <a:rPr lang="en-US" sz="2200" b="1" dirty="0" smtClean="0">
                <a:latin typeface="+mj-lt"/>
                <a:cs typeface="Courier New" pitchFamily="49" charset="0"/>
              </a:rPr>
              <a:t>OR</a:t>
            </a:r>
          </a:p>
          <a:p>
            <a:pPr lvl="1"/>
            <a:r>
              <a:rPr lang="en-US" sz="2200" dirty="0" smtClean="0">
                <a:latin typeface="+mj-lt"/>
                <a:cs typeface="Courier New" pitchFamily="49" charset="0"/>
              </a:rPr>
              <a:t>The corresponding </a:t>
            </a:r>
            <a:r>
              <a:rPr lang="en-US" sz="2200" i="1" dirty="0" smtClean="0">
                <a:latin typeface="+mj-lt"/>
                <a:cs typeface="Courier New" pitchFamily="49" charset="0"/>
              </a:rPr>
              <a:t>access control list </a:t>
            </a:r>
            <a:r>
              <a:rPr lang="en-US" sz="2200" dirty="0" smtClean="0">
                <a:latin typeface="+mj-lt"/>
                <a:cs typeface="Courier New" pitchFamily="49" charset="0"/>
              </a:rPr>
              <a:t>contains the signers username</a:t>
            </a:r>
          </a:p>
          <a:p>
            <a:r>
              <a:rPr lang="en-US" sz="2200" dirty="0" smtClean="0">
                <a:latin typeface="+mj-lt"/>
                <a:cs typeface="Courier New" pitchFamily="49" charset="0"/>
              </a:rPr>
              <a:t>Validation of conditions at </a:t>
            </a:r>
            <a:r>
              <a:rPr lang="en-US" sz="2200" i="1" dirty="0" smtClean="0">
                <a:latin typeface="+mj-lt"/>
                <a:cs typeface="Courier New" pitchFamily="49" charset="0"/>
              </a:rPr>
              <a:t>“source code”</a:t>
            </a:r>
            <a:r>
              <a:rPr lang="en-US" sz="2200" dirty="0" smtClean="0">
                <a:latin typeface="+mj-lt"/>
                <a:cs typeface="Courier New" pitchFamily="49" charset="0"/>
              </a:rPr>
              <a:t> level</a:t>
            </a:r>
          </a:p>
          <a:p>
            <a:pPr lvl="2"/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Isolating Stored Data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b="1" dirty="0" smtClean="0"/>
              <a:t>Problem: </a:t>
            </a:r>
            <a:r>
              <a:rPr lang="en-US" dirty="0" smtClean="0"/>
              <a:t>Concurrent store requests on Shared Resources can cause race conditions</a:t>
            </a:r>
          </a:p>
          <a:p>
            <a:r>
              <a:rPr lang="en-US" b="1" dirty="0" smtClean="0"/>
              <a:t>Proposal in -01: </a:t>
            </a:r>
            <a:r>
              <a:rPr lang="en-US" dirty="0" smtClean="0"/>
              <a:t>Mechanisms </a:t>
            </a:r>
            <a:r>
              <a:rPr lang="en-US" dirty="0" smtClean="0"/>
              <a:t>for isolating stored data</a:t>
            </a:r>
          </a:p>
          <a:p>
            <a:pPr lvl="1"/>
            <a:r>
              <a:rPr lang="en-US" b="1" dirty="0" smtClean="0"/>
              <a:t>Case 1: </a:t>
            </a:r>
            <a:r>
              <a:rPr lang="en-US" dirty="0" smtClean="0"/>
              <a:t>Shared </a:t>
            </a:r>
            <a:r>
              <a:rPr lang="en-US" dirty="0" smtClean="0"/>
              <a:t>Resource uses </a:t>
            </a:r>
            <a:r>
              <a:rPr lang="en-US" dirty="0" smtClean="0"/>
              <a:t>dictionary data model</a:t>
            </a:r>
          </a:p>
          <a:p>
            <a:pPr lvl="2"/>
            <a:r>
              <a:rPr lang="en-US" dirty="0" smtClean="0"/>
              <a:t>Dictionary key MUST be equal to signers Node-ID</a:t>
            </a:r>
          </a:p>
          <a:p>
            <a:pPr lvl="1"/>
            <a:r>
              <a:rPr lang="en-US" b="1" dirty="0" smtClean="0"/>
              <a:t>Case 2:</a:t>
            </a:r>
            <a:r>
              <a:rPr lang="en-US" dirty="0" smtClean="0"/>
              <a:t> Shared </a:t>
            </a:r>
            <a:r>
              <a:rPr lang="en-US" dirty="0" smtClean="0"/>
              <a:t>Resource </a:t>
            </a:r>
            <a:r>
              <a:rPr lang="en-US" dirty="0" smtClean="0"/>
              <a:t>uses array data model</a:t>
            </a:r>
          </a:p>
          <a:p>
            <a:pPr lvl="2"/>
            <a:r>
              <a:rPr lang="en-US" dirty="0" smtClean="0"/>
              <a:t>Array indexes are </a:t>
            </a:r>
            <a:r>
              <a:rPr lang="en-US" dirty="0" smtClean="0"/>
              <a:t>built as a </a:t>
            </a:r>
            <a:r>
              <a:rPr lang="en-US" dirty="0" smtClean="0"/>
              <a:t>concatenation of the least significant 24 bits of the signers Node-ID + an 8 bit </a:t>
            </a:r>
            <a:r>
              <a:rPr lang="en-US" dirty="0" smtClean="0"/>
              <a:t>individual</a:t>
            </a:r>
            <a:endParaRPr lang="en-US" dirty="0" smtClean="0"/>
          </a:p>
          <a:p>
            <a:pPr lvl="2"/>
            <a:r>
              <a:rPr lang="en-US" dirty="0" smtClean="0"/>
              <a:t>Technique related to SSRC identifier generation in RTP (RFC3550)</a:t>
            </a:r>
          </a:p>
          <a:p>
            <a:pPr lvl="1"/>
            <a:r>
              <a:rPr lang="en-US" b="1" dirty="0" smtClean="0"/>
              <a:t>Case 3:</a:t>
            </a:r>
            <a:r>
              <a:rPr lang="en-US" dirty="0" smtClean="0"/>
              <a:t> Shared Resource is a single value</a:t>
            </a:r>
          </a:p>
          <a:p>
            <a:pPr lvl="2"/>
            <a:r>
              <a:rPr lang="en-US" dirty="0" smtClean="0"/>
              <a:t>Not allowed</a:t>
            </a:r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Extension and Namespace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en-US" b="1" dirty="0" smtClean="0"/>
              <a:t>Changes in -01: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The &lt;variable-resource-name&gt; element is now sub-element of &lt;kind-block&gt;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Uses its own namespace: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100" dirty="0" smtClean="0">
                <a:latin typeface="+mj-lt"/>
                <a:cs typeface="Courier New" pitchFamily="49" charset="0"/>
              </a:rPr>
              <a:t>namespace share = "urn:ietf:params:xml:ns:p2p:config-base:share"</a:t>
            </a:r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</a:t>
            </a:r>
            <a:r>
              <a:rPr lang="en-US" dirty="0" err="1" smtClean="0"/>
              <a:t>Resource_Name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User_name</a:t>
            </a:r>
            <a:r>
              <a:rPr lang="en-US" dirty="0" smtClean="0"/>
              <a:t> in Kind </a:t>
            </a:r>
            <a:r>
              <a:rPr lang="en-US" dirty="0" err="1" smtClean="0"/>
              <a:t>structs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 smtClean="0"/>
              <a:t>Changes in -01: </a:t>
            </a:r>
            <a:r>
              <a:rPr lang="en-US" sz="2200" dirty="0" smtClean="0"/>
              <a:t>Each Kind that uses USER-CHAIN-ACL access control policy MUST define:</a:t>
            </a:r>
          </a:p>
          <a:p>
            <a:pPr lvl="1"/>
            <a:r>
              <a:rPr lang="en-US" sz="2200" dirty="0" smtClean="0"/>
              <a:t>An opaque &lt;0..2^16-1&gt; </a:t>
            </a:r>
            <a:r>
              <a:rPr lang="en-US" sz="2200" b="1" dirty="0" smtClean="0"/>
              <a:t>initial</a:t>
            </a:r>
            <a:r>
              <a:rPr lang="en-US" sz="2200" dirty="0" smtClean="0"/>
              <a:t> field within the Kind data      structure definition containing the Resource Name</a:t>
            </a:r>
          </a:p>
          <a:p>
            <a:pPr lvl="1"/>
            <a:r>
              <a:rPr lang="en-US" sz="2200" dirty="0" smtClean="0"/>
              <a:t>An opaque &lt;0..2^16-1&gt; as </a:t>
            </a:r>
            <a:r>
              <a:rPr lang="en-US" sz="2200" b="1" dirty="0" smtClean="0"/>
              <a:t>second</a:t>
            </a:r>
            <a:r>
              <a:rPr lang="en-US" sz="2200" dirty="0" smtClean="0"/>
              <a:t> field within the Kind data structure definition containing the username of the data signer</a:t>
            </a:r>
            <a:endParaRPr lang="en-US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1187624" y="3501008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{     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resource_name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user_name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to_user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KindId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kind;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Boolean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allow_delegation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uint16 length;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AccessControlListItem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rot="10800000">
            <a:off x="5220072" y="3933056"/>
            <a:ext cx="100811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rot="10800000" flipV="1">
            <a:off x="4716016" y="4077072"/>
            <a:ext cx="1512168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228184" y="3717032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+mj-lt"/>
              </a:rPr>
              <a:t>Meant as initial </a:t>
            </a:r>
          </a:p>
          <a:p>
            <a:r>
              <a:rPr lang="en-US" sz="2200" dirty="0" smtClean="0">
                <a:latin typeface="+mj-lt"/>
              </a:rPr>
              <a:t>and second field</a:t>
            </a:r>
            <a:endParaRPr lang="en-US" sz="2200" dirty="0">
              <a:latin typeface="+mj-lt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7544" y="5229200"/>
            <a:ext cx="4392488" cy="126876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Gerade Verbindung mit Pfeil 18"/>
          <p:cNvCxnSpPr/>
          <p:nvPr/>
        </p:nvCxnSpPr>
        <p:spPr>
          <a:xfrm rot="10800000" flipV="1">
            <a:off x="4644008" y="5446812"/>
            <a:ext cx="720080" cy="1424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5436096" y="5157192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+mj-lt"/>
              </a:rPr>
              <a:t>Meta data, not the beginning of Kind data</a:t>
            </a:r>
            <a:endParaRPr lang="en-US" sz="22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Resource_Name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User_name</a:t>
            </a:r>
            <a:r>
              <a:rPr lang="de-DE" dirty="0" smtClean="0"/>
              <a:t> in Kind </a:t>
            </a:r>
            <a:r>
              <a:rPr lang="de-DE" dirty="0" err="1" smtClean="0"/>
              <a:t>structs</a:t>
            </a:r>
            <a:r>
              <a:rPr lang="de-DE" dirty="0" smtClean="0"/>
              <a:t> (2)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Problem: </a:t>
            </a:r>
            <a:r>
              <a:rPr lang="en-US" dirty="0" smtClean="0"/>
              <a:t>Some RELOAD implementations might not be aware of the internal </a:t>
            </a:r>
            <a:r>
              <a:rPr lang="en-US" dirty="0" err="1" smtClean="0"/>
              <a:t>struct</a:t>
            </a:r>
            <a:r>
              <a:rPr lang="en-US" dirty="0" smtClean="0"/>
              <a:t> hierarchy</a:t>
            </a:r>
          </a:p>
          <a:p>
            <a:pPr lvl="1"/>
            <a:r>
              <a:rPr lang="en-US" dirty="0" smtClean="0"/>
              <a:t>Try to read the preceding UInt16 length field as &lt;0..2^16-1&gt; opaque Resource Name</a:t>
            </a:r>
          </a:p>
          <a:p>
            <a:r>
              <a:rPr lang="en-US" b="1" dirty="0" smtClean="0"/>
              <a:t>Proposal: </a:t>
            </a:r>
            <a:r>
              <a:rPr lang="en-US" dirty="0" err="1" smtClean="0"/>
              <a:t>Resource_name</a:t>
            </a:r>
            <a:r>
              <a:rPr lang="en-US" dirty="0" smtClean="0"/>
              <a:t> and </a:t>
            </a:r>
            <a:r>
              <a:rPr lang="en-US" dirty="0" err="1" smtClean="0"/>
              <a:t>User_name</a:t>
            </a:r>
            <a:r>
              <a:rPr lang="en-US" dirty="0" smtClean="0"/>
              <a:t> at the very beginning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draft-knauf-p2psip-disco-02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FCE3E7-2F9A-43C3-BF89-025DC036F7B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B487DEF-A53D-4348-BFF2-DC9CDCD82F7C}" type="datetime1">
              <a:rPr lang="en-US" smtClean="0"/>
              <a:pPr>
                <a:defRPr/>
              </a:pPr>
              <a:t>7/26/2011</a:t>
            </a:fld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2483768" y="3446998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{     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to_user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KindId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kind;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Boolean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allow_delegation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resource_name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opaque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user_name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&lt;0..2^16-1&gt;;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uint16 length;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AccessControlListData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data;</a:t>
            </a:r>
          </a:p>
          <a:p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AccessControlListItem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et-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Inet-Vorlage</Template>
  <TotalTime>0</TotalTime>
  <Words>801</Words>
  <Application>Microsoft Office PowerPoint</Application>
  <PresentationFormat>Bildschirmpräsentation (4:3)</PresentationFormat>
  <Paragraphs>154</Paragraphs>
  <Slides>12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Inet-Vorlage</vt:lpstr>
      <vt:lpstr>Folie 1</vt:lpstr>
      <vt:lpstr>Agenda</vt:lpstr>
      <vt:lpstr>Status Report: Share(1)</vt:lpstr>
      <vt:lpstr>Status Report: Share(2)</vt:lpstr>
      <vt:lpstr>USER-CHAIN-ACL Policy</vt:lpstr>
      <vt:lpstr>Isolating Stored Data</vt:lpstr>
      <vt:lpstr>XML Extension and Namespace</vt:lpstr>
      <vt:lpstr>Order of Resource_Name  and User_name in Kind structs (1)</vt:lpstr>
      <vt:lpstr>Position of Resource_Name  and User_name in Kind structs (2)</vt:lpstr>
      <vt:lpstr>Agenda</vt:lpstr>
      <vt:lpstr>DisCo Updates</vt:lpstr>
      <vt:lpstr>Folie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Alexander</dc:creator>
  <cp:lastModifiedBy>thomas</cp:lastModifiedBy>
  <cp:revision>1863</cp:revision>
  <dcterms:created xsi:type="dcterms:W3CDTF">2010-07-13T09:03:26Z</dcterms:created>
  <dcterms:modified xsi:type="dcterms:W3CDTF">2011-07-26T21:20:01Z</dcterms:modified>
</cp:coreProperties>
</file>