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1" r:id="rId3"/>
    <p:sldId id="258" r:id="rId4"/>
    <p:sldId id="257" r:id="rId5"/>
    <p:sldId id="265" r:id="rId6"/>
    <p:sldId id="262" r:id="rId7"/>
    <p:sldId id="267" r:id="rId8"/>
    <p:sldId id="266"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92" d="100"/>
          <a:sy n="92" d="100"/>
        </p:scale>
        <p:origin x="-1464" y="-102"/>
      </p:cViewPr>
      <p:guideLst>
        <p:guide orient="horz" pos="2160"/>
        <p:guide pos="2880"/>
      </p:guideLst>
    </p:cSldViewPr>
  </p:slideViewPr>
  <p:notesTextViewPr>
    <p:cViewPr>
      <p:scale>
        <a:sx n="1" d="1"/>
        <a:sy n="1" d="1"/>
      </p:scale>
      <p:origin x="0" y="0"/>
    </p:cViewPr>
  </p:notesTextViewPr>
  <p:notesViewPr>
    <p:cSldViewPr>
      <p:cViewPr varScale="1">
        <p:scale>
          <a:sx n="70" d="100"/>
          <a:sy n="70" d="100"/>
        </p:scale>
        <p:origin x="-280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9CA8B6-524F-4B2B-AAE6-D39F55721EE5}" type="datetimeFigureOut">
              <a:rPr lang="en-US" smtClean="0"/>
              <a:t>7/23/2011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25054D-5E71-463B-9F53-2176347CB69E}" type="slidenum">
              <a:rPr lang="en-US" smtClean="0"/>
              <a:t>‹#›</a:t>
            </a:fld>
            <a:endParaRPr lang="en-US"/>
          </a:p>
        </p:txBody>
      </p:sp>
    </p:spTree>
    <p:extLst>
      <p:ext uri="{BB962C8B-B14F-4D97-AF65-F5344CB8AC3E}">
        <p14:creationId xmlns:p14="http://schemas.microsoft.com/office/powerpoint/2010/main" val="2185810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B691F4-08E7-431C-96C7-F5601A4A0B1E}" type="datetimeFigureOut">
              <a:rPr lang="en-US" smtClean="0"/>
              <a:t>7/23/2011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2495221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B691F4-08E7-431C-96C7-F5601A4A0B1E}" type="datetimeFigureOut">
              <a:rPr lang="en-US" smtClean="0"/>
              <a:t>7/23/2011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4202492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B691F4-08E7-431C-96C7-F5601A4A0B1E}" type="datetimeFigureOut">
              <a:rPr lang="en-US" smtClean="0"/>
              <a:t>7/23/2011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3150804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B691F4-08E7-431C-96C7-F5601A4A0B1E}" type="datetimeFigureOut">
              <a:rPr lang="en-US" smtClean="0"/>
              <a:pPr/>
              <a:t>7/23/2011</a:t>
            </a:fld>
            <a:r>
              <a:rPr lang="en-US" dirty="0" smtClean="0"/>
              <a:t> </a:t>
            </a:r>
            <a:endParaRPr lang="en-US" dirty="0"/>
          </a:p>
        </p:txBody>
      </p:sp>
      <p:sp>
        <p:nvSpPr>
          <p:cNvPr id="5" name="Footer Placeholder 4"/>
          <p:cNvSpPr>
            <a:spLocks noGrp="1"/>
          </p:cNvSpPr>
          <p:nvPr>
            <p:ph type="ftr" sz="quarter" idx="11"/>
          </p:nvPr>
        </p:nvSpPr>
        <p:spPr>
          <a:xfrm>
            <a:off x="3124200" y="6324600"/>
            <a:ext cx="2895600" cy="365125"/>
          </a:xfrm>
        </p:spPr>
        <p:txBody>
          <a:bodyPr/>
          <a:lstStyle/>
          <a:p>
            <a:r>
              <a:rPr lang="en-US" dirty="0" smtClean="0"/>
              <a:t>IETF 80</a:t>
            </a:r>
            <a:endParaRPr lang="en-US" dirty="0"/>
          </a:p>
        </p:txBody>
      </p:sp>
      <p:sp>
        <p:nvSpPr>
          <p:cNvPr id="6" name="Slide Number Placeholder 5"/>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902656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691F4-08E7-431C-96C7-F5601A4A0B1E}" type="datetimeFigureOut">
              <a:rPr lang="en-US" smtClean="0"/>
              <a:t>7/23/2011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40824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B691F4-08E7-431C-96C7-F5601A4A0B1E}" type="datetimeFigureOut">
              <a:rPr lang="en-US" smtClean="0"/>
              <a:t>7/23/2011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2715285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B691F4-08E7-431C-96C7-F5601A4A0B1E}" type="datetimeFigureOut">
              <a:rPr lang="en-US" smtClean="0"/>
              <a:t>7/23/2011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3867803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B691F4-08E7-431C-96C7-F5601A4A0B1E}" type="datetimeFigureOut">
              <a:rPr lang="en-US" smtClean="0"/>
              <a:t>7/23/2011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3899944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691F4-08E7-431C-96C7-F5601A4A0B1E}" type="datetimeFigureOut">
              <a:rPr lang="en-US" smtClean="0"/>
              <a:t>7/23/2011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146702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B691F4-08E7-431C-96C7-F5601A4A0B1E}" type="datetimeFigureOut">
              <a:rPr lang="en-US" smtClean="0"/>
              <a:t>7/23/2011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502116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B691F4-08E7-431C-96C7-F5601A4A0B1E}" type="datetimeFigureOut">
              <a:rPr lang="en-US" smtClean="0"/>
              <a:t>7/23/2011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8DC3DF-FD68-4B39-8EFB-903E4BB1DEBF}" type="slidenum">
              <a:rPr lang="en-US" smtClean="0"/>
              <a:t>‹#›</a:t>
            </a:fld>
            <a:endParaRPr lang="en-US"/>
          </a:p>
        </p:txBody>
      </p:sp>
    </p:spTree>
    <p:extLst>
      <p:ext uri="{BB962C8B-B14F-4D97-AF65-F5344CB8AC3E}">
        <p14:creationId xmlns:p14="http://schemas.microsoft.com/office/powerpoint/2010/main" val="281113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B691F4-08E7-431C-96C7-F5601A4A0B1E}" type="datetimeFigureOut">
              <a:rPr lang="en-US" smtClean="0"/>
              <a:t>7/23/2011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8DC3DF-FD68-4B39-8EFB-903E4BB1DEBF}" type="slidenum">
              <a:rPr lang="en-US" smtClean="0"/>
              <a:t>‹#›</a:t>
            </a:fld>
            <a:endParaRPr lang="en-US"/>
          </a:p>
        </p:txBody>
      </p:sp>
    </p:spTree>
    <p:extLst>
      <p:ext uri="{BB962C8B-B14F-4D97-AF65-F5344CB8AC3E}">
        <p14:creationId xmlns:p14="http://schemas.microsoft.com/office/powerpoint/2010/main" val="2120908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2.xml"/><Relationship Id="rId4" Type="http://schemas.openxmlformats.org/officeDocument/2006/relationships/hyperlink" Target="http://www.ietf.org/rfc/rfc4879.txt"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ietf.org/id/draft-probasco-paws-overview-usecases-01.txt" TargetMode="External"/><Relationship Id="rId2" Type="http://schemas.openxmlformats.org/officeDocument/2006/relationships/hyperlink" Target="http://www.ietf.org/id/draft-patil-paws-problem-stmt-01.txt" TargetMode="External"/><Relationship Id="rId1" Type="http://schemas.openxmlformats.org/officeDocument/2006/relationships/slideLayout" Target="../slideLayouts/slideLayout2.xml"/><Relationship Id="rId5" Type="http://schemas.openxmlformats.org/officeDocument/2006/relationships/hyperlink" Target="https://www.ietf.org/mailman/listinfo/paws" TargetMode="External"/><Relationship Id="rId4" Type="http://schemas.openxmlformats.org/officeDocument/2006/relationships/hyperlink" Target="http://www.ietf.org/id/draft-lei-paws-overview-usecases-00.tx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etf.org/id/draft-probasco-paws-overview-usecases-01.txt" TargetMode="External"/><Relationship Id="rId2" Type="http://schemas.openxmlformats.org/officeDocument/2006/relationships/hyperlink" Target="http://www.ietf.org/id/draft-patil-paws-problem-stmt-01.tx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PAWS</a:t>
            </a:r>
            <a:r>
              <a:rPr lang="en-US" dirty="0" smtClean="0"/>
              <a:t/>
            </a:r>
            <a:br>
              <a:rPr lang="en-US" dirty="0" smtClean="0"/>
            </a:br>
            <a:r>
              <a:rPr lang="en-US" sz="2800" dirty="0" smtClean="0"/>
              <a:t>Protocol to Access White Space DB</a:t>
            </a:r>
            <a:endParaRPr lang="en-US" dirty="0"/>
          </a:p>
        </p:txBody>
      </p:sp>
      <p:sp>
        <p:nvSpPr>
          <p:cNvPr id="3" name="Subtitle 2"/>
          <p:cNvSpPr>
            <a:spLocks noGrp="1"/>
          </p:cNvSpPr>
          <p:nvPr>
            <p:ph type="subTitle" idx="1"/>
          </p:nvPr>
        </p:nvSpPr>
        <p:spPr/>
        <p:txBody>
          <a:bodyPr>
            <a:normAutofit/>
          </a:bodyPr>
          <a:lstStyle/>
          <a:p>
            <a:pPr algn="l"/>
            <a:r>
              <a:rPr lang="en-US" dirty="0" smtClean="0"/>
              <a:t>IETF </a:t>
            </a:r>
            <a:r>
              <a:rPr lang="en-US" dirty="0" smtClean="0"/>
              <a:t>81</a:t>
            </a:r>
            <a:endParaRPr lang="en-US" dirty="0" smtClean="0"/>
          </a:p>
          <a:p>
            <a:pPr algn="l"/>
            <a:r>
              <a:rPr lang="en-US" sz="2400" dirty="0" smtClean="0"/>
              <a:t>Gabor Bajko, Brian Rosen</a:t>
            </a:r>
          </a:p>
        </p:txBody>
      </p:sp>
    </p:spTree>
    <p:extLst>
      <p:ext uri="{BB962C8B-B14F-4D97-AF65-F5344CB8AC3E}">
        <p14:creationId xmlns:p14="http://schemas.microsoft.com/office/powerpoint/2010/main" val="304975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p:txBody>
          <a:bodyPr>
            <a:normAutofit fontScale="25000" lnSpcReduction="20000"/>
          </a:bodyPr>
          <a:lstStyle/>
          <a:p>
            <a:pPr marL="0" indent="0">
              <a:buNone/>
            </a:pPr>
            <a:r>
              <a:rPr lang="en-US" sz="64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0" indent="0">
              <a:buNone/>
            </a:pPr>
            <a:r>
              <a:rPr lang="en-US" sz="6400" dirty="0" smtClean="0"/>
              <a:t>The IETF plenary session</a:t>
            </a:r>
          </a:p>
          <a:p>
            <a:pPr marL="0" indent="0">
              <a:buNone/>
            </a:pPr>
            <a:r>
              <a:rPr lang="en-US" sz="6400" dirty="0" smtClean="0"/>
              <a:t>The IESG, or any member thereof on behalf of the IESG</a:t>
            </a:r>
          </a:p>
          <a:p>
            <a:pPr marL="0" indent="0">
              <a:buNone/>
            </a:pPr>
            <a:r>
              <a:rPr lang="en-US" sz="6400" dirty="0" smtClean="0"/>
              <a:t>Any IETF mailing list, including the IETF list itself, any working group or design team list, or any other list functioning under IETF auspices </a:t>
            </a:r>
          </a:p>
          <a:p>
            <a:pPr marL="0" indent="0">
              <a:buNone/>
            </a:pPr>
            <a:r>
              <a:rPr lang="en-US" sz="6400" dirty="0" smtClean="0"/>
              <a:t>Any IETF working group or portion thereof</a:t>
            </a:r>
          </a:p>
          <a:p>
            <a:pPr marL="0" indent="0">
              <a:buNone/>
            </a:pPr>
            <a:r>
              <a:rPr lang="en-US" sz="6400" dirty="0" smtClean="0"/>
              <a:t>The IAB or any member thereof on behalf of the IAB</a:t>
            </a:r>
          </a:p>
          <a:p>
            <a:pPr marL="0" indent="0">
              <a:buNone/>
            </a:pPr>
            <a:r>
              <a:rPr lang="en-US" sz="6400" dirty="0" smtClean="0"/>
              <a:t>The RFC Editor or the Internet-Drafts function</a:t>
            </a:r>
          </a:p>
          <a:p>
            <a:pPr marL="0" indent="0">
              <a:buNone/>
            </a:pPr>
            <a:r>
              <a:rPr lang="en-US" sz="6400" dirty="0" smtClean="0"/>
              <a:t>All IETF Contributions are subject to the rules of </a:t>
            </a:r>
            <a:r>
              <a:rPr lang="en-US" sz="6400" dirty="0" smtClean="0">
                <a:hlinkClick r:id="rId2"/>
              </a:rPr>
              <a:t>RFC 5378</a:t>
            </a:r>
            <a:r>
              <a:rPr lang="en-US" sz="6400" dirty="0" smtClean="0"/>
              <a:t> and </a:t>
            </a:r>
            <a:r>
              <a:rPr lang="en-US" sz="6400" dirty="0" smtClean="0">
                <a:hlinkClick r:id="rId3"/>
              </a:rPr>
              <a:t>RFC 3979</a:t>
            </a:r>
            <a:r>
              <a:rPr lang="en-US" sz="6400" dirty="0" smtClean="0"/>
              <a:t> (updated by </a:t>
            </a:r>
            <a:r>
              <a:rPr lang="en-US" sz="6400" dirty="0" smtClean="0">
                <a:hlinkClick r:id="rId4"/>
              </a:rPr>
              <a:t>RFC 4879</a:t>
            </a:r>
            <a:r>
              <a:rPr lang="en-US" sz="6400" dirty="0" smtClean="0"/>
              <a:t>). </a:t>
            </a:r>
          </a:p>
          <a:p>
            <a:pPr marL="0" indent="0">
              <a:buNone/>
            </a:pPr>
            <a:r>
              <a:rPr lang="en-US" sz="6400" dirty="0" smtClean="0"/>
              <a:t>Statements made outside of an IETF session, mailing list or other function, that are clearly not intended to be input to an IETF activity, group or function, are not IETF Contributions in the context of this notice.</a:t>
            </a:r>
          </a:p>
          <a:p>
            <a:pPr marL="0" indent="0">
              <a:buNone/>
            </a:pPr>
            <a:r>
              <a:rPr lang="en-US" sz="6400" dirty="0" smtClean="0"/>
              <a:t>Please consult </a:t>
            </a:r>
            <a:r>
              <a:rPr lang="en-US" sz="6400" dirty="0" smtClean="0">
                <a:hlinkClick r:id="rId2"/>
              </a:rPr>
              <a:t>RFC 5378</a:t>
            </a:r>
            <a:r>
              <a:rPr lang="en-US" sz="6400" dirty="0" smtClean="0"/>
              <a:t> and </a:t>
            </a:r>
            <a:r>
              <a:rPr lang="en-US" sz="6400" dirty="0" smtClean="0">
                <a:hlinkClick r:id="rId3"/>
              </a:rPr>
              <a:t>RFC 3979</a:t>
            </a:r>
            <a:r>
              <a:rPr lang="en-US" sz="6400" dirty="0" smtClean="0"/>
              <a:t> for details.</a:t>
            </a:r>
          </a:p>
          <a:p>
            <a:pPr marL="0" indent="0">
              <a:buNone/>
            </a:pPr>
            <a:r>
              <a:rPr lang="en-US" sz="6400" dirty="0" smtClean="0"/>
              <a:t>A participant in any IETF activity is deemed to accept all IETF rules of process, as documented in Best Current Practices RFCs and IESG Statements.</a:t>
            </a:r>
          </a:p>
          <a:p>
            <a:pPr marL="0" indent="0">
              <a:buNone/>
            </a:pPr>
            <a:r>
              <a:rPr lang="en-US" sz="6400" dirty="0" smtClean="0"/>
              <a:t>A participant in any IETF activity acknowledges that written, audio and video records of meetings may be made and may be available to the public. </a:t>
            </a:r>
          </a:p>
          <a:p>
            <a:endParaRPr lang="en-US" dirty="0"/>
          </a:p>
        </p:txBody>
      </p:sp>
    </p:spTree>
    <p:extLst>
      <p:ext uri="{BB962C8B-B14F-4D97-AF65-F5344CB8AC3E}">
        <p14:creationId xmlns:p14="http://schemas.microsoft.com/office/powerpoint/2010/main" val="428279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Status</a:t>
            </a:r>
            <a:endParaRPr lang="en-US" dirty="0"/>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sz="2400" dirty="0" smtClean="0"/>
              <a:t>I-D</a:t>
            </a:r>
            <a:r>
              <a:rPr lang="en-US" sz="2400" dirty="0"/>
              <a:t>: </a:t>
            </a:r>
            <a:r>
              <a:rPr lang="en-US" sz="2400" dirty="0" smtClean="0"/>
              <a:t>Problem statement</a:t>
            </a:r>
            <a:endParaRPr lang="en-US" sz="2400" dirty="0"/>
          </a:p>
          <a:p>
            <a:pPr marL="0" indent="0">
              <a:buNone/>
            </a:pPr>
            <a:r>
              <a:rPr lang="en-US" sz="2400" u="sng" dirty="0">
                <a:hlinkClick r:id="rId2"/>
              </a:rPr>
              <a:t>http://</a:t>
            </a:r>
            <a:r>
              <a:rPr lang="en-US" sz="2400" u="sng" dirty="0" smtClean="0">
                <a:hlinkClick r:id="rId2"/>
              </a:rPr>
              <a:t>www.ietf.org/id/draft-patil-paws-problem-stmt-01.txt</a:t>
            </a:r>
            <a:endParaRPr lang="en-US" sz="2400" dirty="0"/>
          </a:p>
          <a:p>
            <a:r>
              <a:rPr lang="en-US" sz="2400" dirty="0"/>
              <a:t> </a:t>
            </a:r>
            <a:r>
              <a:rPr lang="en-US" sz="2400" dirty="0" smtClean="0"/>
              <a:t>I-D</a:t>
            </a:r>
            <a:r>
              <a:rPr lang="en-US" sz="2400" dirty="0"/>
              <a:t>: </a:t>
            </a:r>
            <a:r>
              <a:rPr lang="en-US" sz="2400" dirty="0"/>
              <a:t>Use cases and requirements</a:t>
            </a:r>
            <a:endParaRPr lang="en-US" sz="2400" dirty="0"/>
          </a:p>
          <a:p>
            <a:pPr marL="0" indent="0">
              <a:buNone/>
            </a:pPr>
            <a:r>
              <a:rPr lang="en-US" sz="2400" u="sng" dirty="0">
                <a:hlinkClick r:id="rId3"/>
              </a:rPr>
              <a:t>http://</a:t>
            </a:r>
            <a:r>
              <a:rPr lang="en-US" sz="2400" u="sng" dirty="0" smtClean="0">
                <a:hlinkClick r:id="rId3"/>
              </a:rPr>
              <a:t>www.ietf.org/id/draft-probasco-paws-overview-usecases-01.txt</a:t>
            </a:r>
            <a:endParaRPr lang="en-US" sz="2400" u="sng" dirty="0" smtClean="0"/>
          </a:p>
          <a:p>
            <a:pPr marL="0" indent="0">
              <a:buNone/>
            </a:pPr>
            <a:endParaRPr lang="en-US" sz="2400" dirty="0" smtClean="0"/>
          </a:p>
          <a:p>
            <a:pPr marL="0" indent="0">
              <a:buNone/>
            </a:pPr>
            <a:r>
              <a:rPr lang="en-US" sz="2400" dirty="0" smtClean="0"/>
              <a:t>Additional use cases I-D submitted after the deadline:</a:t>
            </a:r>
          </a:p>
          <a:p>
            <a:pPr marL="0" indent="0">
              <a:buNone/>
            </a:pPr>
            <a:r>
              <a:rPr lang="en-US" sz="2400" dirty="0">
                <a:hlinkClick r:id="rId4"/>
              </a:rPr>
              <a:t>http://</a:t>
            </a:r>
            <a:r>
              <a:rPr lang="en-US" sz="2400" dirty="0" smtClean="0">
                <a:hlinkClick r:id="rId4"/>
              </a:rPr>
              <a:t>www.ietf.org/id/draft-lei-paws-overview-usecases-00.txt</a:t>
            </a:r>
            <a:endParaRPr lang="en-US" sz="2400" dirty="0" smtClean="0"/>
          </a:p>
          <a:p>
            <a:pPr marL="0" indent="0">
              <a:buNone/>
            </a:pPr>
            <a:endParaRPr lang="en-US" sz="2400" dirty="0"/>
          </a:p>
          <a:p>
            <a:pPr marL="0" indent="0">
              <a:buNone/>
            </a:pPr>
            <a:endParaRPr lang="en-US" sz="2400" dirty="0"/>
          </a:p>
          <a:p>
            <a:pPr marL="0" indent="0">
              <a:buNone/>
            </a:pPr>
            <a:r>
              <a:rPr lang="en-US" dirty="0" smtClean="0"/>
              <a:t>Mailing List: </a:t>
            </a:r>
            <a:r>
              <a:rPr lang="en-US" sz="2400" dirty="0" smtClean="0">
                <a:hlinkClick r:id="rId5"/>
              </a:rPr>
              <a:t>https://</a:t>
            </a:r>
            <a:r>
              <a:rPr lang="en-US" sz="2400" dirty="0" smtClean="0">
                <a:hlinkClick r:id="rId5"/>
              </a:rPr>
              <a:t>www.ietf.org/mailman/listinfo/paws</a:t>
            </a:r>
            <a:endParaRPr lang="en-US" sz="2400" dirty="0" smtClean="0"/>
          </a:p>
        </p:txBody>
      </p:sp>
    </p:spTree>
    <p:extLst>
      <p:ext uri="{BB962C8B-B14F-4D97-AF65-F5344CB8AC3E}">
        <p14:creationId xmlns:p14="http://schemas.microsoft.com/office/powerpoint/2010/main" val="3885188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r>
              <a:rPr lang="en-US" sz="2400" dirty="0" smtClean="0"/>
              <a:t>Administrivia (5 min)</a:t>
            </a:r>
          </a:p>
          <a:p>
            <a:pPr lvl="5"/>
            <a:r>
              <a:rPr lang="en-US" sz="1600" dirty="0" smtClean="0"/>
              <a:t>Blue sheets, minutes taker, jabber proxy, jabber scribe?</a:t>
            </a:r>
            <a:endParaRPr lang="en-US" sz="1600" dirty="0" smtClean="0"/>
          </a:p>
          <a:p>
            <a:r>
              <a:rPr lang="en-US" sz="2400" dirty="0" smtClean="0"/>
              <a:t>Approved </a:t>
            </a:r>
            <a:r>
              <a:rPr lang="en-US" sz="2400" dirty="0"/>
              <a:t>charter review (chairs, 10 </a:t>
            </a:r>
            <a:r>
              <a:rPr lang="en-US" sz="2400" dirty="0" smtClean="0"/>
              <a:t>min)</a:t>
            </a:r>
          </a:p>
          <a:p>
            <a:r>
              <a:rPr lang="en-US" sz="2400" dirty="0" smtClean="0"/>
              <a:t>FCC </a:t>
            </a:r>
            <a:r>
              <a:rPr lang="en-US" sz="2400" dirty="0"/>
              <a:t>TV Band WS status update (Subir, 15 </a:t>
            </a:r>
            <a:r>
              <a:rPr lang="en-US" sz="2400" dirty="0" smtClean="0"/>
              <a:t>min)</a:t>
            </a:r>
          </a:p>
          <a:p>
            <a:r>
              <a:rPr lang="en-US" sz="2400" dirty="0" smtClean="0"/>
              <a:t>The </a:t>
            </a:r>
            <a:r>
              <a:rPr lang="en-US" sz="2400" dirty="0"/>
              <a:t>IEEE 802.22 WRAN Standard and its Interface to White Space Database (Gerald, 20 min) </a:t>
            </a:r>
            <a:endParaRPr lang="en-US" sz="2400" dirty="0" smtClean="0"/>
          </a:p>
          <a:p>
            <a:r>
              <a:rPr lang="en-US" sz="2400" dirty="0" smtClean="0"/>
              <a:t>Problem </a:t>
            </a:r>
            <a:r>
              <a:rPr lang="en-US" sz="2400" dirty="0"/>
              <a:t>statement draft (Raj, 10 min) </a:t>
            </a:r>
            <a:endParaRPr lang="en-US" sz="2400" dirty="0" smtClean="0"/>
          </a:p>
          <a:p>
            <a:r>
              <a:rPr lang="en-US" sz="2400" dirty="0" smtClean="0"/>
              <a:t>Use </a:t>
            </a:r>
            <a:r>
              <a:rPr lang="en-US" sz="2400" dirty="0"/>
              <a:t>cases and requirements (Scott, 30 </a:t>
            </a:r>
            <a:r>
              <a:rPr lang="en-US" sz="2400" dirty="0" smtClean="0"/>
              <a:t>min)</a:t>
            </a:r>
          </a:p>
          <a:p>
            <a:r>
              <a:rPr lang="en-US" sz="2400" dirty="0" smtClean="0"/>
              <a:t>Requirements </a:t>
            </a:r>
            <a:r>
              <a:rPr lang="en-US" sz="2400" dirty="0"/>
              <a:t>from 802.11 and WFA (Paul, 20 </a:t>
            </a:r>
            <a:r>
              <a:rPr lang="en-US" sz="2400" dirty="0" smtClean="0"/>
              <a:t>min)</a:t>
            </a:r>
          </a:p>
          <a:p>
            <a:r>
              <a:rPr lang="en-US" sz="2400" dirty="0" smtClean="0"/>
              <a:t>Next </a:t>
            </a:r>
            <a:r>
              <a:rPr lang="en-US" sz="2400" dirty="0"/>
              <a:t>steps (all, 5 min)</a:t>
            </a:r>
            <a:endParaRPr lang="en-US" sz="2400" dirty="0"/>
          </a:p>
        </p:txBody>
      </p:sp>
    </p:spTree>
    <p:extLst>
      <p:ext uri="{BB962C8B-B14F-4D97-AF65-F5344CB8AC3E}">
        <p14:creationId xmlns:p14="http://schemas.microsoft.com/office/powerpoint/2010/main" val="1093962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Approved charter review</a:t>
            </a:r>
            <a:endParaRPr lang="en-US" dirty="0"/>
          </a:p>
        </p:txBody>
      </p:sp>
      <p:sp>
        <p:nvSpPr>
          <p:cNvPr id="3" name="Content Placeholder 2"/>
          <p:cNvSpPr>
            <a:spLocks noGrp="1"/>
          </p:cNvSpPr>
          <p:nvPr>
            <p:ph idx="1"/>
          </p:nvPr>
        </p:nvSpPr>
        <p:spPr>
          <a:xfrm>
            <a:off x="457200" y="1600200"/>
            <a:ext cx="8382000" cy="4525963"/>
          </a:xfrm>
        </p:spPr>
        <p:txBody>
          <a:bodyPr>
            <a:noAutofit/>
          </a:bodyPr>
          <a:lstStyle/>
          <a:p>
            <a:r>
              <a:rPr lang="en-US" sz="1800" dirty="0"/>
              <a:t>1. Standardize a mechanism for discovering a white space database.</a:t>
            </a:r>
          </a:p>
          <a:p>
            <a:pPr lvl="2"/>
            <a:r>
              <a:rPr lang="en-US" sz="1400" dirty="0"/>
              <a:t>Evaluate existing discovery mechanisms to determine if one of </a:t>
            </a:r>
            <a:r>
              <a:rPr lang="en-US" sz="1400" dirty="0" smtClean="0"/>
              <a:t>them </a:t>
            </a:r>
            <a:r>
              <a:rPr lang="en-US" sz="1400" dirty="0"/>
              <a:t>provides the necessary application features and security </a:t>
            </a:r>
            <a:r>
              <a:rPr lang="en-US" sz="1400" dirty="0" smtClean="0"/>
              <a:t>properties</a:t>
            </a:r>
            <a:endParaRPr lang="en-US" sz="1400" dirty="0"/>
          </a:p>
          <a:p>
            <a:r>
              <a:rPr lang="en-US" sz="1800" dirty="0"/>
              <a:t>2. Standardize a method for accessing a white space database.</a:t>
            </a:r>
          </a:p>
          <a:p>
            <a:pPr lvl="2"/>
            <a:r>
              <a:rPr lang="en-US" sz="1400" dirty="0"/>
              <a:t>Evaluate existing application-layer transport protocols </a:t>
            </a:r>
            <a:r>
              <a:rPr lang="en-US" sz="1400" dirty="0" smtClean="0"/>
              <a:t>to determine </a:t>
            </a:r>
            <a:r>
              <a:rPr lang="en-US" sz="1400" dirty="0"/>
              <a:t>if one of them provides the necessary </a:t>
            </a:r>
            <a:r>
              <a:rPr lang="en-US" sz="1400" dirty="0" smtClean="0"/>
              <a:t>application features </a:t>
            </a:r>
            <a:r>
              <a:rPr lang="en-US" sz="1400" dirty="0"/>
              <a:t>and security </a:t>
            </a:r>
            <a:r>
              <a:rPr lang="en-US" sz="1400" dirty="0" smtClean="0"/>
              <a:t>properties</a:t>
            </a:r>
          </a:p>
          <a:p>
            <a:pPr lvl="2"/>
            <a:r>
              <a:rPr lang="en-US" sz="1400" dirty="0"/>
              <a:t>Develop a method for querying a white space database. </a:t>
            </a:r>
            <a:r>
              <a:rPr lang="en-US" sz="1400" dirty="0" smtClean="0"/>
              <a:t>Such a </a:t>
            </a:r>
            <a:r>
              <a:rPr lang="en-US" sz="1400" dirty="0"/>
              <a:t>method will </a:t>
            </a:r>
            <a:r>
              <a:rPr lang="en-US" sz="1400" dirty="0" smtClean="0"/>
              <a:t>utilize the </a:t>
            </a:r>
            <a:r>
              <a:rPr lang="en-US" sz="1400" dirty="0"/>
              <a:t>features </a:t>
            </a:r>
            <a:r>
              <a:rPr lang="en-US" sz="1400" dirty="0" smtClean="0"/>
              <a:t>of the </a:t>
            </a:r>
            <a:r>
              <a:rPr lang="en-US" sz="1400" dirty="0"/>
              <a:t>application-layer transport protocol and not </a:t>
            </a:r>
            <a:r>
              <a:rPr lang="en-US" sz="1400" dirty="0" smtClean="0"/>
              <a:t>re-implement them </a:t>
            </a:r>
            <a:r>
              <a:rPr lang="en-US" sz="1400" dirty="0"/>
              <a:t>in </a:t>
            </a:r>
            <a:r>
              <a:rPr lang="en-US" sz="1400" dirty="0" smtClean="0"/>
              <a:t>a </a:t>
            </a:r>
            <a:r>
              <a:rPr lang="en-US" sz="1400" dirty="0"/>
              <a:t>new protocol</a:t>
            </a:r>
          </a:p>
          <a:p>
            <a:r>
              <a:rPr lang="en-US" sz="1800" dirty="0"/>
              <a:t>3. Standardize query and response formats to be carried over </a:t>
            </a:r>
            <a:r>
              <a:rPr lang="en-US" sz="1800" dirty="0" smtClean="0"/>
              <a:t>the database </a:t>
            </a:r>
            <a:r>
              <a:rPr lang="en-US" sz="1800" dirty="0"/>
              <a:t>access method.</a:t>
            </a:r>
          </a:p>
          <a:p>
            <a:pPr lvl="2"/>
            <a:r>
              <a:rPr lang="en-US" sz="1400" dirty="0"/>
              <a:t>Define extensible formats for both location-specific queries </a:t>
            </a:r>
            <a:r>
              <a:rPr lang="en-US" sz="1400" dirty="0" smtClean="0"/>
              <a:t>and location-specific </a:t>
            </a:r>
            <a:r>
              <a:rPr lang="en-US" sz="1400" dirty="0"/>
              <a:t>responses for interaction with radio </a:t>
            </a:r>
            <a:r>
              <a:rPr lang="en-US" sz="1400" dirty="0" smtClean="0"/>
              <a:t>whitespace </a:t>
            </a:r>
            <a:r>
              <a:rPr lang="en-US" sz="1400" dirty="0"/>
              <a:t>databases. The group will consider whether existing </a:t>
            </a:r>
            <a:r>
              <a:rPr lang="en-US" sz="1400" dirty="0" smtClean="0"/>
              <a:t>data formats </a:t>
            </a:r>
            <a:r>
              <a:rPr lang="en-US" sz="1400" dirty="0"/>
              <a:t>can be reused</a:t>
            </a:r>
          </a:p>
          <a:p>
            <a:r>
              <a:rPr lang="en-US" sz="1800" dirty="0"/>
              <a:t>4. Ensure that the discovery mechanism, database access </a:t>
            </a:r>
            <a:r>
              <a:rPr lang="en-US" sz="1800" dirty="0" smtClean="0"/>
              <a:t>method, and </a:t>
            </a:r>
            <a:r>
              <a:rPr lang="en-US" sz="1800" dirty="0"/>
              <a:t>query/response formats have appropriate security levels in place. </a:t>
            </a:r>
            <a:endParaRPr lang="en-US" sz="1800" dirty="0" smtClean="0"/>
          </a:p>
          <a:p>
            <a:pPr lvl="2"/>
            <a:r>
              <a:rPr lang="en-US" sz="1400" dirty="0"/>
              <a:t>The protocol must protect both the channel enablement process and </a:t>
            </a:r>
            <a:r>
              <a:rPr lang="en-US" sz="1400" dirty="0" smtClean="0"/>
              <a:t>the privacy </a:t>
            </a:r>
            <a:r>
              <a:rPr lang="en-US" sz="1400" dirty="0"/>
              <a:t>of users. Robust privacy and security mechanisms are </a:t>
            </a:r>
            <a:r>
              <a:rPr lang="en-US" sz="1400" dirty="0" smtClean="0"/>
              <a:t>needed to </a:t>
            </a:r>
            <a:r>
              <a:rPr lang="en-US" sz="1400" dirty="0"/>
              <a:t>prevent: device identity spoofing, modification of device </a:t>
            </a:r>
            <a:r>
              <a:rPr lang="en-US" sz="1400" dirty="0" smtClean="0"/>
              <a:t>requests, modification </a:t>
            </a:r>
            <a:r>
              <a:rPr lang="en-US" sz="1400" dirty="0"/>
              <a:t>of channel enablement information, impersonation </a:t>
            </a:r>
            <a:r>
              <a:rPr lang="en-US" sz="1400" dirty="0" smtClean="0"/>
              <a:t>of registered </a:t>
            </a:r>
            <a:r>
              <a:rPr lang="en-US" sz="1400" dirty="0"/>
              <a:t>database services, and unauthorized disclosure of a </a:t>
            </a:r>
            <a:r>
              <a:rPr lang="en-US" sz="1400" dirty="0" smtClean="0"/>
              <a:t>device's location</a:t>
            </a:r>
            <a:endParaRPr lang="en-US" sz="1400" dirty="0"/>
          </a:p>
        </p:txBody>
      </p:sp>
    </p:spTree>
    <p:extLst>
      <p:ext uri="{BB962C8B-B14F-4D97-AF65-F5344CB8AC3E}">
        <p14:creationId xmlns:p14="http://schemas.microsoft.com/office/powerpoint/2010/main" val="2487016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Deliverables &amp; </a:t>
            </a:r>
            <a:r>
              <a:rPr lang="en-US" dirty="0" smtClean="0"/>
              <a:t>Milestones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Deliverables:</a:t>
            </a:r>
          </a:p>
          <a:p>
            <a:pPr lvl="1"/>
            <a:r>
              <a:rPr lang="en-US" dirty="0" smtClean="0"/>
              <a:t>1</a:t>
            </a:r>
            <a:r>
              <a:rPr lang="en-US" dirty="0"/>
              <a:t>. A description of the relevant use cases and requirements. </a:t>
            </a:r>
            <a:r>
              <a:rPr lang="en-US" dirty="0" smtClean="0"/>
              <a:t>This document </a:t>
            </a:r>
            <a:r>
              <a:rPr lang="en-US" dirty="0"/>
              <a:t>shall be </a:t>
            </a:r>
            <a:r>
              <a:rPr lang="en-US" dirty="0" smtClean="0"/>
              <a:t>Informational</a:t>
            </a:r>
          </a:p>
          <a:p>
            <a:pPr lvl="1"/>
            <a:r>
              <a:rPr lang="en-US" dirty="0"/>
              <a:t>2. A specification of the mechanism for discovering a white </a:t>
            </a:r>
            <a:r>
              <a:rPr lang="en-US" dirty="0" smtClean="0"/>
              <a:t>space database</a:t>
            </a:r>
            <a:r>
              <a:rPr lang="en-US" dirty="0"/>
              <a:t>, the method for accessing a white space database, and </a:t>
            </a:r>
            <a:r>
              <a:rPr lang="en-US" dirty="0" smtClean="0"/>
              <a:t>the query/response </a:t>
            </a:r>
            <a:r>
              <a:rPr lang="en-US" dirty="0"/>
              <a:t>formats for interacting with a white space </a:t>
            </a:r>
            <a:r>
              <a:rPr lang="en-US" dirty="0" smtClean="0"/>
              <a:t>database. This </a:t>
            </a:r>
            <a:r>
              <a:rPr lang="en-US" dirty="0"/>
              <a:t>document shall be Standards </a:t>
            </a:r>
            <a:r>
              <a:rPr lang="en-US" dirty="0" smtClean="0"/>
              <a:t>Track</a:t>
            </a:r>
          </a:p>
          <a:p>
            <a:r>
              <a:rPr lang="en-US" dirty="0" smtClean="0"/>
              <a:t>Milestones:</a:t>
            </a:r>
          </a:p>
          <a:p>
            <a:pPr lvl="1"/>
            <a:r>
              <a:rPr lang="en-US" dirty="0"/>
              <a:t>Oct 2011 </a:t>
            </a:r>
            <a:r>
              <a:rPr lang="en-US" dirty="0" smtClean="0"/>
              <a:t>Submit </a:t>
            </a:r>
            <a:r>
              <a:rPr lang="en-US" dirty="0"/>
              <a:t>'Use Cases and Requirements for Accessing a Radio White Space Database' to the IESG for publication as Informational</a:t>
            </a:r>
          </a:p>
          <a:p>
            <a:pPr lvl="1"/>
            <a:r>
              <a:rPr lang="en-US" dirty="0"/>
              <a:t>Apr 2012 	Submit 'Accessing a Radio White Space Database' to the IESG for publication as Proposed Standard </a:t>
            </a:r>
            <a:endParaRPr lang="en-US" dirty="0"/>
          </a:p>
        </p:txBody>
      </p:sp>
    </p:spTree>
    <p:extLst>
      <p:ext uri="{BB962C8B-B14F-4D97-AF65-F5344CB8AC3E}">
        <p14:creationId xmlns:p14="http://schemas.microsoft.com/office/powerpoint/2010/main" val="3457641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Problem statement draft: </a:t>
            </a:r>
            <a:r>
              <a:rPr lang="en-US" u="sng" dirty="0">
                <a:hlinkClick r:id="rId2"/>
              </a:rPr>
              <a:t>http://www.ietf.org/id/draft-patil-paws-problem-stmt-01.txt</a:t>
            </a:r>
            <a:endParaRPr lang="en-US" dirty="0"/>
          </a:p>
          <a:p>
            <a:r>
              <a:rPr lang="en-US" dirty="0" smtClean="0"/>
              <a:t>Who read it?</a:t>
            </a:r>
          </a:p>
          <a:p>
            <a:endParaRPr lang="en-US" dirty="0"/>
          </a:p>
          <a:p>
            <a:r>
              <a:rPr lang="en-US" dirty="0" smtClean="0"/>
              <a:t>Use case and requirements draft </a:t>
            </a:r>
            <a:r>
              <a:rPr lang="en-US" u="sng" dirty="0">
                <a:hlinkClick r:id="rId3"/>
              </a:rPr>
              <a:t>http://</a:t>
            </a:r>
            <a:r>
              <a:rPr lang="en-US" u="sng" dirty="0" smtClean="0">
                <a:hlinkClick r:id="rId3"/>
              </a:rPr>
              <a:t>www.ietf.org/id/draft-probasco-paws-overview-usecases-01.txt</a:t>
            </a:r>
            <a:endParaRPr lang="en-US" u="sng" dirty="0" smtClean="0"/>
          </a:p>
          <a:p>
            <a:r>
              <a:rPr lang="en-US" dirty="0" smtClean="0"/>
              <a:t>Who read it?</a:t>
            </a:r>
            <a:endParaRPr lang="en-US" dirty="0"/>
          </a:p>
          <a:p>
            <a:endParaRPr lang="en-US" dirty="0"/>
          </a:p>
        </p:txBody>
      </p:sp>
    </p:spTree>
    <p:extLst>
      <p:ext uri="{BB962C8B-B14F-4D97-AF65-F5344CB8AC3E}">
        <p14:creationId xmlns:p14="http://schemas.microsoft.com/office/powerpoint/2010/main" val="3212241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Problem statement, use cases, requirements. One I-D or split into multiple.</a:t>
            </a:r>
          </a:p>
          <a:p>
            <a:r>
              <a:rPr lang="en-US" smtClean="0"/>
              <a:t>Adopt them as </a:t>
            </a:r>
            <a:r>
              <a:rPr lang="en-US" dirty="0" smtClean="0"/>
              <a:t>WG document?</a:t>
            </a:r>
          </a:p>
          <a:p>
            <a:r>
              <a:rPr lang="en-US" dirty="0"/>
              <a:t> </a:t>
            </a:r>
          </a:p>
        </p:txBody>
      </p:sp>
    </p:spTree>
    <p:extLst>
      <p:ext uri="{BB962C8B-B14F-4D97-AF65-F5344CB8AC3E}">
        <p14:creationId xmlns:p14="http://schemas.microsoft.com/office/powerpoint/2010/main" val="4122556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6353</TotalTime>
  <Words>724</Words>
  <Application>Microsoft Office PowerPoint</Application>
  <PresentationFormat>On-screen Show (4:3)</PresentationFormat>
  <Paragraphs>63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PAWS Protocol to Access White Space DB</vt:lpstr>
      <vt:lpstr>NOTE WELL</vt:lpstr>
      <vt:lpstr>Document Status</vt:lpstr>
      <vt:lpstr>Agenda</vt:lpstr>
      <vt:lpstr>Approved charter review</vt:lpstr>
      <vt:lpstr>Deliverables &amp; Milestones</vt:lpstr>
      <vt:lpstr>PowerPoint Presentation</vt:lpstr>
      <vt:lpstr>Next steps</vt:lpstr>
    </vt:vector>
  </TitlesOfParts>
  <Company>NOKIA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PAWS BOF Protocol to Access White Space DB</dc:title>
  <dc:creator>Bajko Gabor (Nokia-CIC/MtView)</dc:creator>
  <cp:lastModifiedBy>Bajko Gabor (Nokia-CIC/MtView)</cp:lastModifiedBy>
  <cp:revision>59</cp:revision>
  <dcterms:created xsi:type="dcterms:W3CDTF">2011-03-26T02:26:34Z</dcterms:created>
  <dcterms:modified xsi:type="dcterms:W3CDTF">2011-07-26T15:39:59Z</dcterms:modified>
</cp:coreProperties>
</file>