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9" r:id="rId2"/>
    <p:sldId id="265" r:id="rId3"/>
    <p:sldId id="261" r:id="rId4"/>
    <p:sldId id="270" r:id="rId5"/>
    <p:sldId id="263" r:id="rId6"/>
    <p:sldId id="260" r:id="rId7"/>
    <p:sldId id="267" r:id="rId8"/>
    <p:sldId id="272" r:id="rId9"/>
    <p:sldId id="274" r:id="rId10"/>
    <p:sldId id="264"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1134"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F97FDC-9016-458F-B384-200C4E4903FC}" type="datetimeFigureOut">
              <a:rPr lang="en-US" smtClean="0"/>
              <a:pPr/>
              <a:t>7/15/2011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DA67FF-2439-4616-9783-86F39E001B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DA67FF-2439-4616-9783-86F39E001BE5}"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EFE0A7-DF96-42B4-B5D0-241EDB8B513F}" type="datetimeFigureOut">
              <a:rPr lang="en-US" smtClean="0"/>
              <a:pPr/>
              <a:t>7/15/2011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EFE0A7-DF96-42B4-B5D0-241EDB8B513F}" type="datetimeFigureOut">
              <a:rPr lang="en-US" smtClean="0"/>
              <a:pPr/>
              <a:t>7/15/2011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EFE0A7-DF96-42B4-B5D0-241EDB8B513F}" type="datetimeFigureOut">
              <a:rPr lang="en-US" smtClean="0"/>
              <a:pPr/>
              <a:t>7/15/2011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EFE0A7-DF96-42B4-B5D0-241EDB8B513F}" type="datetimeFigureOut">
              <a:rPr lang="en-US" smtClean="0"/>
              <a:pPr/>
              <a:t>7/15/2011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EFE0A7-DF96-42B4-B5D0-241EDB8B513F}" type="datetimeFigureOut">
              <a:rPr lang="en-US" smtClean="0"/>
              <a:pPr/>
              <a:t>7/15/2011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EFE0A7-DF96-42B4-B5D0-241EDB8B513F}" type="datetimeFigureOut">
              <a:rPr lang="en-US" smtClean="0"/>
              <a:pPr/>
              <a:t>7/15/2011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EFE0A7-DF96-42B4-B5D0-241EDB8B513F}" type="datetimeFigureOut">
              <a:rPr lang="en-US" smtClean="0"/>
              <a:pPr/>
              <a:t>7/15/2011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EFE0A7-DF96-42B4-B5D0-241EDB8B513F}" type="datetimeFigureOut">
              <a:rPr lang="en-US" smtClean="0"/>
              <a:pPr/>
              <a:t>7/15/2011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FE0A7-DF96-42B4-B5D0-241EDB8B513F}" type="datetimeFigureOut">
              <a:rPr lang="en-US" smtClean="0"/>
              <a:pPr/>
              <a:t>7/15/2011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EFE0A7-DF96-42B4-B5D0-241EDB8B513F}" type="datetimeFigureOut">
              <a:rPr lang="en-US" smtClean="0"/>
              <a:pPr/>
              <a:t>7/15/2011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EFE0A7-DF96-42B4-B5D0-241EDB8B513F}" type="datetimeFigureOut">
              <a:rPr lang="en-US" smtClean="0"/>
              <a:pPr/>
              <a:t>7/15/2011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AC466-BB42-4188-8FC9-8A6D53B989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EFE0A7-DF96-42B4-B5D0-241EDB8B513F}" type="datetimeFigureOut">
              <a:rPr lang="en-US" smtClean="0"/>
              <a:pPr/>
              <a:t>7/15/2011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AC466-BB42-4188-8FC9-8A6D53B989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Desired Behavior</a:t>
            </a:r>
          </a:p>
        </p:txBody>
      </p:sp>
      <p:sp>
        <p:nvSpPr>
          <p:cNvPr id="3" name="Content Placeholder 2"/>
          <p:cNvSpPr>
            <a:spLocks noGrp="1"/>
          </p:cNvSpPr>
          <p:nvPr>
            <p:ph idx="1"/>
          </p:nvPr>
        </p:nvSpPr>
        <p:spPr>
          <a:xfrm>
            <a:off x="0" y="1600200"/>
            <a:ext cx="9144000" cy="4525963"/>
          </a:xfrm>
        </p:spPr>
        <p:txBody>
          <a:bodyPr>
            <a:normAutofit/>
          </a:bodyPr>
          <a:lstStyle/>
          <a:p>
            <a:pPr lvl="1">
              <a:buFont typeface="Wingdings" pitchFamily="2" charset="2"/>
              <a:buChar char="§"/>
            </a:pPr>
            <a:r>
              <a:rPr lang="en-US" sz="1800" dirty="0" smtClean="0"/>
              <a:t>This proposed mechanism provides a robust means of electing an RP from a subset of the domain’s PIM routers which are configured and advertised as Candidate RPs (C-RPs). </a:t>
            </a:r>
          </a:p>
          <a:p>
            <a:pPr lvl="1">
              <a:buFont typeface="Wingdings" pitchFamily="2" charset="2"/>
              <a:buChar char="§"/>
            </a:pPr>
            <a:r>
              <a:rPr lang="en-US" sz="1800" dirty="0" smtClean="0"/>
              <a:t>C-RPs flood their presents to  the multicast domain using an existing PIM v2 message called the </a:t>
            </a:r>
            <a:r>
              <a:rPr lang="en-US" sz="1800" dirty="0" smtClean="0"/>
              <a:t>“Candidate-RP-Advertisement” </a:t>
            </a:r>
            <a:r>
              <a:rPr lang="en-US" sz="1800" dirty="0" smtClean="0"/>
              <a:t>message.</a:t>
            </a:r>
          </a:p>
          <a:p>
            <a:pPr lvl="1">
              <a:buFont typeface="Wingdings" pitchFamily="2" charset="2"/>
              <a:buChar char="§"/>
            </a:pPr>
            <a:r>
              <a:rPr lang="en-US" sz="1800" dirty="0" smtClean="0"/>
              <a:t>The elected RP is chosen as the </a:t>
            </a:r>
            <a:r>
              <a:rPr lang="en-US" sz="1800" dirty="0" smtClean="0"/>
              <a:t>available C-RP </a:t>
            </a:r>
            <a:r>
              <a:rPr lang="en-US" sz="1800" dirty="0" smtClean="0"/>
              <a:t>with the highest priority value.</a:t>
            </a:r>
          </a:p>
          <a:p>
            <a:pPr lvl="1">
              <a:buFont typeface="Wingdings" pitchFamily="2" charset="2"/>
              <a:buChar char="§"/>
            </a:pPr>
            <a:r>
              <a:rPr lang="en-US" sz="1800" dirty="0" smtClean="0"/>
              <a:t>The elected RP floods its election to  the multicast domain using a new PIM v2 message called the </a:t>
            </a:r>
            <a:r>
              <a:rPr lang="en-US" sz="1800" dirty="0" smtClean="0"/>
              <a:t>“Elected-RP-Advertisement” message or alternately a modified “Candidate-RP-Advertisement” message </a:t>
            </a:r>
            <a:r>
              <a:rPr lang="en-US" sz="1800" dirty="0" smtClean="0"/>
              <a:t>renamed the </a:t>
            </a:r>
            <a:r>
              <a:rPr lang="en-US" sz="1800" dirty="0" smtClean="0"/>
              <a:t>“Candidate/Elected-RP-Advertisement” Message</a:t>
            </a:r>
            <a:r>
              <a:rPr lang="en-US" sz="1800" dirty="0" smtClean="0"/>
              <a:t>.</a:t>
            </a:r>
            <a:endParaRPr lang="en-US" sz="1800" dirty="0" smtClean="0"/>
          </a:p>
          <a:p>
            <a:pPr lvl="1">
              <a:buFont typeface="Wingdings" pitchFamily="2" charset="2"/>
              <a:buChar char="§"/>
            </a:pPr>
            <a:r>
              <a:rPr lang="en-US" sz="1800" dirty="0" smtClean="0"/>
              <a:t>Deterministic RP functionality is supported since the highest </a:t>
            </a:r>
            <a:r>
              <a:rPr lang="en-US" sz="1800" dirty="0" smtClean="0"/>
              <a:t>priority C-RP </a:t>
            </a:r>
            <a:r>
              <a:rPr lang="en-US" sz="1800" dirty="0" smtClean="0"/>
              <a:t>available is always chosen as RP.</a:t>
            </a:r>
          </a:p>
          <a:p>
            <a:pPr lvl="1">
              <a:buFont typeface="Wingdings" pitchFamily="2" charset="2"/>
              <a:buChar char="§"/>
            </a:pPr>
            <a:r>
              <a:rPr lang="en-US" sz="1800" dirty="0" smtClean="0"/>
              <a:t>If no RP can be elected, the domain PIM routers default to operate in PIM DM.</a:t>
            </a:r>
          </a:p>
          <a:p>
            <a:pPr lvl="1"/>
            <a:endParaRPr 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Timers</a:t>
            </a:r>
            <a:endParaRPr lang="en-US" dirty="0"/>
          </a:p>
        </p:txBody>
      </p:sp>
      <p:sp>
        <p:nvSpPr>
          <p:cNvPr id="3" name="Content Placeholder 2"/>
          <p:cNvSpPr>
            <a:spLocks noGrp="1"/>
          </p:cNvSpPr>
          <p:nvPr>
            <p:ph idx="1"/>
          </p:nvPr>
        </p:nvSpPr>
        <p:spPr/>
        <p:txBody>
          <a:bodyPr>
            <a:normAutofit lnSpcReduction="10000"/>
          </a:bodyPr>
          <a:lstStyle/>
          <a:p>
            <a:r>
              <a:rPr lang="en-US" sz="1800" dirty="0" smtClean="0">
                <a:latin typeface="Arial" pitchFamily="34" charset="0"/>
                <a:cs typeface="Arial" pitchFamily="34" charset="0"/>
              </a:rPr>
              <a:t>RP Election Timer</a:t>
            </a:r>
          </a:p>
          <a:p>
            <a:r>
              <a:rPr lang="en-US" sz="1800" dirty="0" smtClean="0">
                <a:latin typeface="Arial" pitchFamily="34" charset="0"/>
                <a:cs typeface="Arial" pitchFamily="34" charset="0"/>
              </a:rPr>
              <a:t>C-RP Valid Timer</a:t>
            </a:r>
          </a:p>
          <a:p>
            <a:pPr lvl="1"/>
            <a:r>
              <a:rPr lang="en-US" sz="1800" dirty="0" smtClean="0">
                <a:latin typeface="Arial" pitchFamily="34" charset="0"/>
                <a:cs typeface="Arial" pitchFamily="34" charset="0"/>
              </a:rPr>
              <a:t>Set to the C-RP </a:t>
            </a:r>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value when the first C-RP message is transmitted from a candidate. </a:t>
            </a:r>
          </a:p>
          <a:p>
            <a:r>
              <a:rPr lang="en-US" sz="1800" dirty="0" smtClean="0">
                <a:latin typeface="Arial" pitchFamily="34" charset="0"/>
                <a:cs typeface="Arial" pitchFamily="34" charset="0"/>
              </a:rPr>
              <a:t>C-RP </a:t>
            </a:r>
            <a:r>
              <a:rPr lang="en-US" sz="1800" dirty="0" err="1" smtClean="0">
                <a:latin typeface="Arial" pitchFamily="34" charset="0"/>
                <a:cs typeface="Arial" pitchFamily="34" charset="0"/>
              </a:rPr>
              <a:t>Xmit</a:t>
            </a:r>
            <a:r>
              <a:rPr lang="en-US" sz="1800" dirty="0" smtClean="0">
                <a:latin typeface="Arial" pitchFamily="34" charset="0"/>
                <a:cs typeface="Arial" pitchFamily="34" charset="0"/>
              </a:rPr>
              <a:t> Timer</a:t>
            </a:r>
          </a:p>
          <a:p>
            <a:pPr lvl="1"/>
            <a:r>
              <a:rPr lang="en-US" sz="1800" dirty="0" smtClean="0">
                <a:latin typeface="Arial" pitchFamily="34" charset="0"/>
                <a:cs typeface="Arial" pitchFamily="34" charset="0"/>
              </a:rPr>
              <a:t>Default to 1 second.</a:t>
            </a:r>
          </a:p>
          <a:p>
            <a:r>
              <a:rPr lang="en-US" sz="1800" dirty="0" smtClean="0">
                <a:latin typeface="Arial" pitchFamily="34" charset="0"/>
                <a:cs typeface="Arial" pitchFamily="34" charset="0"/>
              </a:rPr>
              <a:t>E-RP Valid Timer</a:t>
            </a:r>
          </a:p>
          <a:p>
            <a:pPr lvl="1"/>
            <a:r>
              <a:rPr lang="en-US" sz="1800" dirty="0" smtClean="0">
                <a:latin typeface="Arial" pitchFamily="34" charset="0"/>
                <a:cs typeface="Arial" pitchFamily="34" charset="0"/>
              </a:rPr>
              <a:t>Set to the Elected RP </a:t>
            </a:r>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value when an RP is first elected. If Elected RP </a:t>
            </a:r>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 0, RP is always valid.</a:t>
            </a:r>
          </a:p>
          <a:p>
            <a:r>
              <a:rPr lang="en-US" sz="1800" dirty="0" smtClean="0">
                <a:latin typeface="Arial" pitchFamily="34" charset="0"/>
                <a:cs typeface="Arial" pitchFamily="34" charset="0"/>
              </a:rPr>
              <a:t>E-RP </a:t>
            </a:r>
            <a:r>
              <a:rPr lang="en-US" sz="1800" dirty="0" err="1" smtClean="0">
                <a:latin typeface="Arial" pitchFamily="34" charset="0"/>
                <a:cs typeface="Arial" pitchFamily="34" charset="0"/>
              </a:rPr>
              <a:t>Xmit</a:t>
            </a:r>
            <a:r>
              <a:rPr lang="en-US" sz="1800" dirty="0" smtClean="0">
                <a:latin typeface="Arial" pitchFamily="34" charset="0"/>
                <a:cs typeface="Arial" pitchFamily="34" charset="0"/>
              </a:rPr>
              <a:t> Timer</a:t>
            </a:r>
          </a:p>
          <a:p>
            <a:pPr lvl="1"/>
            <a:r>
              <a:rPr lang="en-US" sz="1800" dirty="0" smtClean="0">
                <a:latin typeface="Arial" pitchFamily="34" charset="0"/>
                <a:cs typeface="Arial" pitchFamily="34" charset="0"/>
              </a:rPr>
              <a:t>Default to 1 second.</a:t>
            </a:r>
          </a:p>
          <a:p>
            <a:r>
              <a:rPr lang="en-US" sz="1800" dirty="0" smtClean="0">
                <a:latin typeface="Arial" pitchFamily="34" charset="0"/>
                <a:cs typeface="Arial" pitchFamily="34" charset="0"/>
              </a:rPr>
              <a:t>RP Alive Timer</a:t>
            </a:r>
          </a:p>
          <a:p>
            <a:pPr lvl="1"/>
            <a:r>
              <a:rPr lang="en-US" sz="1800" dirty="0" smtClean="0">
                <a:latin typeface="Arial" pitchFamily="34" charset="0"/>
                <a:cs typeface="Arial" pitchFamily="34" charset="0"/>
              </a:rPr>
              <a:t>Utilized to synchronize the </a:t>
            </a:r>
            <a:r>
              <a:rPr lang="en-US" sz="1800" dirty="0" err="1" smtClean="0">
                <a:latin typeface="Arial" pitchFamily="34" charset="0"/>
                <a:cs typeface="Arial" pitchFamily="34" charset="0"/>
              </a:rPr>
              <a:t>reinitialization</a:t>
            </a:r>
            <a:r>
              <a:rPr lang="en-US" sz="1800" dirty="0" smtClean="0">
                <a:latin typeface="Arial" pitchFamily="34" charset="0"/>
                <a:cs typeface="Arial" pitchFamily="34" charset="0"/>
              </a:rPr>
              <a:t> of a PIM network after the failure of the E-RP.</a:t>
            </a:r>
          </a:p>
          <a:p>
            <a:r>
              <a:rPr lang="en-US" sz="1800" dirty="0" smtClean="0">
                <a:latin typeface="Arial" pitchFamily="34" charset="0"/>
                <a:cs typeface="Arial" pitchFamily="34" charset="0"/>
              </a:rPr>
              <a:t>Wait Timer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sz="1800" dirty="0" smtClean="0">
                <a:latin typeface="Arial" pitchFamily="34" charset="0"/>
                <a:cs typeface="Arial" pitchFamily="34" charset="0"/>
              </a:rPr>
              <a:t>RFC 3973,  "Protocol Independent Multicast - Dense Mode (PIM-DM): Protocol Specification (Revised)" </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RFC 4601,  "Protocol Independent Multicast - Sparse Mode (PIM-SM): Protocol Specification (Revised)" </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RFC 5059,  "Bootstrap Router (BSR) Mechanism for Protocol Independent Multicast (PIM)" </a:t>
            </a:r>
          </a:p>
          <a:p>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RFC 6016,  "A Registry for PIM Message Types"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p>
        </p:txBody>
      </p:sp>
      <p:sp>
        <p:nvSpPr>
          <p:cNvPr id="3" name="Content Placeholder 2"/>
          <p:cNvSpPr>
            <a:spLocks noGrp="1"/>
          </p:cNvSpPr>
          <p:nvPr>
            <p:ph idx="1"/>
          </p:nvPr>
        </p:nvSpPr>
        <p:spPr>
          <a:xfrm>
            <a:off x="0" y="1219200"/>
            <a:ext cx="8991600" cy="5105400"/>
          </a:xfrm>
        </p:spPr>
        <p:txBody>
          <a:bodyPr>
            <a:noAutofit/>
          </a:bodyPr>
          <a:lstStyle/>
          <a:p>
            <a:pPr lvl="1">
              <a:buFont typeface="Wingdings" pitchFamily="2" charset="2"/>
              <a:buChar char="§"/>
            </a:pPr>
            <a:r>
              <a:rPr lang="en-US" sz="1800" dirty="0" smtClean="0"/>
              <a:t>A Multicast domain operating in PIM SM requires at least one Rendezvous Point (RP). An RP may support multiple multicast groups but no more than a one RP can support any multicast group.</a:t>
            </a:r>
          </a:p>
          <a:p>
            <a:pPr lvl="1">
              <a:buFont typeface="Wingdings" pitchFamily="2" charset="2"/>
              <a:buChar char="§"/>
            </a:pPr>
            <a:r>
              <a:rPr lang="en-US" sz="1800" dirty="0" smtClean="0"/>
              <a:t>This mechanism should supports IPv4 and IPv6 address families.</a:t>
            </a:r>
          </a:p>
          <a:p>
            <a:pPr lvl="1">
              <a:buFont typeface="Wingdings" pitchFamily="2" charset="2"/>
              <a:buChar char="§"/>
            </a:pPr>
            <a:r>
              <a:rPr lang="en-US" sz="1800" dirty="0" smtClean="0"/>
              <a:t>A modestly sized C-RP set should be supported by this mechanism.</a:t>
            </a:r>
          </a:p>
          <a:p>
            <a:pPr lvl="1">
              <a:buFont typeface="Wingdings" pitchFamily="2" charset="2"/>
              <a:buChar char="§"/>
            </a:pPr>
            <a:r>
              <a:rPr lang="en-US" sz="1800" dirty="0" smtClean="0"/>
              <a:t>This mechanism should allow IPv4 and IPv6 multicast to operate on the same infrastructure but  distinct from one other. Therefore, the candidate RP sets for IPv4 and IPv6 should not intersect.</a:t>
            </a:r>
          </a:p>
          <a:p>
            <a:pPr lvl="1">
              <a:buFont typeface="Wingdings" pitchFamily="2" charset="2"/>
              <a:buChar char="§"/>
            </a:pPr>
            <a:r>
              <a:rPr lang="en-US" sz="1800" dirty="0" smtClean="0"/>
              <a:t>This mechanism is intended for well managed, relatively low bandwidth, modestly sized multicast domains. Because of this, only a single RP is required to service all multicast groups.</a:t>
            </a:r>
          </a:p>
          <a:p>
            <a:pPr lvl="1">
              <a:buFont typeface="Wingdings" pitchFamily="2" charset="2"/>
              <a:buChar char="§"/>
            </a:pPr>
            <a:r>
              <a:rPr lang="en-US" sz="1800" dirty="0" smtClean="0"/>
              <a:t>This mechanism is built upon the IETF standards track Protocol Independent Multicast (PIM) version 2 specification (RFC 4601). It is not intended to operate with PIM v1.</a:t>
            </a:r>
          </a:p>
          <a:p>
            <a:pPr lvl="1">
              <a:buFont typeface="Wingdings" pitchFamily="2" charset="2"/>
              <a:buChar char="§"/>
            </a:pPr>
            <a:r>
              <a:rPr lang="en-US" sz="1800" dirty="0" smtClean="0"/>
              <a:t>All PIM routers in the multicast domain should be configured to utilize this protocol, either as C-RPs or non C-RPs.</a:t>
            </a:r>
          </a:p>
          <a:p>
            <a:pPr lvl="1">
              <a:buFont typeface="Wingdings" pitchFamily="2" charset="2"/>
              <a:buChar char="§"/>
            </a:pPr>
            <a:r>
              <a:rPr lang="en-US" sz="1800" dirty="0" smtClean="0"/>
              <a:t>For each IP address family, the C-RPs and Elected RP have a PIM domain unique integer priority value [0:10]. The larger the priority value, the greater its relative importance.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Candidate RP State Transition Diagram</a:t>
            </a:r>
          </a:p>
        </p:txBody>
      </p:sp>
      <p:sp>
        <p:nvSpPr>
          <p:cNvPr id="36" name="Oval 35"/>
          <p:cNvSpPr/>
          <p:nvPr/>
        </p:nvSpPr>
        <p:spPr>
          <a:xfrm>
            <a:off x="1498204" y="1905000"/>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Arial" pitchFamily="34" charset="0"/>
                <a:cs typeface="Arial" pitchFamily="34" charset="0"/>
              </a:rPr>
              <a:t>Active </a:t>
            </a:r>
          </a:p>
          <a:p>
            <a:pPr algn="ctr"/>
            <a:r>
              <a:rPr lang="en-US" sz="1200" dirty="0" smtClean="0">
                <a:solidFill>
                  <a:schemeClr val="tx1"/>
                </a:solidFill>
                <a:latin typeface="Arial" pitchFamily="34" charset="0"/>
                <a:cs typeface="Arial" pitchFamily="34" charset="0"/>
              </a:rPr>
              <a:t>C-RP</a:t>
            </a:r>
          </a:p>
        </p:txBody>
      </p:sp>
      <p:sp>
        <p:nvSpPr>
          <p:cNvPr id="37" name="Oval 36"/>
          <p:cNvSpPr/>
          <p:nvPr/>
        </p:nvSpPr>
        <p:spPr>
          <a:xfrm>
            <a:off x="1574404" y="1066800"/>
            <a:ext cx="1295400" cy="3810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Arial" pitchFamily="34" charset="0"/>
                <a:cs typeface="Arial" pitchFamily="34" charset="0"/>
              </a:rPr>
              <a:t>Start</a:t>
            </a:r>
            <a:endParaRPr lang="en-US" sz="800" dirty="0">
              <a:solidFill>
                <a:schemeClr val="tx1"/>
              </a:solidFill>
              <a:latin typeface="Arial" pitchFamily="34" charset="0"/>
              <a:cs typeface="Arial" pitchFamily="34" charset="0"/>
            </a:endParaRPr>
          </a:p>
        </p:txBody>
      </p:sp>
      <p:cxnSp>
        <p:nvCxnSpPr>
          <p:cNvPr id="39" name="Straight Arrow Connector 38"/>
          <p:cNvCxnSpPr>
            <a:stCxn id="37" idx="4"/>
            <a:endCxn id="36" idx="0"/>
          </p:cNvCxnSpPr>
          <p:nvPr/>
        </p:nvCxnSpPr>
        <p:spPr>
          <a:xfrm rot="5400000">
            <a:off x="1993504" y="1676400"/>
            <a:ext cx="45720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5308204" y="4424065"/>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latin typeface="Arial" pitchFamily="34" charset="0"/>
              <a:cs typeface="Arial" pitchFamily="34" charset="0"/>
            </a:endParaRPr>
          </a:p>
          <a:p>
            <a:pPr algn="ctr"/>
            <a:r>
              <a:rPr lang="en-US" sz="1200" dirty="0" smtClean="0">
                <a:solidFill>
                  <a:schemeClr val="tx1"/>
                </a:solidFill>
                <a:latin typeface="Arial" pitchFamily="34" charset="0"/>
                <a:cs typeface="Arial" pitchFamily="34" charset="0"/>
              </a:rPr>
              <a:t>Standby</a:t>
            </a:r>
          </a:p>
          <a:p>
            <a:pPr algn="ctr"/>
            <a:r>
              <a:rPr lang="en-US" sz="1200" dirty="0" smtClean="0">
                <a:solidFill>
                  <a:schemeClr val="tx1"/>
                </a:solidFill>
                <a:latin typeface="Arial" pitchFamily="34" charset="0"/>
                <a:cs typeface="Arial" pitchFamily="34" charset="0"/>
              </a:rPr>
              <a:t>C-RP</a:t>
            </a:r>
          </a:p>
          <a:p>
            <a:pPr algn="ctr"/>
            <a:endParaRPr lang="en-US" sz="800" dirty="0">
              <a:solidFill>
                <a:schemeClr val="tx1"/>
              </a:solidFill>
              <a:latin typeface="Arial" pitchFamily="34" charset="0"/>
              <a:cs typeface="Arial" pitchFamily="34" charset="0"/>
            </a:endParaRPr>
          </a:p>
        </p:txBody>
      </p:sp>
      <p:sp>
        <p:nvSpPr>
          <p:cNvPr id="42" name="Oval 41"/>
          <p:cNvSpPr/>
          <p:nvPr/>
        </p:nvSpPr>
        <p:spPr>
          <a:xfrm>
            <a:off x="5308204" y="1909465"/>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latin typeface="Arial" pitchFamily="34" charset="0"/>
              <a:cs typeface="Arial" pitchFamily="34" charset="0"/>
            </a:endParaRPr>
          </a:p>
          <a:p>
            <a:pPr algn="ctr"/>
            <a:r>
              <a:rPr lang="en-US" sz="1200" dirty="0" smtClean="0">
                <a:solidFill>
                  <a:schemeClr val="tx1"/>
                </a:solidFill>
                <a:latin typeface="Arial" pitchFamily="34" charset="0"/>
                <a:cs typeface="Arial" pitchFamily="34" charset="0"/>
              </a:rPr>
              <a:t>E-RP</a:t>
            </a:r>
          </a:p>
          <a:p>
            <a:pPr algn="ctr"/>
            <a:endParaRPr lang="en-US" sz="800" dirty="0">
              <a:solidFill>
                <a:schemeClr val="tx1"/>
              </a:solidFill>
              <a:latin typeface="Arial" pitchFamily="34" charset="0"/>
              <a:cs typeface="Arial" pitchFamily="34" charset="0"/>
            </a:endParaRPr>
          </a:p>
        </p:txBody>
      </p:sp>
      <p:cxnSp>
        <p:nvCxnSpPr>
          <p:cNvPr id="44" name="Elbow Connector 43"/>
          <p:cNvCxnSpPr>
            <a:stCxn id="41" idx="6"/>
            <a:endCxn id="36" idx="7"/>
          </p:cNvCxnSpPr>
          <p:nvPr/>
        </p:nvCxnSpPr>
        <p:spPr>
          <a:xfrm flipH="1" flipV="1">
            <a:off x="2733978" y="2094707"/>
            <a:ext cx="4022026" cy="2977058"/>
          </a:xfrm>
          <a:prstGeom prst="bentConnector4">
            <a:avLst>
              <a:gd name="adj1" fmla="val -37891"/>
              <a:gd name="adj2" fmla="val 11995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070204" y="3225225"/>
            <a:ext cx="1752600" cy="584775"/>
          </a:xfrm>
          <a:prstGeom prst="rect">
            <a:avLst/>
          </a:prstGeom>
          <a:noFill/>
        </p:spPr>
        <p:txBody>
          <a:bodyPr wrap="square" rtlCol="0">
            <a:spAutoFit/>
          </a:bodyPr>
          <a:lstStyle/>
          <a:p>
            <a:r>
              <a:rPr lang="en-US" sz="800" dirty="0" smtClean="0">
                <a:latin typeface="Arial" pitchFamily="34" charset="0"/>
                <a:cs typeface="Arial" pitchFamily="34" charset="0"/>
              </a:rPr>
              <a:t>C-RP message rcvd with higher priority than the priority of the Elected RP.</a:t>
            </a:r>
          </a:p>
          <a:p>
            <a:r>
              <a:rPr lang="en-US" sz="800" dirty="0" smtClean="0">
                <a:latin typeface="Arial" pitchFamily="34" charset="0"/>
                <a:cs typeface="Arial" pitchFamily="34" charset="0"/>
              </a:rPr>
              <a:t>-Set RP Alive Timer</a:t>
            </a:r>
          </a:p>
        </p:txBody>
      </p:sp>
      <p:cxnSp>
        <p:nvCxnSpPr>
          <p:cNvPr id="53" name="Straight Arrow Connector 52"/>
          <p:cNvCxnSpPr>
            <a:stCxn id="36" idx="6"/>
            <a:endCxn id="42" idx="2"/>
          </p:cNvCxnSpPr>
          <p:nvPr/>
        </p:nvCxnSpPr>
        <p:spPr>
          <a:xfrm>
            <a:off x="2946004" y="2552700"/>
            <a:ext cx="2362200" cy="4465"/>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42" idx="3"/>
            <a:endCxn id="36" idx="5"/>
          </p:cNvCxnSpPr>
          <p:nvPr/>
        </p:nvCxnSpPr>
        <p:spPr>
          <a:xfrm rot="5400000" flipH="1">
            <a:off x="4124871" y="1619800"/>
            <a:ext cx="4465" cy="2786252"/>
          </a:xfrm>
          <a:prstGeom prst="bentConnector3">
            <a:avLst>
              <a:gd name="adj1" fmla="val -1555503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Elbow Connector 43"/>
          <p:cNvCxnSpPr>
            <a:stCxn id="36" idx="4"/>
            <a:endCxn id="41" idx="1"/>
          </p:cNvCxnSpPr>
          <p:nvPr/>
        </p:nvCxnSpPr>
        <p:spPr>
          <a:xfrm rot="16200000" flipH="1">
            <a:off x="3164481" y="2258023"/>
            <a:ext cx="1413372" cy="3298126"/>
          </a:xfrm>
          <a:prstGeom prst="bentConnector3">
            <a:avLst>
              <a:gd name="adj1" fmla="val 57413"/>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946004" y="1600200"/>
            <a:ext cx="2209800" cy="954107"/>
          </a:xfrm>
          <a:prstGeom prst="rect">
            <a:avLst/>
          </a:prstGeom>
          <a:noFill/>
        </p:spPr>
        <p:txBody>
          <a:bodyPr wrap="square" rtlCol="0">
            <a:spAutoFit/>
          </a:bodyPr>
          <a:lstStyle/>
          <a:p>
            <a:r>
              <a:rPr lang="en-US" sz="800" dirty="0" smtClean="0">
                <a:latin typeface="Arial" pitchFamily="34" charset="0"/>
                <a:cs typeface="Arial" pitchFamily="34" charset="0"/>
              </a:rPr>
              <a:t>RP Election Timeout</a:t>
            </a:r>
          </a:p>
          <a:p>
            <a:r>
              <a:rPr lang="en-US" sz="800" dirty="0" smtClean="0">
                <a:latin typeface="Arial" pitchFamily="34" charset="0"/>
                <a:cs typeface="Arial" pitchFamily="34" charset="0"/>
              </a:rPr>
              <a:t>Or</a:t>
            </a:r>
          </a:p>
          <a:p>
            <a:r>
              <a:rPr lang="en-US" sz="800" dirty="0" smtClean="0">
                <a:latin typeface="Arial" pitchFamily="34" charset="0"/>
                <a:cs typeface="Arial" pitchFamily="34" charset="0"/>
              </a:rPr>
              <a:t>E-RP message rcvd and priority less than that of candidate.</a:t>
            </a:r>
          </a:p>
          <a:p>
            <a:r>
              <a:rPr lang="en-US" sz="800" dirty="0" smtClean="0">
                <a:latin typeface="Arial" pitchFamily="34" charset="0"/>
                <a:cs typeface="Arial" pitchFamily="34" charset="0"/>
              </a:rPr>
              <a:t>-Set  E-RP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E-RP message</a:t>
            </a:r>
          </a:p>
          <a:p>
            <a:r>
              <a:rPr lang="en-US" sz="800" dirty="0" smtClean="0">
                <a:latin typeface="Arial" pitchFamily="34" charset="0"/>
                <a:cs typeface="Arial" pitchFamily="34" charset="0"/>
              </a:rPr>
              <a:t>-Set E-RP Valid Timer</a:t>
            </a:r>
          </a:p>
        </p:txBody>
      </p:sp>
      <p:sp>
        <p:nvSpPr>
          <p:cNvPr id="65" name="TextBox 64"/>
          <p:cNvSpPr txBox="1"/>
          <p:nvPr/>
        </p:nvSpPr>
        <p:spPr>
          <a:xfrm>
            <a:off x="2107804" y="4038600"/>
            <a:ext cx="2743200" cy="830997"/>
          </a:xfrm>
          <a:prstGeom prst="rect">
            <a:avLst/>
          </a:prstGeom>
          <a:noFill/>
        </p:spPr>
        <p:txBody>
          <a:bodyPr wrap="square" rtlCol="0">
            <a:spAutoFit/>
          </a:bodyPr>
          <a:lstStyle/>
          <a:p>
            <a:r>
              <a:rPr lang="en-US" sz="800" dirty="0" smtClean="0">
                <a:latin typeface="Arial" pitchFamily="34" charset="0"/>
                <a:cs typeface="Arial" pitchFamily="34" charset="0"/>
              </a:rPr>
              <a:t>C-RP Valid Timeout</a:t>
            </a:r>
          </a:p>
          <a:p>
            <a:r>
              <a:rPr lang="en-US" sz="800" dirty="0" smtClean="0">
                <a:latin typeface="Arial" pitchFamily="34" charset="0"/>
                <a:cs typeface="Arial" pitchFamily="34" charset="0"/>
              </a:rPr>
              <a:t>Or</a:t>
            </a:r>
          </a:p>
          <a:p>
            <a:r>
              <a:rPr lang="en-US" sz="800" dirty="0" smtClean="0">
                <a:latin typeface="Arial" pitchFamily="34" charset="0"/>
                <a:cs typeface="Arial" pitchFamily="34" charset="0"/>
              </a:rPr>
              <a:t>C-RP message rcvd is higher priority than candidate</a:t>
            </a:r>
          </a:p>
          <a:p>
            <a:r>
              <a:rPr lang="en-US" sz="800" dirty="0" smtClean="0">
                <a:latin typeface="Arial" pitchFamily="34" charset="0"/>
                <a:cs typeface="Arial" pitchFamily="34" charset="0"/>
              </a:rPr>
              <a:t>Or</a:t>
            </a:r>
          </a:p>
          <a:p>
            <a:r>
              <a:rPr lang="en-US" sz="800" dirty="0" smtClean="0">
                <a:latin typeface="Arial" pitchFamily="34" charset="0"/>
                <a:cs typeface="Arial" pitchFamily="34" charset="0"/>
              </a:rPr>
              <a:t>E-RP message rcvd  is higher priority than candidate</a:t>
            </a:r>
          </a:p>
          <a:p>
            <a:r>
              <a:rPr lang="en-US" sz="800" dirty="0" smtClean="0">
                <a:latin typeface="Arial" pitchFamily="34" charset="0"/>
                <a:cs typeface="Arial" pitchFamily="34" charset="0"/>
              </a:rPr>
              <a:t>-Set RP Alive Timer. </a:t>
            </a:r>
          </a:p>
        </p:txBody>
      </p:sp>
      <p:sp>
        <p:nvSpPr>
          <p:cNvPr id="66" name="TextBox 65"/>
          <p:cNvSpPr txBox="1"/>
          <p:nvPr/>
        </p:nvSpPr>
        <p:spPr>
          <a:xfrm>
            <a:off x="6756004" y="5181600"/>
            <a:ext cx="1321196" cy="954107"/>
          </a:xfrm>
          <a:prstGeom prst="rect">
            <a:avLst/>
          </a:prstGeom>
          <a:noFill/>
        </p:spPr>
        <p:txBody>
          <a:bodyPr wrap="square" rtlCol="0">
            <a:spAutoFit/>
          </a:bodyPr>
          <a:lstStyle/>
          <a:p>
            <a:r>
              <a:rPr lang="en-US" sz="800" dirty="0" smtClean="0">
                <a:latin typeface="Arial" pitchFamily="34" charset="0"/>
                <a:cs typeface="Arial" pitchFamily="34" charset="0"/>
              </a:rPr>
              <a:t>E-RP message is not rcvd in a given time. (RP Alive Timer = 0)</a:t>
            </a:r>
          </a:p>
          <a:p>
            <a:r>
              <a:rPr lang="en-US" sz="800" dirty="0" smtClean="0">
                <a:latin typeface="Arial" pitchFamily="34" charset="0"/>
                <a:cs typeface="Arial" pitchFamily="34" charset="0"/>
              </a:rPr>
              <a:t>-Set C-RP Valid Timer</a:t>
            </a:r>
          </a:p>
          <a:p>
            <a:r>
              <a:rPr lang="en-US" sz="800" dirty="0" smtClean="0">
                <a:latin typeface="Arial" pitchFamily="34" charset="0"/>
                <a:cs typeface="Arial" pitchFamily="34" charset="0"/>
              </a:rPr>
              <a:t>-Set 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C-RP message</a:t>
            </a:r>
          </a:p>
          <a:p>
            <a:r>
              <a:rPr lang="en-US" sz="800" dirty="0" smtClean="0">
                <a:latin typeface="Arial" pitchFamily="34" charset="0"/>
                <a:cs typeface="Arial" pitchFamily="34" charset="0"/>
              </a:rPr>
              <a:t>-Set RP Election Timer</a:t>
            </a:r>
          </a:p>
        </p:txBody>
      </p:sp>
      <p:sp>
        <p:nvSpPr>
          <p:cNvPr id="67" name="TextBox 66"/>
          <p:cNvSpPr txBox="1"/>
          <p:nvPr/>
        </p:nvSpPr>
        <p:spPr>
          <a:xfrm>
            <a:off x="3962400" y="2750403"/>
            <a:ext cx="1600200" cy="830997"/>
          </a:xfrm>
          <a:prstGeom prst="rect">
            <a:avLst/>
          </a:prstGeom>
          <a:noFill/>
        </p:spPr>
        <p:txBody>
          <a:bodyPr wrap="square" rtlCol="0">
            <a:spAutoFit/>
          </a:bodyPr>
          <a:lstStyle/>
          <a:p>
            <a:r>
              <a:rPr lang="en-US" sz="800" dirty="0" smtClean="0">
                <a:latin typeface="Arial" pitchFamily="34" charset="0"/>
                <a:cs typeface="Arial" pitchFamily="34" charset="0"/>
              </a:rPr>
              <a:t>E-RP is no longer</a:t>
            </a:r>
          </a:p>
          <a:p>
            <a:r>
              <a:rPr lang="en-US" sz="800" dirty="0" smtClean="0">
                <a:latin typeface="Arial" pitchFamily="34" charset="0"/>
                <a:cs typeface="Arial" pitchFamily="34" charset="0"/>
              </a:rPr>
              <a:t>valid  (E-RP Valid Timer = 0);</a:t>
            </a:r>
          </a:p>
          <a:p>
            <a:r>
              <a:rPr lang="en-US" sz="800" dirty="0" smtClean="0">
                <a:latin typeface="Arial" pitchFamily="34" charset="0"/>
                <a:cs typeface="Arial" pitchFamily="34" charset="0"/>
              </a:rPr>
              <a:t>-Set 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C-RP message</a:t>
            </a:r>
          </a:p>
          <a:p>
            <a:r>
              <a:rPr lang="en-US" sz="800" dirty="0" smtClean="0">
                <a:latin typeface="Arial" pitchFamily="34" charset="0"/>
                <a:cs typeface="Arial" pitchFamily="34" charset="0"/>
              </a:rPr>
              <a:t>-Set C-RP Valid Timer</a:t>
            </a:r>
          </a:p>
          <a:p>
            <a:r>
              <a:rPr lang="en-US" sz="800" dirty="0" smtClean="0">
                <a:latin typeface="Arial" pitchFamily="34" charset="0"/>
                <a:cs typeface="Arial" pitchFamily="34" charset="0"/>
              </a:rPr>
              <a:t>-Set RP Election Timer</a:t>
            </a:r>
          </a:p>
        </p:txBody>
      </p:sp>
      <p:sp>
        <p:nvSpPr>
          <p:cNvPr id="19" name="Rectangle 18"/>
          <p:cNvSpPr/>
          <p:nvPr/>
        </p:nvSpPr>
        <p:spPr>
          <a:xfrm>
            <a:off x="152400" y="52578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 default to 1 second.</a:t>
            </a:r>
            <a:endParaRPr lang="en-US" sz="800" dirty="0"/>
          </a:p>
        </p:txBody>
      </p:sp>
      <p:sp>
        <p:nvSpPr>
          <p:cNvPr id="20" name="Rectangle 19"/>
          <p:cNvSpPr/>
          <p:nvPr/>
        </p:nvSpPr>
        <p:spPr>
          <a:xfrm>
            <a:off x="152400" y="58674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Elected-RP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 default to 1 second.</a:t>
            </a:r>
            <a:endParaRPr lang="en-US" sz="800" dirty="0"/>
          </a:p>
        </p:txBody>
      </p:sp>
      <p:sp>
        <p:nvSpPr>
          <p:cNvPr id="22" name="Rectangle 21"/>
          <p:cNvSpPr/>
          <p:nvPr/>
        </p:nvSpPr>
        <p:spPr>
          <a:xfrm>
            <a:off x="152400" y="61722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RP Alive Timer</a:t>
            </a:r>
          </a:p>
          <a:p>
            <a:r>
              <a:rPr lang="en-US" sz="800" dirty="0" smtClean="0">
                <a:latin typeface="Arial" pitchFamily="34" charset="0"/>
                <a:cs typeface="Arial" pitchFamily="34" charset="0"/>
              </a:rPr>
              <a:t>default to 3 seconds.</a:t>
            </a:r>
            <a:endParaRPr lang="en-US" sz="800" dirty="0"/>
          </a:p>
        </p:txBody>
      </p:sp>
      <p:cxnSp>
        <p:nvCxnSpPr>
          <p:cNvPr id="23" name="Elbow Connector 43"/>
          <p:cNvCxnSpPr>
            <a:stCxn id="41" idx="3"/>
            <a:endCxn id="41" idx="2"/>
          </p:cNvCxnSpPr>
          <p:nvPr/>
        </p:nvCxnSpPr>
        <p:spPr>
          <a:xfrm rot="5400000" flipH="1">
            <a:off x="5185220" y="5194749"/>
            <a:ext cx="457993" cy="212026"/>
          </a:xfrm>
          <a:prstGeom prst="bentConnector4">
            <a:avLst>
              <a:gd name="adj1" fmla="val -94313"/>
              <a:gd name="adj2" fmla="val 483408"/>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419600" y="6019800"/>
            <a:ext cx="1219200" cy="584775"/>
          </a:xfrm>
          <a:prstGeom prst="rect">
            <a:avLst/>
          </a:prstGeom>
          <a:noFill/>
        </p:spPr>
        <p:txBody>
          <a:bodyPr wrap="square" rtlCol="0">
            <a:spAutoFit/>
          </a:bodyPr>
          <a:lstStyle/>
          <a:p>
            <a:r>
              <a:rPr lang="en-US" sz="800" dirty="0" smtClean="0">
                <a:latin typeface="Arial" pitchFamily="34" charset="0"/>
                <a:cs typeface="Arial" pitchFamily="34" charset="0"/>
              </a:rPr>
              <a:t>E-RP message is rcvd in a given time (RP Alive Timer &gt; 0); </a:t>
            </a:r>
          </a:p>
          <a:p>
            <a:r>
              <a:rPr lang="en-US" sz="800" dirty="0" smtClean="0">
                <a:latin typeface="Arial" pitchFamily="34" charset="0"/>
                <a:cs typeface="Arial" pitchFamily="34" charset="0"/>
              </a:rPr>
              <a:t>-Set RP Alive Timer.</a:t>
            </a:r>
          </a:p>
        </p:txBody>
      </p:sp>
      <p:sp>
        <p:nvSpPr>
          <p:cNvPr id="38" name="Rectangle 37"/>
          <p:cNvSpPr/>
          <p:nvPr/>
        </p:nvSpPr>
        <p:spPr>
          <a:xfrm>
            <a:off x="685800" y="1371600"/>
            <a:ext cx="1231427" cy="584775"/>
          </a:xfrm>
          <a:prstGeom prst="rect">
            <a:avLst/>
          </a:prstGeom>
        </p:spPr>
        <p:txBody>
          <a:bodyPr wrap="none">
            <a:spAutoFit/>
          </a:bodyPr>
          <a:lstStyle/>
          <a:p>
            <a:r>
              <a:rPr lang="en-US" sz="800" dirty="0" smtClean="0">
                <a:latin typeface="Arial" pitchFamily="34" charset="0"/>
                <a:cs typeface="Arial" pitchFamily="34" charset="0"/>
              </a:rPr>
              <a:t>-Set 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C-RP message</a:t>
            </a:r>
          </a:p>
          <a:p>
            <a:r>
              <a:rPr lang="en-US" sz="800" dirty="0" smtClean="0">
                <a:latin typeface="Arial" pitchFamily="34" charset="0"/>
                <a:cs typeface="Arial" pitchFamily="34" charset="0"/>
              </a:rPr>
              <a:t>-Set C-RP Valid Timer</a:t>
            </a:r>
          </a:p>
          <a:p>
            <a:r>
              <a:rPr lang="en-US" sz="800" dirty="0" smtClean="0">
                <a:latin typeface="Arial" pitchFamily="34" charset="0"/>
                <a:cs typeface="Arial" pitchFamily="34" charset="0"/>
              </a:rPr>
              <a:t>-Set RP Election Timer</a:t>
            </a:r>
            <a:endParaRPr lang="en-US" sz="800" dirty="0"/>
          </a:p>
        </p:txBody>
      </p:sp>
      <p:cxnSp>
        <p:nvCxnSpPr>
          <p:cNvPr id="50" name="Elbow Connector 43"/>
          <p:cNvCxnSpPr>
            <a:stCxn id="36" idx="3"/>
            <a:endCxn id="36" idx="2"/>
          </p:cNvCxnSpPr>
          <p:nvPr/>
        </p:nvCxnSpPr>
        <p:spPr>
          <a:xfrm rot="5400000" flipH="1">
            <a:off x="1375220" y="2675684"/>
            <a:ext cx="457993" cy="212026"/>
          </a:xfrm>
          <a:prstGeom prst="bentConnector4">
            <a:avLst>
              <a:gd name="adj1" fmla="val -91335"/>
              <a:gd name="adj2" fmla="val 48185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Elbow Connector 43"/>
          <p:cNvCxnSpPr>
            <a:stCxn id="42" idx="6"/>
            <a:endCxn id="42" idx="0"/>
          </p:cNvCxnSpPr>
          <p:nvPr/>
        </p:nvCxnSpPr>
        <p:spPr>
          <a:xfrm flipH="1" flipV="1">
            <a:off x="6032104" y="1909465"/>
            <a:ext cx="723900" cy="647700"/>
          </a:xfrm>
          <a:prstGeom prst="bentConnector4">
            <a:avLst>
              <a:gd name="adj1" fmla="val -57895"/>
              <a:gd name="adj2" fmla="val 135294"/>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736204" y="3505200"/>
            <a:ext cx="1326004" cy="461665"/>
          </a:xfrm>
          <a:prstGeom prst="rect">
            <a:avLst/>
          </a:prstGeom>
        </p:spPr>
        <p:txBody>
          <a:bodyPr wrap="none">
            <a:spAutoFit/>
          </a:bodyPr>
          <a:lstStyle/>
          <a:p>
            <a:r>
              <a:rPr lang="en-US" sz="800" dirty="0" smtClean="0">
                <a:latin typeface="Arial" pitchFamily="34" charset="0"/>
                <a:cs typeface="Arial" pitchFamily="34" charset="0"/>
              </a:rPr>
              <a:t>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 timeout</a:t>
            </a:r>
          </a:p>
          <a:p>
            <a:r>
              <a:rPr lang="en-US" sz="800" dirty="0" smtClean="0">
                <a:latin typeface="Arial" pitchFamily="34" charset="0"/>
                <a:cs typeface="Arial" pitchFamily="34" charset="0"/>
              </a:rPr>
              <a:t>-Set C-RP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C-RP message</a:t>
            </a:r>
            <a:endParaRPr lang="en-US" sz="800" dirty="0"/>
          </a:p>
        </p:txBody>
      </p:sp>
      <p:sp>
        <p:nvSpPr>
          <p:cNvPr id="70" name="Rectangle 69"/>
          <p:cNvSpPr/>
          <p:nvPr/>
        </p:nvSpPr>
        <p:spPr>
          <a:xfrm>
            <a:off x="6781800" y="2590800"/>
            <a:ext cx="1321196" cy="461665"/>
          </a:xfrm>
          <a:prstGeom prst="rect">
            <a:avLst/>
          </a:prstGeom>
        </p:spPr>
        <p:txBody>
          <a:bodyPr wrap="none">
            <a:spAutoFit/>
          </a:bodyPr>
          <a:lstStyle/>
          <a:p>
            <a:r>
              <a:rPr lang="en-US" sz="800" dirty="0" smtClean="0">
                <a:latin typeface="Arial" pitchFamily="34" charset="0"/>
                <a:cs typeface="Arial" pitchFamily="34" charset="0"/>
              </a:rPr>
              <a:t>E-RP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 timeout</a:t>
            </a:r>
          </a:p>
          <a:p>
            <a:r>
              <a:rPr lang="en-US" sz="800" dirty="0" smtClean="0">
                <a:latin typeface="Arial" pitchFamily="34" charset="0"/>
                <a:cs typeface="Arial" pitchFamily="34" charset="0"/>
              </a:rPr>
              <a:t>-Set E-RP  </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Timer</a:t>
            </a:r>
          </a:p>
          <a:p>
            <a:r>
              <a:rPr lang="en-US" sz="800" dirty="0" smtClean="0">
                <a:latin typeface="Arial" pitchFamily="34" charset="0"/>
                <a:cs typeface="Arial" pitchFamily="34" charset="0"/>
              </a:rPr>
              <a:t>-</a:t>
            </a:r>
            <a:r>
              <a:rPr lang="en-US" sz="800" dirty="0" err="1" smtClean="0">
                <a:latin typeface="Arial" pitchFamily="34" charset="0"/>
                <a:cs typeface="Arial" pitchFamily="34" charset="0"/>
              </a:rPr>
              <a:t>Xmit</a:t>
            </a:r>
            <a:r>
              <a:rPr lang="en-US" sz="800" dirty="0" smtClean="0">
                <a:latin typeface="Arial" pitchFamily="34" charset="0"/>
                <a:cs typeface="Arial" pitchFamily="34" charset="0"/>
              </a:rPr>
              <a:t> E-RP message</a:t>
            </a:r>
            <a:endParaRPr lang="en-US" sz="800" dirty="0"/>
          </a:p>
        </p:txBody>
      </p:sp>
      <p:sp>
        <p:nvSpPr>
          <p:cNvPr id="76" name="Rectangle 75"/>
          <p:cNvSpPr/>
          <p:nvPr/>
        </p:nvSpPr>
        <p:spPr>
          <a:xfrm>
            <a:off x="152400" y="49530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C-RP Valid Timer</a:t>
            </a:r>
          </a:p>
          <a:p>
            <a:r>
              <a:rPr lang="en-US" sz="800" dirty="0" smtClean="0">
                <a:latin typeface="Arial" pitchFamily="34" charset="0"/>
                <a:cs typeface="Arial" pitchFamily="34" charset="0"/>
              </a:rPr>
              <a:t> set to C-RP </a:t>
            </a:r>
            <a:r>
              <a:rPr lang="en-US" sz="800" dirty="0" err="1" smtClean="0">
                <a:latin typeface="Arial" pitchFamily="34" charset="0"/>
                <a:cs typeface="Arial" pitchFamily="34" charset="0"/>
              </a:rPr>
              <a:t>holdtime</a:t>
            </a:r>
            <a:endParaRPr lang="en-US" sz="800" dirty="0"/>
          </a:p>
        </p:txBody>
      </p:sp>
      <p:sp>
        <p:nvSpPr>
          <p:cNvPr id="77" name="Rectangle 76"/>
          <p:cNvSpPr/>
          <p:nvPr/>
        </p:nvSpPr>
        <p:spPr>
          <a:xfrm>
            <a:off x="152400" y="55626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E-RP Valid Timer</a:t>
            </a:r>
          </a:p>
          <a:p>
            <a:r>
              <a:rPr lang="en-US" sz="800" dirty="0" smtClean="0">
                <a:latin typeface="Arial" pitchFamily="34" charset="0"/>
                <a:cs typeface="Arial" pitchFamily="34" charset="0"/>
              </a:rPr>
              <a:t> set to E-RP </a:t>
            </a:r>
            <a:r>
              <a:rPr lang="en-US" sz="800" dirty="0" err="1" smtClean="0">
                <a:latin typeface="Arial" pitchFamily="34" charset="0"/>
                <a:cs typeface="Arial" pitchFamily="34" charset="0"/>
              </a:rPr>
              <a:t>holdtime</a:t>
            </a:r>
            <a:endParaRPr lang="en-US" sz="800" dirty="0"/>
          </a:p>
        </p:txBody>
      </p:sp>
      <p:cxnSp>
        <p:nvCxnSpPr>
          <p:cNvPr id="86" name="Straight Arrow Connector 85"/>
          <p:cNvCxnSpPr>
            <a:stCxn id="42" idx="4"/>
            <a:endCxn id="41" idx="0"/>
          </p:cNvCxnSpPr>
          <p:nvPr/>
        </p:nvCxnSpPr>
        <p:spPr>
          <a:xfrm rot="5400000">
            <a:off x="5422504" y="3814465"/>
            <a:ext cx="121920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152400" y="46482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RP Election Timer</a:t>
            </a:r>
          </a:p>
          <a:p>
            <a:r>
              <a:rPr lang="en-US" sz="800" dirty="0" smtClean="0">
                <a:latin typeface="Arial" pitchFamily="34" charset="0"/>
                <a:cs typeface="Arial" pitchFamily="34" charset="0"/>
              </a:rPr>
              <a:t> set to 5 seconds</a:t>
            </a:r>
            <a:endParaRPr lang="en-US" sz="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t>Non-Candidate RP State Transition Diagram</a:t>
            </a:r>
          </a:p>
        </p:txBody>
      </p:sp>
      <p:sp>
        <p:nvSpPr>
          <p:cNvPr id="24" name="Oval 23"/>
          <p:cNvSpPr/>
          <p:nvPr/>
        </p:nvSpPr>
        <p:spPr>
          <a:xfrm>
            <a:off x="3962400" y="914400"/>
            <a:ext cx="1295400" cy="3810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Arial" pitchFamily="34" charset="0"/>
                <a:cs typeface="Arial" pitchFamily="34" charset="0"/>
              </a:rPr>
              <a:t>Start</a:t>
            </a:r>
            <a:endParaRPr lang="en-US" sz="1200" dirty="0">
              <a:solidFill>
                <a:schemeClr val="tx1"/>
              </a:solidFill>
              <a:latin typeface="Arial" pitchFamily="34" charset="0"/>
              <a:cs typeface="Arial" pitchFamily="34" charset="0"/>
            </a:endParaRPr>
          </a:p>
        </p:txBody>
      </p:sp>
      <p:cxnSp>
        <p:nvCxnSpPr>
          <p:cNvPr id="25" name="Straight Arrow Connector 24"/>
          <p:cNvCxnSpPr>
            <a:stCxn id="24" idx="4"/>
            <a:endCxn id="16" idx="0"/>
          </p:cNvCxnSpPr>
          <p:nvPr/>
        </p:nvCxnSpPr>
        <p:spPr>
          <a:xfrm rot="5400000">
            <a:off x="4457700" y="1447800"/>
            <a:ext cx="30480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43"/>
          <p:cNvCxnSpPr>
            <a:stCxn id="14" idx="2"/>
            <a:endCxn id="16" idx="2"/>
          </p:cNvCxnSpPr>
          <p:nvPr/>
        </p:nvCxnSpPr>
        <p:spPr>
          <a:xfrm rot="10800000">
            <a:off x="3886200" y="2247900"/>
            <a:ext cx="1588" cy="3610690"/>
          </a:xfrm>
          <a:prstGeom prst="bentConnector3">
            <a:avLst>
              <a:gd name="adj1" fmla="val 10813347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048000" y="2895600"/>
            <a:ext cx="1219200" cy="584775"/>
          </a:xfrm>
          <a:prstGeom prst="rect">
            <a:avLst/>
          </a:prstGeom>
          <a:noFill/>
        </p:spPr>
        <p:txBody>
          <a:bodyPr wrap="square" rtlCol="0">
            <a:spAutoFit/>
          </a:bodyPr>
          <a:lstStyle/>
          <a:p>
            <a:r>
              <a:rPr lang="en-US" sz="800" dirty="0" smtClean="0">
                <a:latin typeface="Arial" pitchFamily="34" charset="0"/>
                <a:cs typeface="Arial" pitchFamily="34" charset="0"/>
              </a:rPr>
              <a:t>E-RP message rcvd on All PIM Routers Group, set</a:t>
            </a:r>
          </a:p>
          <a:p>
            <a:r>
              <a:rPr lang="en-US" sz="800" dirty="0" smtClean="0">
                <a:latin typeface="Arial" pitchFamily="34" charset="0"/>
                <a:cs typeface="Arial" pitchFamily="34" charset="0"/>
              </a:rPr>
              <a:t>Wait Timer</a:t>
            </a:r>
            <a:endParaRPr lang="en-US" sz="800" dirty="0">
              <a:latin typeface="Arial" pitchFamily="34" charset="0"/>
              <a:cs typeface="Arial" pitchFamily="34" charset="0"/>
            </a:endParaRPr>
          </a:p>
        </p:txBody>
      </p:sp>
      <p:sp>
        <p:nvSpPr>
          <p:cNvPr id="31" name="TextBox 30"/>
          <p:cNvSpPr txBox="1"/>
          <p:nvPr/>
        </p:nvSpPr>
        <p:spPr>
          <a:xfrm>
            <a:off x="2590800" y="6044625"/>
            <a:ext cx="1219200" cy="461665"/>
          </a:xfrm>
          <a:prstGeom prst="rect">
            <a:avLst/>
          </a:prstGeom>
          <a:noFill/>
        </p:spPr>
        <p:txBody>
          <a:bodyPr wrap="square" rtlCol="0">
            <a:spAutoFit/>
          </a:bodyPr>
          <a:lstStyle/>
          <a:p>
            <a:r>
              <a:rPr lang="en-US" sz="800" dirty="0" smtClean="0">
                <a:latin typeface="Arial" pitchFamily="34" charset="0"/>
                <a:cs typeface="Arial" pitchFamily="34" charset="0"/>
              </a:rPr>
              <a:t>E-RP message  is not heard for a given time (RP Alive Timer = 0)</a:t>
            </a:r>
          </a:p>
        </p:txBody>
      </p:sp>
      <p:sp>
        <p:nvSpPr>
          <p:cNvPr id="19" name="TextBox 18"/>
          <p:cNvSpPr txBox="1"/>
          <p:nvPr/>
        </p:nvSpPr>
        <p:spPr>
          <a:xfrm>
            <a:off x="5486400" y="5972890"/>
            <a:ext cx="1524000" cy="584775"/>
          </a:xfrm>
          <a:prstGeom prst="rect">
            <a:avLst/>
          </a:prstGeom>
          <a:noFill/>
        </p:spPr>
        <p:txBody>
          <a:bodyPr wrap="square" rtlCol="0">
            <a:spAutoFit/>
          </a:bodyPr>
          <a:lstStyle/>
          <a:p>
            <a:r>
              <a:rPr lang="en-US" sz="800" dirty="0" smtClean="0">
                <a:latin typeface="Arial" pitchFamily="34" charset="0"/>
                <a:cs typeface="Arial" pitchFamily="34" charset="0"/>
              </a:rPr>
              <a:t>E-RP message rcvd on All PIM Routers Group in a given time (RP Alive Timer &gt; 0); Reset RP Alive Timer.</a:t>
            </a:r>
            <a:endParaRPr lang="en-US" sz="800" dirty="0">
              <a:latin typeface="Arial" pitchFamily="34" charset="0"/>
              <a:cs typeface="Arial" pitchFamily="34" charset="0"/>
            </a:endParaRPr>
          </a:p>
        </p:txBody>
      </p:sp>
      <p:cxnSp>
        <p:nvCxnSpPr>
          <p:cNvPr id="33" name="Straight Arrow Connector 32"/>
          <p:cNvCxnSpPr>
            <a:stCxn id="16" idx="4"/>
            <a:endCxn id="42" idx="0"/>
          </p:cNvCxnSpPr>
          <p:nvPr/>
        </p:nvCxnSpPr>
        <p:spPr>
          <a:xfrm rot="5400000">
            <a:off x="4381500" y="3124200"/>
            <a:ext cx="45720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52400" y="54102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RP Alive Timer default to 3 seconds.</a:t>
            </a:r>
            <a:endParaRPr lang="en-US" sz="800" dirty="0"/>
          </a:p>
        </p:txBody>
      </p:sp>
      <p:cxnSp>
        <p:nvCxnSpPr>
          <p:cNvPr id="17" name="Elbow Connector 43"/>
          <p:cNvCxnSpPr>
            <a:stCxn id="14" idx="6"/>
            <a:endCxn id="14" idx="7"/>
          </p:cNvCxnSpPr>
          <p:nvPr/>
        </p:nvCxnSpPr>
        <p:spPr>
          <a:xfrm flipH="1" flipV="1">
            <a:off x="5121974" y="5400597"/>
            <a:ext cx="212026" cy="457993"/>
          </a:xfrm>
          <a:prstGeom prst="bentConnector4">
            <a:avLst>
              <a:gd name="adj1" fmla="val -398793"/>
              <a:gd name="adj2" fmla="val 191335"/>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3886200" y="5210890"/>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latin typeface="Arial" pitchFamily="34" charset="0"/>
              <a:cs typeface="Arial" pitchFamily="34" charset="0"/>
            </a:endParaRPr>
          </a:p>
          <a:p>
            <a:pPr algn="ctr"/>
            <a:r>
              <a:rPr lang="en-US" sz="1200" dirty="0" smtClean="0">
                <a:solidFill>
                  <a:schemeClr val="tx1"/>
                </a:solidFill>
                <a:latin typeface="Arial" pitchFamily="34" charset="0"/>
                <a:cs typeface="Arial" pitchFamily="34" charset="0"/>
              </a:rPr>
              <a:t>PIM SM RTR</a:t>
            </a:r>
          </a:p>
          <a:p>
            <a:pPr algn="ctr"/>
            <a:endParaRPr lang="en-US" sz="800" dirty="0">
              <a:solidFill>
                <a:schemeClr val="tx1"/>
              </a:solidFill>
              <a:latin typeface="Arial" pitchFamily="34" charset="0"/>
              <a:cs typeface="Arial" pitchFamily="34" charset="0"/>
            </a:endParaRPr>
          </a:p>
        </p:txBody>
      </p:sp>
      <p:sp>
        <p:nvSpPr>
          <p:cNvPr id="16" name="Oval 15"/>
          <p:cNvSpPr/>
          <p:nvPr/>
        </p:nvSpPr>
        <p:spPr>
          <a:xfrm>
            <a:off x="3886200" y="1600200"/>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latin typeface="Arial" pitchFamily="34" charset="0"/>
              <a:cs typeface="Arial" pitchFamily="34" charset="0"/>
            </a:endParaRPr>
          </a:p>
          <a:p>
            <a:pPr algn="ctr"/>
            <a:r>
              <a:rPr lang="en-US" sz="1200" dirty="0" smtClean="0">
                <a:solidFill>
                  <a:schemeClr val="tx1"/>
                </a:solidFill>
                <a:latin typeface="Arial" pitchFamily="34" charset="0"/>
                <a:cs typeface="Arial" pitchFamily="34" charset="0"/>
              </a:rPr>
              <a:t>PIM DM RTR</a:t>
            </a:r>
          </a:p>
          <a:p>
            <a:pPr algn="ctr"/>
            <a:endParaRPr lang="en-US" sz="800" dirty="0">
              <a:solidFill>
                <a:schemeClr val="tx1"/>
              </a:solidFill>
              <a:latin typeface="Arial" pitchFamily="34" charset="0"/>
              <a:cs typeface="Arial" pitchFamily="34" charset="0"/>
            </a:endParaRPr>
          </a:p>
        </p:txBody>
      </p:sp>
      <p:sp>
        <p:nvSpPr>
          <p:cNvPr id="42" name="Oval 41"/>
          <p:cNvSpPr/>
          <p:nvPr/>
        </p:nvSpPr>
        <p:spPr>
          <a:xfrm>
            <a:off x="3886200" y="3352800"/>
            <a:ext cx="1447800" cy="1295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latin typeface="Arial" pitchFamily="34" charset="0"/>
              <a:cs typeface="Arial" pitchFamily="34" charset="0"/>
            </a:endParaRPr>
          </a:p>
          <a:p>
            <a:pPr algn="ctr"/>
            <a:r>
              <a:rPr lang="en-US" sz="1200" dirty="0" smtClean="0">
                <a:solidFill>
                  <a:schemeClr val="tx1"/>
                </a:solidFill>
                <a:latin typeface="Arial" pitchFamily="34" charset="0"/>
                <a:cs typeface="Arial" pitchFamily="34" charset="0"/>
              </a:rPr>
              <a:t>Transient</a:t>
            </a:r>
          </a:p>
          <a:p>
            <a:pPr algn="ctr"/>
            <a:endParaRPr lang="en-US" sz="800" dirty="0">
              <a:solidFill>
                <a:schemeClr val="tx1"/>
              </a:solidFill>
              <a:latin typeface="Arial" pitchFamily="34" charset="0"/>
              <a:cs typeface="Arial" pitchFamily="34" charset="0"/>
            </a:endParaRPr>
          </a:p>
        </p:txBody>
      </p:sp>
      <p:cxnSp>
        <p:nvCxnSpPr>
          <p:cNvPr id="45" name="Straight Arrow Connector 44"/>
          <p:cNvCxnSpPr>
            <a:stCxn id="42" idx="4"/>
            <a:endCxn id="14" idx="0"/>
          </p:cNvCxnSpPr>
          <p:nvPr/>
        </p:nvCxnSpPr>
        <p:spPr>
          <a:xfrm rot="5400000">
            <a:off x="4328755" y="4929545"/>
            <a:ext cx="56269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3"/>
          <p:cNvCxnSpPr>
            <a:stCxn id="42" idx="6"/>
            <a:endCxn id="42" idx="7"/>
          </p:cNvCxnSpPr>
          <p:nvPr/>
        </p:nvCxnSpPr>
        <p:spPr>
          <a:xfrm flipH="1" flipV="1">
            <a:off x="5121974" y="3542507"/>
            <a:ext cx="212026" cy="457993"/>
          </a:xfrm>
          <a:prstGeom prst="bentConnector4">
            <a:avLst>
              <a:gd name="adj1" fmla="val -408702"/>
              <a:gd name="adj2" fmla="val 191335"/>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486400" y="4038600"/>
            <a:ext cx="1219200" cy="461665"/>
          </a:xfrm>
          <a:prstGeom prst="rect">
            <a:avLst/>
          </a:prstGeom>
          <a:noFill/>
        </p:spPr>
        <p:txBody>
          <a:bodyPr wrap="square" rtlCol="0">
            <a:spAutoFit/>
          </a:bodyPr>
          <a:lstStyle/>
          <a:p>
            <a:r>
              <a:rPr lang="en-US" sz="800" dirty="0" smtClean="0">
                <a:latin typeface="Arial" pitchFamily="34" charset="0"/>
                <a:cs typeface="Arial" pitchFamily="34" charset="0"/>
              </a:rPr>
              <a:t>E-RP message rcvd on All PIM Routers Group; </a:t>
            </a:r>
            <a:endParaRPr lang="en-US" sz="800" dirty="0">
              <a:latin typeface="Arial" pitchFamily="34" charset="0"/>
              <a:cs typeface="Arial" pitchFamily="34" charset="0"/>
            </a:endParaRPr>
          </a:p>
        </p:txBody>
      </p:sp>
      <p:sp>
        <p:nvSpPr>
          <p:cNvPr id="54" name="TextBox 53"/>
          <p:cNvSpPr txBox="1"/>
          <p:nvPr/>
        </p:nvSpPr>
        <p:spPr>
          <a:xfrm>
            <a:off x="3200400" y="4648200"/>
            <a:ext cx="1219200" cy="461665"/>
          </a:xfrm>
          <a:prstGeom prst="rect">
            <a:avLst/>
          </a:prstGeom>
          <a:noFill/>
        </p:spPr>
        <p:txBody>
          <a:bodyPr wrap="square" rtlCol="0">
            <a:spAutoFit/>
          </a:bodyPr>
          <a:lstStyle/>
          <a:p>
            <a:r>
              <a:rPr lang="en-US" sz="800" dirty="0" smtClean="0">
                <a:latin typeface="Arial" pitchFamily="34" charset="0"/>
                <a:cs typeface="Arial" pitchFamily="34" charset="0"/>
              </a:rPr>
              <a:t>Transient  Timer Timeout, Set RP Alive Timer</a:t>
            </a:r>
            <a:endParaRPr lang="en-US" sz="800" dirty="0">
              <a:latin typeface="Arial" pitchFamily="34" charset="0"/>
              <a:cs typeface="Arial" pitchFamily="34" charset="0"/>
            </a:endParaRPr>
          </a:p>
        </p:txBody>
      </p:sp>
      <p:sp>
        <p:nvSpPr>
          <p:cNvPr id="55" name="Rectangle 54"/>
          <p:cNvSpPr/>
          <p:nvPr/>
        </p:nvSpPr>
        <p:spPr>
          <a:xfrm>
            <a:off x="152400" y="5105400"/>
            <a:ext cx="1371600" cy="338554"/>
          </a:xfrm>
          <a:prstGeom prst="rect">
            <a:avLst/>
          </a:prstGeom>
        </p:spPr>
        <p:txBody>
          <a:bodyPr wrap="square">
            <a:spAutoFit/>
          </a:bodyPr>
          <a:lstStyle/>
          <a:p>
            <a:pPr>
              <a:buFont typeface="Arial" pitchFamily="34" charset="0"/>
              <a:buChar char="•"/>
            </a:pPr>
            <a:r>
              <a:rPr lang="en-US" sz="800" dirty="0" smtClean="0">
                <a:latin typeface="Arial" pitchFamily="34" charset="0"/>
                <a:cs typeface="Arial" pitchFamily="34" charset="0"/>
              </a:rPr>
              <a:t> Wait Timer default to 5 seconds.</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All-PIM ROUTERS Multicast Group</a:t>
            </a:r>
            <a:endParaRPr lang="en-US" dirty="0"/>
          </a:p>
        </p:txBody>
      </p:sp>
      <p:sp>
        <p:nvSpPr>
          <p:cNvPr id="3" name="Content Placeholder 2"/>
          <p:cNvSpPr>
            <a:spLocks noGrp="1"/>
          </p:cNvSpPr>
          <p:nvPr>
            <p:ph idx="1"/>
          </p:nvPr>
        </p:nvSpPr>
        <p:spPr/>
        <p:txBody>
          <a:bodyPr>
            <a:normAutofit/>
          </a:bodyPr>
          <a:lstStyle/>
          <a:p>
            <a:r>
              <a:rPr lang="en-US" dirty="0" smtClean="0"/>
              <a:t>The ALL-PIM-ROUTERS group for IPv4 is 224.0.0.13.</a:t>
            </a:r>
          </a:p>
          <a:p>
            <a:r>
              <a:rPr lang="en-US" dirty="0" smtClean="0"/>
              <a:t>The ALL-PIM-ROUTERS group for IPv6 is ff02::d.</a:t>
            </a:r>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Existing PIM v2 message utilized</a:t>
            </a:r>
          </a:p>
          <a:p>
            <a:pPr lvl="1"/>
            <a:r>
              <a:rPr lang="en-US" dirty="0" smtClean="0"/>
              <a:t>Candidate-RP-Advertisement (Type = 8) </a:t>
            </a:r>
          </a:p>
          <a:p>
            <a:pPr lvl="1"/>
            <a:r>
              <a:rPr lang="en-US" dirty="0" smtClean="0"/>
              <a:t>Multicast to “All PIM Routers” address, not </a:t>
            </a:r>
            <a:r>
              <a:rPr lang="en-US" dirty="0" err="1" smtClean="0"/>
              <a:t>unicast</a:t>
            </a:r>
            <a:r>
              <a:rPr lang="en-US" dirty="0" smtClean="0"/>
              <a:t> to BSR as in IETF RFC 5059.</a:t>
            </a:r>
          </a:p>
          <a:p>
            <a:r>
              <a:rPr lang="en-US" dirty="0" smtClean="0"/>
              <a:t>New PIM v2 message needed</a:t>
            </a:r>
          </a:p>
          <a:p>
            <a:pPr lvl="1"/>
            <a:r>
              <a:rPr lang="en-US" dirty="0" smtClean="0"/>
              <a:t>Elected-RP-Advertisement (Type = 11)</a:t>
            </a:r>
          </a:p>
          <a:p>
            <a:pPr lvl="1"/>
            <a:r>
              <a:rPr lang="en-US" dirty="0" smtClean="0"/>
              <a:t>Identical to the Candidate-RP-Advertisement message except for the value of the Type field.</a:t>
            </a:r>
          </a:p>
          <a:p>
            <a:pPr lvl="1"/>
            <a:r>
              <a:rPr lang="en-US" dirty="0" smtClean="0"/>
              <a:t>Only one RP should advertize as the elected RP at any time.</a:t>
            </a:r>
          </a:p>
          <a:p>
            <a:r>
              <a:rPr lang="en-US" dirty="0" smtClean="0"/>
              <a:t>Alternately, slightly modify Candidate-RP-Advertisement message creating  Candidate/Elected-RP-Advertisement message</a:t>
            </a:r>
          </a:p>
          <a:p>
            <a:pPr lvl="1"/>
            <a:r>
              <a:rPr lang="en-US" dirty="0" smtClean="0"/>
              <a:t>One bit in the reserved field could be used</a:t>
            </a:r>
          </a:p>
          <a:p>
            <a:pPr lvl="2"/>
            <a:r>
              <a:rPr lang="en-US" dirty="0" smtClean="0"/>
              <a:t>Candidate = 0</a:t>
            </a:r>
          </a:p>
          <a:p>
            <a:pPr lvl="2"/>
            <a:r>
              <a:rPr lang="en-US" dirty="0" smtClean="0"/>
              <a:t>Elected = 1</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IPv6 Candidate-RP-Advertisement Message</a:t>
            </a:r>
            <a:endParaRPr lang="en-US" dirty="0"/>
          </a:p>
        </p:txBody>
      </p:sp>
      <p:sp>
        <p:nvSpPr>
          <p:cNvPr id="3" name="Content Placeholder 2"/>
          <p:cNvSpPr>
            <a:spLocks noGrp="1"/>
          </p:cNvSpPr>
          <p:nvPr>
            <p:ph idx="1"/>
          </p:nvPr>
        </p:nvSpPr>
        <p:spPr>
          <a:xfrm>
            <a:off x="533400" y="4724400"/>
            <a:ext cx="8229600" cy="1981200"/>
          </a:xfrm>
        </p:spPr>
        <p:txBody>
          <a:bodyPr>
            <a:normAutofit lnSpcReduction="10000"/>
          </a:bodyPr>
          <a:lstStyle/>
          <a:p>
            <a:r>
              <a:rPr lang="en-US" sz="1800" dirty="0" smtClean="0">
                <a:latin typeface="Arial" pitchFamily="34" charset="0"/>
                <a:cs typeface="Arial" pitchFamily="34" charset="0"/>
              </a:rPr>
              <a:t>PIM version = 2</a:t>
            </a:r>
          </a:p>
          <a:p>
            <a:r>
              <a:rPr lang="en-US" sz="1800" dirty="0" smtClean="0">
                <a:latin typeface="Arial" pitchFamily="34" charset="0"/>
                <a:cs typeface="Arial" pitchFamily="34" charset="0"/>
              </a:rPr>
              <a:t>Type = 8</a:t>
            </a:r>
          </a:p>
          <a:p>
            <a:r>
              <a:rPr lang="en-US" sz="1800" dirty="0" smtClean="0">
                <a:latin typeface="Arial" pitchFamily="34" charset="0"/>
                <a:cs typeface="Arial" pitchFamily="34" charset="0"/>
              </a:rPr>
              <a:t>Prefix Count = 1</a:t>
            </a:r>
          </a:p>
          <a:p>
            <a:r>
              <a:rPr lang="en-US" sz="1800" dirty="0" smtClean="0">
                <a:latin typeface="Arial" pitchFamily="34" charset="0"/>
                <a:cs typeface="Arial" pitchFamily="34" charset="0"/>
              </a:rPr>
              <a:t>Priority = (1:10)</a:t>
            </a:r>
          </a:p>
          <a:p>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 Time the candidate is valid. </a:t>
            </a:r>
          </a:p>
          <a:p>
            <a:r>
              <a:rPr lang="en-US" sz="1800" dirty="0" smtClean="0">
                <a:latin typeface="Arial" pitchFamily="34" charset="0"/>
                <a:cs typeface="Arial" pitchFamily="34" charset="0"/>
              </a:rPr>
              <a:t>Group Address 1 = the entire IPv6 multicast address space</a:t>
            </a:r>
          </a:p>
          <a:p>
            <a:pPr lvl="1"/>
            <a:endParaRPr lang="en-US" sz="1800" dirty="0">
              <a:latin typeface="Arial" pitchFamily="34" charset="0"/>
              <a:cs typeface="Arial" pitchFamily="34" charset="0"/>
            </a:endParaRPr>
          </a:p>
        </p:txBody>
      </p:sp>
      <p:sp>
        <p:nvSpPr>
          <p:cNvPr id="4" name="Rectangle 3"/>
          <p:cNvSpPr/>
          <p:nvPr/>
        </p:nvSpPr>
        <p:spPr>
          <a:xfrm>
            <a:off x="1524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PIM version</a:t>
            </a:r>
            <a:endParaRPr lang="en-US" sz="1000" dirty="0">
              <a:solidFill>
                <a:schemeClr val="tx1"/>
              </a:solidFill>
            </a:endParaRPr>
          </a:p>
        </p:txBody>
      </p:sp>
      <p:sp>
        <p:nvSpPr>
          <p:cNvPr id="5" name="Rectangle 4"/>
          <p:cNvSpPr/>
          <p:nvPr/>
        </p:nvSpPr>
        <p:spPr>
          <a:xfrm>
            <a:off x="2286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Type</a:t>
            </a:r>
            <a:endParaRPr lang="en-US" sz="1000" dirty="0">
              <a:solidFill>
                <a:schemeClr val="tx1"/>
              </a:solidFill>
            </a:endParaRPr>
          </a:p>
        </p:txBody>
      </p:sp>
      <p:sp>
        <p:nvSpPr>
          <p:cNvPr id="6" name="Rectangle 5"/>
          <p:cNvSpPr/>
          <p:nvPr/>
        </p:nvSpPr>
        <p:spPr>
          <a:xfrm>
            <a:off x="4572000" y="182880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Checksum</a:t>
            </a:r>
            <a:endParaRPr lang="en-US" sz="1000" dirty="0">
              <a:solidFill>
                <a:schemeClr val="tx1"/>
              </a:solidFill>
            </a:endParaRPr>
          </a:p>
        </p:txBody>
      </p:sp>
      <p:sp>
        <p:nvSpPr>
          <p:cNvPr id="7" name="Rectangle 6"/>
          <p:cNvSpPr/>
          <p:nvPr/>
        </p:nvSpPr>
        <p:spPr>
          <a:xfrm>
            <a:off x="3048000" y="182880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Reserved</a:t>
            </a:r>
            <a:endParaRPr lang="en-US" sz="1000" dirty="0">
              <a:solidFill>
                <a:schemeClr val="tx1"/>
              </a:solidFill>
            </a:endParaRPr>
          </a:p>
        </p:txBody>
      </p:sp>
      <p:sp>
        <p:nvSpPr>
          <p:cNvPr id="8" name="Rectangle 7"/>
          <p:cNvSpPr/>
          <p:nvPr/>
        </p:nvSpPr>
        <p:spPr>
          <a:xfrm>
            <a:off x="1524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Prefix Count</a:t>
            </a:r>
            <a:endParaRPr lang="en-US" sz="1000" dirty="0">
              <a:solidFill>
                <a:schemeClr val="tx1"/>
              </a:solidFill>
            </a:endParaRPr>
          </a:p>
        </p:txBody>
      </p:sp>
      <p:sp>
        <p:nvSpPr>
          <p:cNvPr id="9" name="Rectangle 8"/>
          <p:cNvSpPr/>
          <p:nvPr/>
        </p:nvSpPr>
        <p:spPr>
          <a:xfrm>
            <a:off x="3048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Priority</a:t>
            </a:r>
            <a:endParaRPr lang="en-US" sz="1000" dirty="0">
              <a:solidFill>
                <a:schemeClr val="tx1"/>
              </a:solidFill>
            </a:endParaRPr>
          </a:p>
        </p:txBody>
      </p:sp>
      <p:sp>
        <p:nvSpPr>
          <p:cNvPr id="10" name="Rectangle 9"/>
          <p:cNvSpPr/>
          <p:nvPr/>
        </p:nvSpPr>
        <p:spPr>
          <a:xfrm>
            <a:off x="4572000" y="211074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solidFill>
                  <a:schemeClr val="tx1"/>
                </a:solidFill>
              </a:rPr>
              <a:t>Holdtime</a:t>
            </a:r>
            <a:endParaRPr lang="en-US" sz="1000" dirty="0">
              <a:solidFill>
                <a:schemeClr val="tx1"/>
              </a:solidFill>
            </a:endParaRPr>
          </a:p>
        </p:txBody>
      </p:sp>
      <p:sp>
        <p:nvSpPr>
          <p:cNvPr id="14" name="Rectangle 13"/>
          <p:cNvSpPr/>
          <p:nvPr/>
        </p:nvSpPr>
        <p:spPr>
          <a:xfrm>
            <a:off x="1524000" y="2392680"/>
            <a:ext cx="6096000" cy="1127760"/>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Candidate RP </a:t>
            </a:r>
            <a:r>
              <a:rPr lang="en-US" sz="1000" dirty="0" smtClean="0">
                <a:solidFill>
                  <a:schemeClr val="tx1"/>
                </a:solidFill>
                <a:latin typeface="Arial" pitchFamily="34" charset="0"/>
                <a:cs typeface="Arial" pitchFamily="34" charset="0"/>
              </a:rPr>
              <a:t>Address</a:t>
            </a:r>
            <a:r>
              <a:rPr lang="en-US" sz="1000" dirty="0" smtClean="0">
                <a:solidFill>
                  <a:schemeClr val="tx1"/>
                </a:solidFill>
              </a:rPr>
              <a:t> (Encoded-</a:t>
            </a:r>
            <a:r>
              <a:rPr lang="en-US" sz="1000" dirty="0" err="1" smtClean="0">
                <a:solidFill>
                  <a:schemeClr val="tx1"/>
                </a:solidFill>
              </a:rPr>
              <a:t>Unicast</a:t>
            </a:r>
            <a:r>
              <a:rPr lang="en-US" sz="1000" dirty="0" smtClean="0">
                <a:solidFill>
                  <a:schemeClr val="tx1"/>
                </a:solidFill>
              </a:rPr>
              <a:t> format)</a:t>
            </a:r>
            <a:endParaRPr lang="en-US" sz="1000" dirty="0">
              <a:solidFill>
                <a:schemeClr val="tx1"/>
              </a:solidFill>
            </a:endParaRPr>
          </a:p>
        </p:txBody>
      </p:sp>
      <p:sp>
        <p:nvSpPr>
          <p:cNvPr id="18" name="Rectangle 17"/>
          <p:cNvSpPr/>
          <p:nvPr/>
        </p:nvSpPr>
        <p:spPr>
          <a:xfrm>
            <a:off x="1524000" y="3520440"/>
            <a:ext cx="6096000" cy="1127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Group Address 1 (Encoded-Group format)</a:t>
            </a:r>
            <a:endParaRPr lang="en-US" sz="1000" dirty="0">
              <a:solidFill>
                <a:schemeClr val="tx1"/>
              </a:solidFill>
            </a:endParaRPr>
          </a:p>
        </p:txBody>
      </p:sp>
      <p:cxnSp>
        <p:nvCxnSpPr>
          <p:cNvPr id="16" name="Straight Connector 15"/>
          <p:cNvCxnSpPr/>
          <p:nvPr/>
        </p:nvCxnSpPr>
        <p:spPr>
          <a:xfrm rot="5400000">
            <a:off x="1447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7543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14800" y="1447800"/>
            <a:ext cx="838200" cy="246221"/>
          </a:xfrm>
          <a:prstGeom prst="rect">
            <a:avLst/>
          </a:prstGeom>
          <a:noFill/>
          <a:ln>
            <a:noFill/>
          </a:ln>
        </p:spPr>
        <p:txBody>
          <a:bodyPr wrap="square" rtlCol="0">
            <a:spAutoFit/>
          </a:bodyPr>
          <a:lstStyle/>
          <a:p>
            <a:pPr algn="ctr"/>
            <a:r>
              <a:rPr lang="en-US" sz="1000" dirty="0" smtClean="0"/>
              <a:t>32 bits</a:t>
            </a:r>
            <a:endParaRPr lang="en-US" sz="1000" dirty="0"/>
          </a:p>
        </p:txBody>
      </p:sp>
      <p:cxnSp>
        <p:nvCxnSpPr>
          <p:cNvPr id="20" name="Straight Arrow Connector 19"/>
          <p:cNvCxnSpPr>
            <a:stCxn id="19" idx="1"/>
          </p:cNvCxnSpPr>
          <p:nvPr/>
        </p:nvCxnSpPr>
        <p:spPr>
          <a:xfrm rot="10800000" flipV="1">
            <a:off x="1524000" y="1570910"/>
            <a:ext cx="25908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3"/>
          </p:cNvCxnSpPr>
          <p:nvPr/>
        </p:nvCxnSpPr>
        <p:spPr>
          <a:xfrm>
            <a:off x="4953000" y="1570911"/>
            <a:ext cx="26670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IPv6 Elected-RP-Advertisement Message</a:t>
            </a:r>
            <a:endParaRPr lang="en-US" dirty="0"/>
          </a:p>
        </p:txBody>
      </p:sp>
      <p:sp>
        <p:nvSpPr>
          <p:cNvPr id="3" name="Content Placeholder 2"/>
          <p:cNvSpPr>
            <a:spLocks noGrp="1"/>
          </p:cNvSpPr>
          <p:nvPr>
            <p:ph idx="1"/>
          </p:nvPr>
        </p:nvSpPr>
        <p:spPr>
          <a:xfrm>
            <a:off x="533400" y="4724400"/>
            <a:ext cx="8229600" cy="1981200"/>
          </a:xfrm>
        </p:spPr>
        <p:txBody>
          <a:bodyPr>
            <a:normAutofit lnSpcReduction="10000"/>
          </a:bodyPr>
          <a:lstStyle/>
          <a:p>
            <a:r>
              <a:rPr lang="en-US" sz="1800" dirty="0" smtClean="0">
                <a:latin typeface="Arial" pitchFamily="34" charset="0"/>
                <a:cs typeface="Arial" pitchFamily="34" charset="0"/>
              </a:rPr>
              <a:t>PIM version = 2</a:t>
            </a:r>
          </a:p>
          <a:p>
            <a:r>
              <a:rPr lang="en-US" sz="1800" dirty="0" smtClean="0">
                <a:latin typeface="Arial" pitchFamily="34" charset="0"/>
                <a:cs typeface="Arial" pitchFamily="34" charset="0"/>
              </a:rPr>
              <a:t>Type = 11</a:t>
            </a:r>
          </a:p>
          <a:p>
            <a:r>
              <a:rPr lang="en-US" sz="1800" dirty="0" smtClean="0">
                <a:latin typeface="Arial" pitchFamily="34" charset="0"/>
                <a:cs typeface="Arial" pitchFamily="34" charset="0"/>
              </a:rPr>
              <a:t>Prefix Count = 1</a:t>
            </a:r>
          </a:p>
          <a:p>
            <a:r>
              <a:rPr lang="en-US" sz="1800" dirty="0" smtClean="0">
                <a:latin typeface="Arial" pitchFamily="34" charset="0"/>
                <a:cs typeface="Arial" pitchFamily="34" charset="0"/>
              </a:rPr>
              <a:t>Priority = (1:10)</a:t>
            </a:r>
          </a:p>
          <a:p>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 Time the elected RP is valid. If = 0, then valid indefinitely</a:t>
            </a:r>
          </a:p>
          <a:p>
            <a:r>
              <a:rPr lang="en-US" sz="1800" dirty="0" smtClean="0">
                <a:latin typeface="Arial" pitchFamily="34" charset="0"/>
                <a:cs typeface="Arial" pitchFamily="34" charset="0"/>
              </a:rPr>
              <a:t>Group Address 1 = the entire IPv6 multicast address space</a:t>
            </a:r>
          </a:p>
          <a:p>
            <a:pPr lvl="1"/>
            <a:endParaRPr lang="en-US" sz="1800" dirty="0">
              <a:latin typeface="Arial" pitchFamily="34" charset="0"/>
              <a:cs typeface="Arial" pitchFamily="34" charset="0"/>
            </a:endParaRPr>
          </a:p>
        </p:txBody>
      </p:sp>
      <p:sp>
        <p:nvSpPr>
          <p:cNvPr id="4" name="Rectangle 3"/>
          <p:cNvSpPr/>
          <p:nvPr/>
        </p:nvSpPr>
        <p:spPr>
          <a:xfrm>
            <a:off x="1524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PIM version</a:t>
            </a:r>
            <a:endParaRPr lang="en-US" sz="1000" dirty="0">
              <a:solidFill>
                <a:schemeClr val="tx1"/>
              </a:solidFill>
            </a:endParaRPr>
          </a:p>
        </p:txBody>
      </p:sp>
      <p:sp>
        <p:nvSpPr>
          <p:cNvPr id="5" name="Rectangle 4"/>
          <p:cNvSpPr/>
          <p:nvPr/>
        </p:nvSpPr>
        <p:spPr>
          <a:xfrm>
            <a:off x="2286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Type</a:t>
            </a:r>
            <a:endParaRPr lang="en-US" sz="1000" dirty="0">
              <a:solidFill>
                <a:schemeClr val="tx1"/>
              </a:solidFill>
            </a:endParaRPr>
          </a:p>
        </p:txBody>
      </p:sp>
      <p:sp>
        <p:nvSpPr>
          <p:cNvPr id="6" name="Rectangle 5"/>
          <p:cNvSpPr/>
          <p:nvPr/>
        </p:nvSpPr>
        <p:spPr>
          <a:xfrm>
            <a:off x="4572000" y="182880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Checksum</a:t>
            </a:r>
            <a:endParaRPr lang="en-US" sz="1000" dirty="0">
              <a:solidFill>
                <a:schemeClr val="tx1"/>
              </a:solidFill>
            </a:endParaRPr>
          </a:p>
        </p:txBody>
      </p:sp>
      <p:sp>
        <p:nvSpPr>
          <p:cNvPr id="7" name="Rectangle 6"/>
          <p:cNvSpPr/>
          <p:nvPr/>
        </p:nvSpPr>
        <p:spPr>
          <a:xfrm>
            <a:off x="3048000" y="182880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Reserved</a:t>
            </a:r>
            <a:endParaRPr lang="en-US" sz="1000" dirty="0">
              <a:solidFill>
                <a:schemeClr val="tx1"/>
              </a:solidFill>
            </a:endParaRPr>
          </a:p>
        </p:txBody>
      </p:sp>
      <p:sp>
        <p:nvSpPr>
          <p:cNvPr id="8" name="Rectangle 7"/>
          <p:cNvSpPr/>
          <p:nvPr/>
        </p:nvSpPr>
        <p:spPr>
          <a:xfrm>
            <a:off x="1524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Prefix Count</a:t>
            </a:r>
            <a:endParaRPr lang="en-US" sz="1000" dirty="0">
              <a:solidFill>
                <a:schemeClr val="tx1"/>
              </a:solidFill>
            </a:endParaRPr>
          </a:p>
        </p:txBody>
      </p:sp>
      <p:sp>
        <p:nvSpPr>
          <p:cNvPr id="9" name="Rectangle 8"/>
          <p:cNvSpPr/>
          <p:nvPr/>
        </p:nvSpPr>
        <p:spPr>
          <a:xfrm>
            <a:off x="3048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Priority</a:t>
            </a:r>
            <a:endParaRPr lang="en-US" sz="1000" dirty="0">
              <a:solidFill>
                <a:schemeClr val="tx1"/>
              </a:solidFill>
            </a:endParaRPr>
          </a:p>
        </p:txBody>
      </p:sp>
      <p:sp>
        <p:nvSpPr>
          <p:cNvPr id="10" name="Rectangle 9"/>
          <p:cNvSpPr/>
          <p:nvPr/>
        </p:nvSpPr>
        <p:spPr>
          <a:xfrm>
            <a:off x="4572000" y="211074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solidFill>
                  <a:schemeClr val="tx1"/>
                </a:solidFill>
              </a:rPr>
              <a:t>Holdtime</a:t>
            </a:r>
            <a:endParaRPr lang="en-US" sz="1000" dirty="0">
              <a:solidFill>
                <a:schemeClr val="tx1"/>
              </a:solidFill>
            </a:endParaRPr>
          </a:p>
        </p:txBody>
      </p:sp>
      <p:sp>
        <p:nvSpPr>
          <p:cNvPr id="14" name="Rectangle 13"/>
          <p:cNvSpPr/>
          <p:nvPr/>
        </p:nvSpPr>
        <p:spPr>
          <a:xfrm>
            <a:off x="1524000" y="2392680"/>
            <a:ext cx="6096000" cy="1127760"/>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Elected RP </a:t>
            </a:r>
            <a:r>
              <a:rPr lang="en-US" sz="1000" dirty="0" smtClean="0">
                <a:solidFill>
                  <a:schemeClr val="tx1"/>
                </a:solidFill>
                <a:latin typeface="Arial" pitchFamily="34" charset="0"/>
                <a:cs typeface="Arial" pitchFamily="34" charset="0"/>
              </a:rPr>
              <a:t>Address</a:t>
            </a:r>
            <a:r>
              <a:rPr lang="en-US" sz="1000" dirty="0" smtClean="0">
                <a:solidFill>
                  <a:schemeClr val="tx1"/>
                </a:solidFill>
              </a:rPr>
              <a:t> (Encoded-</a:t>
            </a:r>
            <a:r>
              <a:rPr lang="en-US" sz="1000" dirty="0" err="1" smtClean="0">
                <a:solidFill>
                  <a:schemeClr val="tx1"/>
                </a:solidFill>
              </a:rPr>
              <a:t>Unicast</a:t>
            </a:r>
            <a:r>
              <a:rPr lang="en-US" sz="1000" dirty="0" smtClean="0">
                <a:solidFill>
                  <a:schemeClr val="tx1"/>
                </a:solidFill>
              </a:rPr>
              <a:t> format)</a:t>
            </a:r>
            <a:endParaRPr lang="en-US" sz="1000" dirty="0">
              <a:solidFill>
                <a:schemeClr val="tx1"/>
              </a:solidFill>
            </a:endParaRPr>
          </a:p>
        </p:txBody>
      </p:sp>
      <p:sp>
        <p:nvSpPr>
          <p:cNvPr id="18" name="Rectangle 17"/>
          <p:cNvSpPr/>
          <p:nvPr/>
        </p:nvSpPr>
        <p:spPr>
          <a:xfrm>
            <a:off x="1524000" y="3520440"/>
            <a:ext cx="6096000" cy="1127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Group Address 1 (Encoded-Group format)</a:t>
            </a:r>
            <a:endParaRPr lang="en-US" sz="1000" dirty="0">
              <a:solidFill>
                <a:schemeClr val="tx1"/>
              </a:solidFill>
            </a:endParaRPr>
          </a:p>
        </p:txBody>
      </p:sp>
      <p:cxnSp>
        <p:nvCxnSpPr>
          <p:cNvPr id="16" name="Straight Connector 15"/>
          <p:cNvCxnSpPr/>
          <p:nvPr/>
        </p:nvCxnSpPr>
        <p:spPr>
          <a:xfrm rot="5400000">
            <a:off x="1447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7543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14800" y="1447800"/>
            <a:ext cx="838200" cy="246221"/>
          </a:xfrm>
          <a:prstGeom prst="rect">
            <a:avLst/>
          </a:prstGeom>
          <a:noFill/>
          <a:ln>
            <a:noFill/>
          </a:ln>
        </p:spPr>
        <p:txBody>
          <a:bodyPr wrap="square" rtlCol="0">
            <a:spAutoFit/>
          </a:bodyPr>
          <a:lstStyle/>
          <a:p>
            <a:pPr algn="ctr"/>
            <a:r>
              <a:rPr lang="en-US" sz="1000" dirty="0" smtClean="0"/>
              <a:t>32 bits</a:t>
            </a:r>
            <a:endParaRPr lang="en-US" sz="1000" dirty="0"/>
          </a:p>
        </p:txBody>
      </p:sp>
      <p:cxnSp>
        <p:nvCxnSpPr>
          <p:cNvPr id="20" name="Straight Arrow Connector 19"/>
          <p:cNvCxnSpPr>
            <a:stCxn id="19" idx="1"/>
          </p:cNvCxnSpPr>
          <p:nvPr/>
        </p:nvCxnSpPr>
        <p:spPr>
          <a:xfrm rot="10800000" flipV="1">
            <a:off x="1524000" y="1570910"/>
            <a:ext cx="25908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3"/>
          </p:cNvCxnSpPr>
          <p:nvPr/>
        </p:nvCxnSpPr>
        <p:spPr>
          <a:xfrm>
            <a:off x="4953000" y="1570911"/>
            <a:ext cx="26670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IPv6 Candidate/Elected-RP-Advertisement Message</a:t>
            </a:r>
            <a:endParaRPr lang="en-US" dirty="0"/>
          </a:p>
        </p:txBody>
      </p:sp>
      <p:sp>
        <p:nvSpPr>
          <p:cNvPr id="3" name="Content Placeholder 2"/>
          <p:cNvSpPr>
            <a:spLocks noGrp="1"/>
          </p:cNvSpPr>
          <p:nvPr>
            <p:ph idx="1"/>
          </p:nvPr>
        </p:nvSpPr>
        <p:spPr>
          <a:xfrm>
            <a:off x="533400" y="4724400"/>
            <a:ext cx="8229600" cy="1981200"/>
          </a:xfrm>
        </p:spPr>
        <p:txBody>
          <a:bodyPr>
            <a:normAutofit fontScale="77500" lnSpcReduction="20000"/>
          </a:bodyPr>
          <a:lstStyle/>
          <a:p>
            <a:r>
              <a:rPr lang="en-US" sz="1800" dirty="0" smtClean="0">
                <a:latin typeface="Arial" pitchFamily="34" charset="0"/>
                <a:cs typeface="Arial" pitchFamily="34" charset="0"/>
              </a:rPr>
              <a:t>PIM version = 2</a:t>
            </a:r>
          </a:p>
          <a:p>
            <a:r>
              <a:rPr lang="en-US" sz="1800" dirty="0" smtClean="0">
                <a:latin typeface="Arial" pitchFamily="34" charset="0"/>
                <a:cs typeface="Arial" pitchFamily="34" charset="0"/>
              </a:rPr>
              <a:t>Type = 8</a:t>
            </a:r>
          </a:p>
          <a:p>
            <a:r>
              <a:rPr lang="en-US" sz="1800" dirty="0" smtClean="0">
                <a:latin typeface="Arial" pitchFamily="34" charset="0"/>
                <a:cs typeface="Arial" pitchFamily="34" charset="0"/>
              </a:rPr>
              <a:t>C/E = 0, Candidate</a:t>
            </a:r>
          </a:p>
          <a:p>
            <a:r>
              <a:rPr lang="en-US" sz="1800" dirty="0" smtClean="0">
                <a:latin typeface="Arial" pitchFamily="34" charset="0"/>
                <a:cs typeface="Arial" pitchFamily="34" charset="0"/>
              </a:rPr>
              <a:t>C/E = 1, Elected</a:t>
            </a:r>
          </a:p>
          <a:p>
            <a:r>
              <a:rPr lang="en-US" sz="1800" dirty="0" err="1" smtClean="0">
                <a:latin typeface="Arial" pitchFamily="34" charset="0"/>
                <a:cs typeface="Arial" pitchFamily="34" charset="0"/>
              </a:rPr>
              <a:t>Holdtime</a:t>
            </a:r>
            <a:r>
              <a:rPr lang="en-US" sz="1800" dirty="0" smtClean="0">
                <a:latin typeface="Arial" pitchFamily="34" charset="0"/>
                <a:cs typeface="Arial" pitchFamily="34" charset="0"/>
              </a:rPr>
              <a:t> = Time the candidate/elected RP is valid.</a:t>
            </a:r>
          </a:p>
          <a:p>
            <a:pPr lvl="1"/>
            <a:r>
              <a:rPr lang="en-US" sz="1400" dirty="0" smtClean="0">
                <a:latin typeface="Arial" pitchFamily="34" charset="0"/>
                <a:cs typeface="Arial" pitchFamily="34" charset="0"/>
              </a:rPr>
              <a:t> If  C/E =1 and </a:t>
            </a:r>
            <a:r>
              <a:rPr lang="en-US" sz="1400" dirty="0" err="1" smtClean="0">
                <a:latin typeface="Arial" pitchFamily="34" charset="0"/>
                <a:cs typeface="Arial" pitchFamily="34" charset="0"/>
              </a:rPr>
              <a:t>Holdtime</a:t>
            </a:r>
            <a:r>
              <a:rPr lang="en-US" sz="1400" dirty="0" smtClean="0">
                <a:latin typeface="Arial" pitchFamily="34" charset="0"/>
                <a:cs typeface="Arial" pitchFamily="34" charset="0"/>
              </a:rPr>
              <a:t> =0, then RP is valid indefinitely</a:t>
            </a:r>
          </a:p>
          <a:p>
            <a:r>
              <a:rPr lang="en-US" sz="1800" dirty="0" smtClean="0">
                <a:latin typeface="Arial" pitchFamily="34" charset="0"/>
                <a:cs typeface="Arial" pitchFamily="34" charset="0"/>
              </a:rPr>
              <a:t>Prefix Count = 1</a:t>
            </a:r>
          </a:p>
          <a:p>
            <a:r>
              <a:rPr lang="en-US" sz="1800" dirty="0" smtClean="0">
                <a:latin typeface="Arial" pitchFamily="34" charset="0"/>
                <a:cs typeface="Arial" pitchFamily="34" charset="0"/>
              </a:rPr>
              <a:t>Priority = (1:10)</a:t>
            </a:r>
          </a:p>
          <a:p>
            <a:r>
              <a:rPr lang="en-US" sz="1800" dirty="0" smtClean="0">
                <a:latin typeface="Arial" pitchFamily="34" charset="0"/>
                <a:cs typeface="Arial" pitchFamily="34" charset="0"/>
              </a:rPr>
              <a:t>Group Address 1 = the entire IPv6 multicast address space</a:t>
            </a:r>
          </a:p>
          <a:p>
            <a:pPr lvl="1"/>
            <a:endParaRPr lang="en-US" sz="1800" dirty="0">
              <a:latin typeface="Arial" pitchFamily="34" charset="0"/>
              <a:cs typeface="Arial" pitchFamily="34" charset="0"/>
            </a:endParaRPr>
          </a:p>
        </p:txBody>
      </p:sp>
      <p:sp>
        <p:nvSpPr>
          <p:cNvPr id="4" name="Rectangle 3"/>
          <p:cNvSpPr/>
          <p:nvPr/>
        </p:nvSpPr>
        <p:spPr>
          <a:xfrm>
            <a:off x="1524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PIM version</a:t>
            </a:r>
            <a:endParaRPr lang="en-US" sz="1000" dirty="0">
              <a:solidFill>
                <a:schemeClr val="tx1"/>
              </a:solidFill>
            </a:endParaRPr>
          </a:p>
        </p:txBody>
      </p:sp>
      <p:sp>
        <p:nvSpPr>
          <p:cNvPr id="5" name="Rectangle 4"/>
          <p:cNvSpPr/>
          <p:nvPr/>
        </p:nvSpPr>
        <p:spPr>
          <a:xfrm>
            <a:off x="2286000" y="1828800"/>
            <a:ext cx="762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Type</a:t>
            </a:r>
            <a:endParaRPr lang="en-US" sz="1000" dirty="0">
              <a:solidFill>
                <a:schemeClr val="tx1"/>
              </a:solidFill>
            </a:endParaRPr>
          </a:p>
        </p:txBody>
      </p:sp>
      <p:sp>
        <p:nvSpPr>
          <p:cNvPr id="6" name="Rectangle 5"/>
          <p:cNvSpPr/>
          <p:nvPr/>
        </p:nvSpPr>
        <p:spPr>
          <a:xfrm>
            <a:off x="4572000" y="182880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Checksum</a:t>
            </a:r>
            <a:endParaRPr lang="en-US" sz="1000" dirty="0">
              <a:solidFill>
                <a:schemeClr val="tx1"/>
              </a:solidFill>
            </a:endParaRPr>
          </a:p>
        </p:txBody>
      </p:sp>
      <p:sp>
        <p:nvSpPr>
          <p:cNvPr id="7" name="Rectangle 6"/>
          <p:cNvSpPr/>
          <p:nvPr/>
        </p:nvSpPr>
        <p:spPr>
          <a:xfrm>
            <a:off x="3429000" y="1828800"/>
            <a:ext cx="1143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Reserved</a:t>
            </a:r>
            <a:endParaRPr lang="en-US" sz="1000" dirty="0">
              <a:solidFill>
                <a:schemeClr val="tx1"/>
              </a:solidFill>
            </a:endParaRPr>
          </a:p>
        </p:txBody>
      </p:sp>
      <p:sp>
        <p:nvSpPr>
          <p:cNvPr id="8" name="Rectangle 7"/>
          <p:cNvSpPr/>
          <p:nvPr/>
        </p:nvSpPr>
        <p:spPr>
          <a:xfrm>
            <a:off x="1524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Prefix Count</a:t>
            </a:r>
            <a:endParaRPr lang="en-US" sz="1000" dirty="0">
              <a:solidFill>
                <a:schemeClr val="tx1"/>
              </a:solidFill>
            </a:endParaRPr>
          </a:p>
        </p:txBody>
      </p:sp>
      <p:sp>
        <p:nvSpPr>
          <p:cNvPr id="9" name="Rectangle 8"/>
          <p:cNvSpPr/>
          <p:nvPr/>
        </p:nvSpPr>
        <p:spPr>
          <a:xfrm>
            <a:off x="3048000" y="2110740"/>
            <a:ext cx="1524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Priority</a:t>
            </a:r>
            <a:endParaRPr lang="en-US" sz="1000" dirty="0">
              <a:solidFill>
                <a:schemeClr val="tx1"/>
              </a:solidFill>
            </a:endParaRPr>
          </a:p>
        </p:txBody>
      </p:sp>
      <p:sp>
        <p:nvSpPr>
          <p:cNvPr id="10" name="Rectangle 9"/>
          <p:cNvSpPr/>
          <p:nvPr/>
        </p:nvSpPr>
        <p:spPr>
          <a:xfrm>
            <a:off x="4572000" y="2110740"/>
            <a:ext cx="3048000" cy="281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solidFill>
                  <a:schemeClr val="tx1"/>
                </a:solidFill>
              </a:rPr>
              <a:t>Holdtime</a:t>
            </a:r>
            <a:endParaRPr lang="en-US" sz="1000" dirty="0">
              <a:solidFill>
                <a:schemeClr val="tx1"/>
              </a:solidFill>
            </a:endParaRPr>
          </a:p>
        </p:txBody>
      </p:sp>
      <p:sp>
        <p:nvSpPr>
          <p:cNvPr id="14" name="Rectangle 13"/>
          <p:cNvSpPr/>
          <p:nvPr/>
        </p:nvSpPr>
        <p:spPr>
          <a:xfrm>
            <a:off x="1524000" y="2392680"/>
            <a:ext cx="6096000" cy="1127760"/>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Candidate/Elected RP </a:t>
            </a:r>
            <a:r>
              <a:rPr lang="en-US" sz="1000" dirty="0" smtClean="0">
                <a:solidFill>
                  <a:schemeClr val="tx1"/>
                </a:solidFill>
                <a:latin typeface="Arial" pitchFamily="34" charset="0"/>
                <a:cs typeface="Arial" pitchFamily="34" charset="0"/>
              </a:rPr>
              <a:t>Address</a:t>
            </a:r>
            <a:r>
              <a:rPr lang="en-US" sz="1000" dirty="0" smtClean="0">
                <a:solidFill>
                  <a:schemeClr val="tx1"/>
                </a:solidFill>
              </a:rPr>
              <a:t> (Encoded-</a:t>
            </a:r>
            <a:r>
              <a:rPr lang="en-US" sz="1000" dirty="0" err="1" smtClean="0">
                <a:solidFill>
                  <a:schemeClr val="tx1"/>
                </a:solidFill>
              </a:rPr>
              <a:t>Unicast</a:t>
            </a:r>
            <a:r>
              <a:rPr lang="en-US" sz="1000" dirty="0" smtClean="0">
                <a:solidFill>
                  <a:schemeClr val="tx1"/>
                </a:solidFill>
              </a:rPr>
              <a:t> format)</a:t>
            </a:r>
            <a:endParaRPr lang="en-US" sz="1000" dirty="0">
              <a:solidFill>
                <a:schemeClr val="tx1"/>
              </a:solidFill>
            </a:endParaRPr>
          </a:p>
        </p:txBody>
      </p:sp>
      <p:sp>
        <p:nvSpPr>
          <p:cNvPr id="18" name="Rectangle 17"/>
          <p:cNvSpPr/>
          <p:nvPr/>
        </p:nvSpPr>
        <p:spPr>
          <a:xfrm>
            <a:off x="1524000" y="3520440"/>
            <a:ext cx="6096000" cy="1127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Group Address 1 (Encoded-Group format)</a:t>
            </a:r>
            <a:endParaRPr lang="en-US" sz="1000" dirty="0">
              <a:solidFill>
                <a:schemeClr val="tx1"/>
              </a:solidFill>
            </a:endParaRPr>
          </a:p>
        </p:txBody>
      </p:sp>
      <p:cxnSp>
        <p:nvCxnSpPr>
          <p:cNvPr id="16" name="Straight Connector 15"/>
          <p:cNvCxnSpPr/>
          <p:nvPr/>
        </p:nvCxnSpPr>
        <p:spPr>
          <a:xfrm rot="5400000">
            <a:off x="1447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7543800" y="16002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14800" y="1447800"/>
            <a:ext cx="838200" cy="246221"/>
          </a:xfrm>
          <a:prstGeom prst="rect">
            <a:avLst/>
          </a:prstGeom>
          <a:noFill/>
          <a:ln>
            <a:noFill/>
          </a:ln>
        </p:spPr>
        <p:txBody>
          <a:bodyPr wrap="square" rtlCol="0">
            <a:spAutoFit/>
          </a:bodyPr>
          <a:lstStyle/>
          <a:p>
            <a:pPr algn="ctr"/>
            <a:r>
              <a:rPr lang="en-US" sz="1000" dirty="0" smtClean="0"/>
              <a:t>32 bits</a:t>
            </a:r>
            <a:endParaRPr lang="en-US" sz="1000" dirty="0"/>
          </a:p>
        </p:txBody>
      </p:sp>
      <p:cxnSp>
        <p:nvCxnSpPr>
          <p:cNvPr id="20" name="Straight Arrow Connector 19"/>
          <p:cNvCxnSpPr>
            <a:stCxn id="19" idx="1"/>
          </p:cNvCxnSpPr>
          <p:nvPr/>
        </p:nvCxnSpPr>
        <p:spPr>
          <a:xfrm rot="10800000" flipV="1">
            <a:off x="1524000" y="1570910"/>
            <a:ext cx="25908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3"/>
          </p:cNvCxnSpPr>
          <p:nvPr/>
        </p:nvCxnSpPr>
        <p:spPr>
          <a:xfrm>
            <a:off x="4953000" y="1570911"/>
            <a:ext cx="2667000" cy="29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3048000" y="1828800"/>
            <a:ext cx="381000" cy="285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C/E</a:t>
            </a:r>
            <a:endParaRPr lang="en-US" sz="800"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34237</TotalTime>
  <Words>1219</Words>
  <Application>Microsoft Office PowerPoint</Application>
  <PresentationFormat>On-screen Show (4:3)</PresentationFormat>
  <Paragraphs>181</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Desired Behavior</vt:lpstr>
      <vt:lpstr>Assumptions</vt:lpstr>
      <vt:lpstr>Candidate RP State Transition Diagram</vt:lpstr>
      <vt:lpstr>Non-Candidate RP State Transition Diagram</vt:lpstr>
      <vt:lpstr>All-PIM ROUTERS Multicast Group</vt:lpstr>
      <vt:lpstr>Messages</vt:lpstr>
      <vt:lpstr>IPv6 Candidate-RP-Advertisement Message</vt:lpstr>
      <vt:lpstr>IPv6 Elected-RP-Advertisement Message</vt:lpstr>
      <vt:lpstr>IPv6 Candidate/Elected-RP-Advertisement Message</vt:lpstr>
      <vt:lpstr>Timers</vt:lpstr>
      <vt:lpstr>References</vt:lpstr>
    </vt:vector>
  </TitlesOfParts>
  <Company>MDA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Brig</dc:creator>
  <cp:lastModifiedBy>Mike Brig</cp:lastModifiedBy>
  <cp:revision>931</cp:revision>
  <dcterms:created xsi:type="dcterms:W3CDTF">2011-04-05T13:30:34Z</dcterms:created>
  <dcterms:modified xsi:type="dcterms:W3CDTF">2011-07-20T14:42:30Z</dcterms:modified>
</cp:coreProperties>
</file>