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9" r:id="rId4"/>
    <p:sldId id="260" r:id="rId5"/>
    <p:sldId id="258" r:id="rId6"/>
    <p:sldId id="261" r:id="rId7"/>
    <p:sldId id="262" r:id="rId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462" autoAdjust="0"/>
  </p:normalViewPr>
  <p:slideViewPr>
    <p:cSldViewPr>
      <p:cViewPr varScale="1">
        <p:scale>
          <a:sx n="74" d="100"/>
          <a:sy n="74" d="100"/>
        </p:scale>
        <p:origin x="-20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B8BE86-F2B8-604F-8D4A-F0F7845EFBE3}" type="datetimeFigureOut">
              <a:rPr lang="en-US" smtClean="0"/>
              <a:t>11-7-26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A633F5-586C-1B44-8D93-50EFADBEC969}" type="slidenum">
              <a:rPr lang="en-US" smtClean="0"/>
              <a:t>‹#›</a:t>
            </a:fld>
            <a:endParaRPr lang="en-US"/>
          </a:p>
        </p:txBody>
      </p:sp>
    </p:spTree>
    <p:extLst>
      <p:ext uri="{BB962C8B-B14F-4D97-AF65-F5344CB8AC3E}">
        <p14:creationId xmlns:p14="http://schemas.microsoft.com/office/powerpoint/2010/main" val="18042001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 everybody. I am </a:t>
            </a:r>
            <a:r>
              <a:rPr lang="en-US" dirty="0" err="1" smtClean="0"/>
              <a:t>dacheng</a:t>
            </a:r>
            <a:r>
              <a:rPr lang="en-US" baseline="0" dirty="0" smtClean="0"/>
              <a:t>, from </a:t>
            </a:r>
            <a:r>
              <a:rPr lang="en-US" baseline="0" dirty="0" err="1" smtClean="0"/>
              <a:t>huawei</a:t>
            </a:r>
            <a:r>
              <a:rPr lang="en-US" baseline="0" dirty="0" smtClean="0"/>
              <a:t> technologies. Today,  I would like to introduce you the work that we have done on an in-band authentication </a:t>
            </a:r>
            <a:r>
              <a:rPr lang="en-US" baseline="0" dirty="0" err="1" smtClean="0"/>
              <a:t>exension</a:t>
            </a:r>
            <a:r>
              <a:rPr lang="en-US" baseline="0" dirty="0" smtClean="0"/>
              <a:t> for </a:t>
            </a:r>
            <a:r>
              <a:rPr lang="en-US" baseline="0" dirty="0" err="1" smtClean="0"/>
              <a:t>pim</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1</a:t>
            </a:fld>
            <a:endParaRPr lang="en-US"/>
          </a:p>
        </p:txBody>
      </p:sp>
    </p:spTree>
    <p:extLst>
      <p:ext uri="{BB962C8B-B14F-4D97-AF65-F5344CB8AC3E}">
        <p14:creationId xmlns:p14="http://schemas.microsoft.com/office/powerpoint/2010/main" val="125687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introducing our solution, I  intend to clarify the problem that we intend </a:t>
            </a:r>
            <a:r>
              <a:rPr lang="en-US" baseline="0" smtClean="0"/>
              <a:t>to address first. </a:t>
            </a:r>
            <a:endParaRPr lang="en-US" dirty="0" smtClean="0"/>
          </a:p>
          <a:p>
            <a:endParaRPr lang="en-US" dirty="0" smtClean="0"/>
          </a:p>
          <a:p>
            <a:r>
              <a:rPr lang="en-US" dirty="0" smtClean="0"/>
              <a:t>PIM</a:t>
            </a:r>
            <a:r>
              <a:rPr lang="en-US" baseline="0" dirty="0" smtClean="0"/>
              <a:t> request to use </a:t>
            </a:r>
            <a:r>
              <a:rPr lang="en-US" baseline="0" dirty="0" err="1" smtClean="0"/>
              <a:t>ipsec</a:t>
            </a:r>
            <a:r>
              <a:rPr lang="en-US" baseline="0" dirty="0" smtClean="0"/>
              <a:t> to provide message original authentication and message integrity protection for </a:t>
            </a:r>
            <a:r>
              <a:rPr lang="en-US" baseline="0" dirty="0" err="1" smtClean="0"/>
              <a:t>pim</a:t>
            </a:r>
            <a:r>
              <a:rPr lang="en-US" baseline="0" dirty="0" smtClean="0"/>
              <a:t> packets. However, this solution may cause several security issues with replay attacks. PIM may send signal packets using multicast. However, currently there is no suitable key management mechanism provided for supporting multicast. For instance, IKEv2 only supports unicast. GDOI is over complex. According to </a:t>
            </a:r>
            <a:r>
              <a:rPr lang="en-US" baseline="0" dirty="0" err="1" smtClean="0"/>
              <a:t>rfc</a:t>
            </a:r>
            <a:r>
              <a:rPr lang="en-US" baseline="0" dirty="0" smtClean="0"/>
              <a:t> 4601, when using manual keyed </a:t>
            </a:r>
            <a:r>
              <a:rPr lang="en-US" baseline="0" dirty="0" err="1" smtClean="0"/>
              <a:t>Sas</a:t>
            </a:r>
            <a:r>
              <a:rPr lang="en-US" baseline="0" dirty="0" smtClean="0"/>
              <a:t>, </a:t>
            </a:r>
            <a:r>
              <a:rPr lang="en-US" baseline="0" dirty="0" err="1" smtClean="0"/>
              <a:t>Ipsec</a:t>
            </a:r>
            <a:r>
              <a:rPr lang="en-US" baseline="0" dirty="0" smtClean="0"/>
              <a:t> must switch off its anti-replay detection mechanism. Therefore,  there is no solution actually help </a:t>
            </a:r>
            <a:r>
              <a:rPr lang="en-US" baseline="0" dirty="0" err="1" smtClean="0"/>
              <a:t>pim</a:t>
            </a:r>
            <a:r>
              <a:rPr lang="en-US" baseline="0" dirty="0" smtClean="0"/>
              <a:t> to resist replay attacks. Therefore, it is possible for an attacker to impact the state of a </a:t>
            </a:r>
            <a:r>
              <a:rPr lang="en-US" baseline="0" dirty="0" err="1" smtClean="0"/>
              <a:t>pim</a:t>
            </a:r>
            <a:r>
              <a:rPr lang="en-US" baseline="0" dirty="0" smtClean="0"/>
              <a:t> router by resending a elaborately selected antique message and achieve a successful Dos attack.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2</a:t>
            </a:fld>
            <a:endParaRPr lang="en-US"/>
          </a:p>
        </p:txBody>
      </p:sp>
    </p:spTree>
    <p:extLst>
      <p:ext uri="{BB962C8B-B14F-4D97-AF65-F5344CB8AC3E}">
        <p14:creationId xmlns:p14="http://schemas.microsoft.com/office/powerpoint/2010/main" val="2199452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with PIM, OSPFv3</a:t>
            </a:r>
            <a:r>
              <a:rPr lang="en-US" baseline="0" dirty="0" smtClean="0"/>
              <a:t> use </a:t>
            </a:r>
            <a:r>
              <a:rPr lang="en-US" baseline="0" dirty="0" err="1" smtClean="0"/>
              <a:t>ipsec</a:t>
            </a:r>
            <a:r>
              <a:rPr lang="en-US" baseline="0" dirty="0" smtClean="0"/>
              <a:t> to protect its signaling packets and also sends our packet by multicast. The related issues caused by using </a:t>
            </a:r>
            <a:r>
              <a:rPr lang="en-US" baseline="0" dirty="0" err="1" smtClean="0"/>
              <a:t>Ipsec</a:t>
            </a:r>
            <a:r>
              <a:rPr lang="en-US" baseline="0" dirty="0" smtClean="0"/>
              <a:t> have been discussed and the associated solution has been proposed. We try to take advantage of such experience in </a:t>
            </a:r>
            <a:r>
              <a:rPr lang="en-US" baseline="0" dirty="0" err="1" smtClean="0"/>
              <a:t>ospf</a:t>
            </a:r>
            <a:r>
              <a:rPr lang="en-US" baseline="0" dirty="0" smtClean="0"/>
              <a:t> to improve the security of PIM.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3</a:t>
            </a:fld>
            <a:endParaRPr lang="en-US"/>
          </a:p>
        </p:txBody>
      </p:sp>
    </p:spTree>
    <p:extLst>
      <p:ext uri="{BB962C8B-B14F-4D97-AF65-F5344CB8AC3E}">
        <p14:creationId xmlns:p14="http://schemas.microsoft.com/office/powerpoint/2010/main" val="141578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solution is to define an in band </a:t>
            </a:r>
            <a:r>
              <a:rPr lang="en-US" altLang="zh-CN" sz="1200" dirty="0" smtClean="0"/>
              <a:t> in-band security solution to replaces </a:t>
            </a:r>
            <a:r>
              <a:rPr lang="en-US" altLang="zh-CN" sz="1200" dirty="0" err="1" smtClean="0"/>
              <a:t>Ipsec</a:t>
            </a:r>
            <a:r>
              <a:rPr lang="en-US" altLang="zh-CN" sz="1200" dirty="0" smtClean="0"/>
              <a:t>. This solution should be provide</a:t>
            </a:r>
            <a:r>
              <a:rPr lang="en-US" altLang="zh-CN" sz="1200" baseline="0" dirty="0" smtClean="0"/>
              <a:t> checking on the authenticity, integrity and freshness on </a:t>
            </a:r>
            <a:r>
              <a:rPr lang="en-US" altLang="zh-CN" sz="1200" baseline="0" dirty="0" err="1" smtClean="0"/>
              <a:t>pim</a:t>
            </a:r>
            <a:r>
              <a:rPr lang="en-US" altLang="zh-CN" sz="1200" baseline="0" dirty="0" smtClean="0"/>
              <a:t> packet even there is no automatic key management mechanism provided. We propose a new type of PIM message. This type of message is able to encapsulate and secure another type of PIM packet which we expect to protect.</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4</a:t>
            </a:fld>
            <a:endParaRPr lang="en-US"/>
          </a:p>
        </p:txBody>
      </p:sp>
    </p:spTree>
    <p:extLst>
      <p:ext uri="{BB962C8B-B14F-4D97-AF65-F5344CB8AC3E}">
        <p14:creationId xmlns:p14="http://schemas.microsoft.com/office/powerpoint/2010/main" val="1595614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this is our solution. This part is the </a:t>
            </a:r>
            <a:r>
              <a:rPr lang="en-US" baseline="0" dirty="0" err="1" smtClean="0"/>
              <a:t>pim</a:t>
            </a:r>
            <a:r>
              <a:rPr lang="en-US" baseline="0" dirty="0" smtClean="0"/>
              <a:t> packet that we expect to protect</a:t>
            </a:r>
            <a:r>
              <a:rPr lang="zh-CN" altLang="en-US" baseline="0" dirty="0" smtClean="0"/>
              <a:t>。</a:t>
            </a:r>
            <a:r>
              <a:rPr lang="en-US" altLang="zh-CN" baseline="0" dirty="0" smtClean="0"/>
              <a:t> The type an the reserved field in the original packet header is kept but the </a:t>
            </a:r>
            <a:r>
              <a:rPr lang="en-US" altLang="zh-CN" baseline="0" dirty="0" err="1" smtClean="0"/>
              <a:t>pim</a:t>
            </a:r>
            <a:r>
              <a:rPr lang="en-US" altLang="zh-CN" baseline="0" dirty="0" smtClean="0"/>
              <a:t> version and checksum are removed since they are redundant. The packet header of the new type of the packet include key ID to support key update. Sequence number is provide to provide anti-replay services. You may have noted that the length of the sequence number is 64 bits. I will explain why we design in this way in the next slides. The method of generating authentication data has been defined in the document but we won’t go into the detail in this presentation.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5</a:t>
            </a:fld>
            <a:endParaRPr lang="en-US"/>
          </a:p>
        </p:txBody>
      </p:sp>
    </p:spTree>
    <p:extLst>
      <p:ext uri="{BB962C8B-B14F-4D97-AF65-F5344CB8AC3E}">
        <p14:creationId xmlns:p14="http://schemas.microsoft.com/office/powerpoint/2010/main" val="234999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Intra-connection replay attack: in which attackers replay</a:t>
            </a:r>
            <a:r>
              <a:rPr lang="en-US" baseline="0" dirty="0" smtClean="0"/>
              <a:t> the antique messages within the same connection. </a:t>
            </a:r>
          </a:p>
          <a:p>
            <a:endParaRPr lang="en-US" baseline="0" dirty="0" smtClean="0"/>
          </a:p>
          <a:p>
            <a:r>
              <a:rPr lang="en-US" baseline="0" dirty="0" smtClean="0"/>
              <a:t>The inter-connection replay attacks. Which an attacker try to achieve by replaying messages from different connections. </a:t>
            </a:r>
          </a:p>
          <a:p>
            <a:endParaRPr lang="en-US" baseline="0" dirty="0" smtClean="0"/>
          </a:p>
          <a:p>
            <a:r>
              <a:rPr lang="en-US" baseline="0" dirty="0" smtClean="0"/>
              <a:t>The count is stored in a non-violated memory and will be increased by one on every cold reboot. Actually, we copy the idea from the analogous solution in </a:t>
            </a:r>
            <a:r>
              <a:rPr lang="en-US" baseline="0" dirty="0" err="1" smtClean="0"/>
              <a:t>ospf</a:t>
            </a:r>
            <a:r>
              <a:rPr lang="en-US" baseline="0" dirty="0" smtClean="0"/>
              <a:t>. If you have any comments, you are more than welcome to let us know.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6</a:t>
            </a:fld>
            <a:endParaRPr lang="en-US"/>
          </a:p>
        </p:txBody>
      </p:sp>
    </p:spTree>
    <p:extLst>
      <p:ext uri="{BB962C8B-B14F-4D97-AF65-F5344CB8AC3E}">
        <p14:creationId xmlns:p14="http://schemas.microsoft.com/office/powerpoint/2010/main" val="2978124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this</a:t>
            </a:r>
            <a:r>
              <a:rPr lang="en-US" baseline="0" dirty="0" smtClean="0"/>
              <a:t> stage, it is more important to clarify whether replay attacks should be considered in </a:t>
            </a:r>
            <a:r>
              <a:rPr lang="en-US" baseline="0" dirty="0" err="1" smtClean="0"/>
              <a:t>pim</a:t>
            </a:r>
            <a:r>
              <a:rPr lang="en-US" baseline="0" dirty="0" smtClean="0"/>
              <a:t>. </a:t>
            </a:r>
            <a:r>
              <a:rPr lang="en-US" dirty="0" smtClean="0"/>
              <a:t>So,</a:t>
            </a:r>
            <a:r>
              <a:rPr lang="en-US" baseline="0" dirty="0" smtClean="0"/>
              <a:t> I want to know whether you think the problems I introduced here are important and worthwhile for us to spend more time on. </a:t>
            </a:r>
            <a:endParaRPr lang="en-US" dirty="0"/>
          </a:p>
        </p:txBody>
      </p:sp>
      <p:sp>
        <p:nvSpPr>
          <p:cNvPr id="4" name="Slide Number Placeholder 3"/>
          <p:cNvSpPr>
            <a:spLocks noGrp="1"/>
          </p:cNvSpPr>
          <p:nvPr>
            <p:ph type="sldNum" sz="quarter" idx="10"/>
          </p:nvPr>
        </p:nvSpPr>
        <p:spPr/>
        <p:txBody>
          <a:bodyPr/>
          <a:lstStyle/>
          <a:p>
            <a:fld id="{ECA633F5-586C-1B44-8D93-50EFADBEC969}" type="slidenum">
              <a:rPr lang="en-US" smtClean="0"/>
              <a:t>7</a:t>
            </a:fld>
            <a:endParaRPr lang="en-US"/>
          </a:p>
        </p:txBody>
      </p:sp>
    </p:spTree>
    <p:extLst>
      <p:ext uri="{BB962C8B-B14F-4D97-AF65-F5344CB8AC3E}">
        <p14:creationId xmlns:p14="http://schemas.microsoft.com/office/powerpoint/2010/main" val="2758172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7A43AB9-2D0E-48DF-8C6F-9CADF29CBF63}" type="datetimeFigureOut">
              <a:rPr lang="zh-CN" altLang="en-US"/>
              <a:pPr>
                <a:defRPr/>
              </a:pPr>
              <a:t>11-7-26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481FEE9-2004-46A9-9A4B-6AC56AE5B5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8EA47A5-C223-4F54-9CFE-D5B05BA42B58}" type="datetimeFigureOut">
              <a:rPr lang="zh-CN" altLang="en-US"/>
              <a:pPr>
                <a:defRPr/>
              </a:pPr>
              <a:t>11-7-26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5441319-5489-4163-B9D3-47322D3A657D}"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CA72202-7277-4F45-9035-04F7CC51F210}" type="datetimeFigureOut">
              <a:rPr lang="zh-CN" altLang="en-US"/>
              <a:pPr>
                <a:defRPr/>
              </a:pPr>
              <a:t>11-7-26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24AE04D-B06A-4BAA-8C53-8F91BA01E371}"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79BC3E6-44FD-456D-8FF2-06A604725566}" type="datetimeFigureOut">
              <a:rPr lang="zh-CN" altLang="en-US"/>
              <a:pPr>
                <a:defRPr/>
              </a:pPr>
              <a:t>11-7-26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8E3A652-6498-4AB7-A40F-E7FA91703A18}"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1233FB5-3271-4C6C-8D81-6E1DBB65B5BD}" type="datetimeFigureOut">
              <a:rPr lang="zh-CN" altLang="en-US"/>
              <a:pPr>
                <a:defRPr/>
              </a:pPr>
              <a:t>11-7-26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19ADE36-1421-4E92-BFC5-8C719B60D081}"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BAE6CE7-C5BE-4DFD-B3EF-FD8C85BFFD28}" type="datetimeFigureOut">
              <a:rPr lang="zh-CN" altLang="en-US"/>
              <a:pPr>
                <a:defRPr/>
              </a:pPr>
              <a:t>11-7-26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EAFDCB5-69C9-46EA-B525-CFC9E8212AAB}"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517A870-E958-4923-8C76-3ECC87ECF93C}" type="datetimeFigureOut">
              <a:rPr lang="zh-CN" altLang="en-US"/>
              <a:pPr>
                <a:defRPr/>
              </a:pPr>
              <a:t>11-7-26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731E0331-F4B8-4426-A8E6-28D672FD808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83590CA9-E483-4DF1-835D-BCAC9F822237}" type="datetimeFigureOut">
              <a:rPr lang="zh-CN" altLang="en-US"/>
              <a:pPr>
                <a:defRPr/>
              </a:pPr>
              <a:t>11-7-26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C213E37-DC43-45C7-B0F9-7B8DD4322F0B}"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21127E6-89AC-4BA1-8E2A-4F3A028E9AFA}" type="datetimeFigureOut">
              <a:rPr lang="zh-CN" altLang="en-US"/>
              <a:pPr>
                <a:defRPr/>
              </a:pPr>
              <a:t>11-7-26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0456F47-A368-45AB-A443-9A6999F2BFC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2D1C8CB-2A37-413E-BB98-62EBA046A161}" type="datetimeFigureOut">
              <a:rPr lang="zh-CN" altLang="en-US"/>
              <a:pPr>
                <a:defRPr/>
              </a:pPr>
              <a:t>11-7-26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083B508-8313-405B-B4B4-F1168ECCE57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A234699-51AB-40AD-88FC-A67ED821BA09}" type="datetimeFigureOut">
              <a:rPr lang="zh-CN" altLang="en-US"/>
              <a:pPr>
                <a:defRPr/>
              </a:pPr>
              <a:t>11-7-26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0BAE84A-2514-4031-BD15-C2A80FAF40ED}"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30E6D2C8-6497-4843-A1E0-429C84C85ECA}" type="datetimeFigureOut">
              <a:rPr lang="zh-CN" altLang="en-US"/>
              <a:pPr>
                <a:defRPr/>
              </a:pPr>
              <a:t>11-7-26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B51E2372-EF56-4ABE-A874-2994F68EC97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4213" y="2852738"/>
            <a:ext cx="7772400" cy="822325"/>
          </a:xfrm>
        </p:spPr>
        <p:txBody>
          <a:bodyPr rtlCol="0">
            <a:normAutofit fontScale="90000"/>
          </a:bodyPr>
          <a:lstStyle/>
          <a:p>
            <a:pPr fontAlgn="auto">
              <a:spcAft>
                <a:spcPts val="0"/>
              </a:spcAft>
              <a:defRPr/>
            </a:pPr>
            <a:r>
              <a:rPr lang="en-US" altLang="zh-CN" sz="3600" b="1" dirty="0" smtClean="0"/>
              <a:t>In-Band Authentication Extension for Protocol Independent Multicast  (PIM) </a:t>
            </a:r>
            <a:r>
              <a:rPr lang="en-US" altLang="zh-CN" sz="3200" b="1" dirty="0" smtClean="0"/>
              <a:t/>
            </a:r>
            <a:br>
              <a:rPr lang="en-US" altLang="zh-CN" sz="3200" b="1" dirty="0" smtClean="0"/>
            </a:br>
            <a:r>
              <a:rPr lang="en-US" altLang="zh-CN" sz="3200" b="1" dirty="0" smtClean="0"/>
              <a:t/>
            </a:r>
            <a:br>
              <a:rPr lang="en-US" altLang="zh-CN" sz="3200" b="1" dirty="0" smtClean="0"/>
            </a:br>
            <a:r>
              <a:rPr lang="en-US" altLang="zh-CN" sz="2900" b="1" dirty="0" smtClean="0"/>
              <a:t>draft-bhatia-zhang-pim-auth-extension-00</a:t>
            </a:r>
            <a:r>
              <a:rPr lang="en-US" altLang="zh-CN" sz="3200" b="1" dirty="0" smtClean="0"/>
              <a:t/>
            </a:r>
            <a:br>
              <a:rPr lang="en-US" altLang="zh-CN" sz="3200" b="1" dirty="0" smtClean="0"/>
            </a:br>
            <a:r>
              <a:rPr lang="en-US" altLang="zh-CN" b="1" dirty="0" smtClean="0"/>
              <a:t/>
            </a:r>
            <a:br>
              <a:rPr lang="en-US" altLang="zh-CN" b="1" dirty="0" smtClean="0"/>
            </a:br>
            <a:endParaRPr lang="zh-CN" altLang="en-US" dirty="0"/>
          </a:p>
        </p:txBody>
      </p:sp>
      <p:sp>
        <p:nvSpPr>
          <p:cNvPr id="3" name="副标题 2"/>
          <p:cNvSpPr>
            <a:spLocks noGrp="1"/>
          </p:cNvSpPr>
          <p:nvPr>
            <p:ph type="subTitle" idx="1"/>
          </p:nvPr>
        </p:nvSpPr>
        <p:spPr>
          <a:xfrm>
            <a:off x="1331913" y="4149725"/>
            <a:ext cx="6400800" cy="1752600"/>
          </a:xfrm>
        </p:spPr>
        <p:txBody>
          <a:bodyPr rtlCol="0">
            <a:normAutofit fontScale="85000" lnSpcReduction="20000"/>
          </a:bodyPr>
          <a:lstStyle/>
          <a:p>
            <a:pPr fontAlgn="auto">
              <a:spcAft>
                <a:spcPts val="0"/>
              </a:spcAft>
              <a:buFont typeface="Arial" pitchFamily="34" charset="0"/>
              <a:buNone/>
              <a:defRPr/>
            </a:pPr>
            <a:r>
              <a:rPr lang="en-US" altLang="zh-CN" sz="3300" dirty="0" smtClean="0">
                <a:solidFill>
                  <a:schemeClr val="tx1"/>
                </a:solidFill>
              </a:rPr>
              <a:t>Manav Bhatia </a:t>
            </a:r>
          </a:p>
          <a:p>
            <a:pPr fontAlgn="auto">
              <a:spcAft>
                <a:spcPts val="0"/>
              </a:spcAft>
              <a:buFont typeface="Arial" pitchFamily="34" charset="0"/>
              <a:buNone/>
              <a:defRPr/>
            </a:pPr>
            <a:r>
              <a:rPr lang="en-US" altLang="zh-CN" sz="3300" dirty="0" smtClean="0">
                <a:solidFill>
                  <a:schemeClr val="tx1"/>
                </a:solidFill>
              </a:rPr>
              <a:t>manav.bhatia@alcatel-lucent.com </a:t>
            </a:r>
          </a:p>
          <a:p>
            <a:pPr fontAlgn="auto">
              <a:spcAft>
                <a:spcPts val="0"/>
              </a:spcAft>
              <a:buFont typeface="Arial" pitchFamily="34" charset="0"/>
              <a:buNone/>
              <a:defRPr/>
            </a:pPr>
            <a:r>
              <a:rPr lang="en-US" altLang="zh-CN" sz="3300" dirty="0" smtClean="0">
                <a:solidFill>
                  <a:schemeClr val="tx1"/>
                </a:solidFill>
              </a:rPr>
              <a:t>Dacheng Zhang</a:t>
            </a:r>
          </a:p>
          <a:p>
            <a:pPr fontAlgn="auto">
              <a:spcAft>
                <a:spcPts val="0"/>
              </a:spcAft>
              <a:buFont typeface="Arial" pitchFamily="34" charset="0"/>
              <a:buNone/>
              <a:defRPr/>
            </a:pPr>
            <a:r>
              <a:rPr lang="en-US" altLang="zh-CN" sz="3300" dirty="0" smtClean="0">
                <a:solidFill>
                  <a:schemeClr val="tx1"/>
                </a:solidFill>
              </a:rPr>
              <a:t>zhangdacheng@huawei.com</a:t>
            </a:r>
          </a:p>
          <a:p>
            <a:pPr fontAlgn="auto">
              <a:spcAft>
                <a:spcPts val="0"/>
              </a:spcAft>
              <a:buFont typeface="Arial" pitchFamily="34" charset="0"/>
              <a:buNone/>
              <a:defRPr/>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p:txBody>
          <a:bodyPr/>
          <a:lstStyle/>
          <a:p>
            <a:r>
              <a:rPr lang="en-US" altLang="zh-CN" dirty="0" smtClean="0"/>
              <a:t>Problem Statement</a:t>
            </a:r>
            <a:endParaRPr lang="zh-CN" altLang="en-US" smtClean="0"/>
          </a:p>
        </p:txBody>
      </p:sp>
      <p:sp>
        <p:nvSpPr>
          <p:cNvPr id="14338" name="内容占位符 2"/>
          <p:cNvSpPr>
            <a:spLocks noGrp="1"/>
          </p:cNvSpPr>
          <p:nvPr>
            <p:ph idx="1"/>
          </p:nvPr>
        </p:nvSpPr>
        <p:spPr>
          <a:xfrm>
            <a:off x="395288" y="1341438"/>
            <a:ext cx="8229600" cy="4781550"/>
          </a:xfrm>
        </p:spPr>
        <p:txBody>
          <a:bodyPr/>
          <a:lstStyle/>
          <a:p>
            <a:r>
              <a:rPr lang="en-US" altLang="zh-CN" sz="2800" dirty="0" smtClean="0"/>
              <a:t>Existing PIM security mechanisms </a:t>
            </a:r>
            <a:r>
              <a:rPr lang="en-US" altLang="zh-CN" sz="2800" smtClean="0"/>
              <a:t>mandate </a:t>
            </a:r>
            <a:r>
              <a:rPr lang="en-US" altLang="zh-CN" sz="2800" smtClean="0"/>
              <a:t>to </a:t>
            </a:r>
            <a:r>
              <a:rPr lang="en-US" altLang="zh-CN" sz="2800" dirty="0" smtClean="0"/>
              <a:t>use </a:t>
            </a:r>
            <a:r>
              <a:rPr lang="en-US" altLang="zh-CN" sz="2800" dirty="0" err="1" smtClean="0"/>
              <a:t>IPsec</a:t>
            </a:r>
            <a:r>
              <a:rPr lang="en-US" altLang="zh-CN" sz="2800" dirty="0" smtClean="0"/>
              <a:t> to provide message authenticity and integrity.</a:t>
            </a:r>
          </a:p>
          <a:p>
            <a:pPr lvl="1"/>
            <a:r>
              <a:rPr lang="en-US" altLang="zh-CN" sz="2400" dirty="0" smtClean="0"/>
              <a:t>No suitable key management mechanism is provided to support multicast.</a:t>
            </a:r>
          </a:p>
          <a:p>
            <a:pPr lvl="1"/>
            <a:r>
              <a:rPr lang="en-US" altLang="zh-CN" sz="2400" dirty="0" smtClean="0"/>
              <a:t>Extremely difficult to use and configure - as a result nobody uses it today.</a:t>
            </a:r>
          </a:p>
          <a:p>
            <a:pPr lvl="1"/>
            <a:r>
              <a:rPr lang="en-US" altLang="zh-CN" sz="2400" dirty="0" smtClean="0"/>
              <a:t>When manual keying is used, the replay protection of </a:t>
            </a:r>
            <a:r>
              <a:rPr lang="en-US" altLang="zh-CN" sz="2400" dirty="0" err="1" smtClean="0"/>
              <a:t>IPsec</a:t>
            </a:r>
            <a:r>
              <a:rPr lang="en-US" altLang="zh-CN" sz="2400" dirty="0" smtClean="0"/>
              <a:t> does not work.</a:t>
            </a:r>
          </a:p>
          <a:p>
            <a:pPr lvl="1"/>
            <a:r>
              <a:rPr lang="en-US" altLang="zh-CN" sz="2400" dirty="0" smtClean="0"/>
              <a:t>Replay attacks can seriously disturb the normal operations of PIM</a:t>
            </a:r>
            <a:endParaRPr lang="en-US" altLang="zh-CN" sz="2000" dirty="0" smtClean="0"/>
          </a:p>
          <a:p>
            <a:pPr lvl="2"/>
            <a:r>
              <a:rPr lang="en-US" altLang="zh-CN" sz="2000" dirty="0" smtClean="0"/>
              <a:t>For instance, when a PIM router received a hello message with a changed </a:t>
            </a:r>
            <a:r>
              <a:rPr lang="en-US" altLang="zh-CN" sz="2000" dirty="0" err="1" smtClean="0"/>
              <a:t>GenID</a:t>
            </a:r>
            <a:r>
              <a:rPr lang="en-US" altLang="zh-CN" sz="2000" dirty="0" smtClean="0"/>
              <a:t> and an re-initialized sequence number, it is difficult for the receiver to distinguish this message from a replay attack.</a:t>
            </a:r>
          </a:p>
          <a:p>
            <a:pPr lvl="1"/>
            <a:endParaRPr lang="zh-CN" altLang="en-U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p:txBody>
          <a:bodyPr/>
          <a:lstStyle/>
          <a:p>
            <a:r>
              <a:rPr lang="en-US" altLang="zh-CN" smtClean="0"/>
              <a:t>Related Work</a:t>
            </a:r>
            <a:endParaRPr lang="zh-CN" altLang="en-US" smtClean="0"/>
          </a:p>
        </p:txBody>
      </p:sp>
      <p:sp>
        <p:nvSpPr>
          <p:cNvPr id="15362" name="内容占位符 2"/>
          <p:cNvSpPr>
            <a:spLocks noGrp="1"/>
          </p:cNvSpPr>
          <p:nvPr>
            <p:ph idx="1"/>
          </p:nvPr>
        </p:nvSpPr>
        <p:spPr/>
        <p:txBody>
          <a:bodyPr/>
          <a:lstStyle/>
          <a:p>
            <a:r>
              <a:rPr lang="en-US" altLang="zh-CN" sz="2800" smtClean="0"/>
              <a:t>The issues raised by using IPsec to protect OSPFv3 have been discussed in both the KARP and OSPF WGs.</a:t>
            </a:r>
          </a:p>
          <a:p>
            <a:pPr lvl="1"/>
            <a:r>
              <a:rPr lang="en-US" altLang="zh-CN" sz="2400" smtClean="0"/>
              <a:t>The analysis is proposed in </a:t>
            </a:r>
            <a:r>
              <a:rPr lang="en-US" altLang="zh-CN" sz="2400" i="1" smtClean="0"/>
              <a:t>draft-ietf-karp-ospf-analysis</a:t>
            </a:r>
          </a:p>
          <a:p>
            <a:pPr lvl="1"/>
            <a:r>
              <a:rPr lang="en-US" altLang="zh-CN" sz="2400" smtClean="0"/>
              <a:t>An in-band security approach is proposed in </a:t>
            </a:r>
            <a:r>
              <a:rPr lang="en-US" altLang="zh-CN" sz="2400" i="1" smtClean="0"/>
              <a:t>draft-ietf-ospf-auth-trailer-ospfv3</a:t>
            </a:r>
          </a:p>
          <a:p>
            <a:r>
              <a:rPr lang="en-US" altLang="zh-CN" sz="2800" smtClean="0"/>
              <a:t>Applying similar principles in PIM</a:t>
            </a:r>
          </a:p>
          <a:p>
            <a:pPr lvl="1"/>
            <a:r>
              <a:rPr lang="en-US" altLang="zh-CN" sz="2400" smtClean="0"/>
              <a:t>The analysis is done in </a:t>
            </a:r>
            <a:r>
              <a:rPr lang="en-US" altLang="zh-CN" sz="2400" i="1" smtClean="0"/>
              <a:t>draft-bhatia-karp-pim-gap-analysis</a:t>
            </a:r>
          </a:p>
          <a:p>
            <a:endParaRPr lang="en-US" altLang="zh-CN" sz="2800" smtClean="0"/>
          </a:p>
          <a:p>
            <a:pPr lvl="1"/>
            <a:endParaRPr lang="en-US" altLang="zh-CN" sz="24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a:lstStyle/>
          <a:p>
            <a:r>
              <a:rPr lang="en-US" altLang="zh-CN" smtClean="0"/>
              <a:t>Solution</a:t>
            </a:r>
            <a:endParaRPr lang="zh-CN" altLang="en-US" smtClean="0"/>
          </a:p>
        </p:txBody>
      </p:sp>
      <p:sp>
        <p:nvSpPr>
          <p:cNvPr id="16386" name="内容占位符 2"/>
          <p:cNvSpPr>
            <a:spLocks noGrp="1"/>
          </p:cNvSpPr>
          <p:nvPr>
            <p:ph idx="1"/>
          </p:nvPr>
        </p:nvSpPr>
        <p:spPr/>
        <p:txBody>
          <a:bodyPr/>
          <a:lstStyle/>
          <a:p>
            <a:r>
              <a:rPr lang="en-US" altLang="zh-CN" sz="2800" dirty="0" smtClean="0"/>
              <a:t>Define an in-band security solution to replaces </a:t>
            </a:r>
            <a:r>
              <a:rPr lang="en-US" altLang="zh-CN" sz="2800" dirty="0" err="1" smtClean="0"/>
              <a:t>IPsec</a:t>
            </a:r>
            <a:r>
              <a:rPr lang="en-US" altLang="zh-CN" sz="2800" dirty="0" smtClean="0"/>
              <a:t> to provide message authenticity, integrity, and freshness.</a:t>
            </a:r>
          </a:p>
          <a:p>
            <a:pPr lvl="1"/>
            <a:r>
              <a:rPr lang="en-US" altLang="zh-CN" sz="2600" dirty="0" smtClean="0"/>
              <a:t>A new type of PIM message is defined that encapsulates and secures other types of PIM messages. </a:t>
            </a:r>
          </a:p>
          <a:p>
            <a:pPr lvl="1"/>
            <a:r>
              <a:rPr lang="en-US" altLang="zh-CN" sz="2600" dirty="0" smtClean="0"/>
              <a:t>Manual keying is assumed</a:t>
            </a:r>
          </a:p>
          <a:p>
            <a:pPr lvl="1"/>
            <a:r>
              <a:rPr lang="en-US" altLang="zh-CN" sz="2600" dirty="0" smtClean="0"/>
              <a:t>The solution does not preclude the possibility of supporting automated keys in future.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p:txBody>
          <a:bodyPr/>
          <a:lstStyle/>
          <a:p>
            <a:r>
              <a:rPr lang="en-US" altLang="zh-CN" smtClean="0"/>
              <a:t>Packet Format</a:t>
            </a:r>
            <a:endParaRPr lang="zh-CN" altLang="en-US" smtClean="0"/>
          </a:p>
        </p:txBody>
      </p:sp>
      <p:sp>
        <p:nvSpPr>
          <p:cNvPr id="17410" name="内容占位符 2"/>
          <p:cNvSpPr>
            <a:spLocks noGrp="1"/>
          </p:cNvSpPr>
          <p:nvPr>
            <p:ph idx="1"/>
          </p:nvPr>
        </p:nvSpPr>
        <p:spPr/>
        <p:txBody>
          <a:bodyPr/>
          <a:lstStyle/>
          <a:p>
            <a:endParaRPr lang="zh-CN" altLang="en-US" smtClean="0"/>
          </a:p>
        </p:txBody>
      </p:sp>
      <p:pic>
        <p:nvPicPr>
          <p:cNvPr id="17411" name="Picture 3"/>
          <p:cNvPicPr>
            <a:picLocks noChangeAspect="1" noChangeArrowheads="1"/>
          </p:cNvPicPr>
          <p:nvPr/>
        </p:nvPicPr>
        <p:blipFill>
          <a:blip r:embed="rId3"/>
          <a:srcRect/>
          <a:stretch>
            <a:fillRect/>
          </a:stretch>
        </p:blipFill>
        <p:spPr bwMode="auto">
          <a:xfrm>
            <a:off x="250825" y="1484313"/>
            <a:ext cx="8729663" cy="47466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a:lstStyle/>
          <a:p>
            <a:r>
              <a:rPr lang="en-US" altLang="zh-CN" smtClean="0"/>
              <a:t>Resistance on Replay Attacks:</a:t>
            </a:r>
            <a:endParaRPr lang="zh-CN" altLang="en-US" smtClean="0"/>
          </a:p>
        </p:txBody>
      </p:sp>
      <p:sp>
        <p:nvSpPr>
          <p:cNvPr id="18434" name="内容占位符 2"/>
          <p:cNvSpPr>
            <a:spLocks noGrp="1"/>
          </p:cNvSpPr>
          <p:nvPr>
            <p:ph idx="1"/>
          </p:nvPr>
        </p:nvSpPr>
        <p:spPr>
          <a:xfrm>
            <a:off x="468313" y="1628775"/>
            <a:ext cx="8229600" cy="4525963"/>
          </a:xfrm>
        </p:spPr>
        <p:txBody>
          <a:bodyPr/>
          <a:lstStyle/>
          <a:p>
            <a:r>
              <a:rPr lang="en-US" altLang="zh-CN" sz="2800" smtClean="0"/>
              <a:t>Protection against intra-connection replay attacks:</a:t>
            </a:r>
          </a:p>
          <a:p>
            <a:pPr lvl="1"/>
            <a:r>
              <a:rPr lang="en-US" altLang="zh-CN" sz="2400" smtClean="0"/>
              <a:t>A monotonically increased sequence number is provided </a:t>
            </a:r>
          </a:p>
          <a:p>
            <a:pPr lvl="1"/>
            <a:r>
              <a:rPr lang="en-US" altLang="zh-CN" sz="2400" smtClean="0"/>
              <a:t>The space of the sequence number should be big enough </a:t>
            </a:r>
          </a:p>
          <a:p>
            <a:r>
              <a:rPr lang="en-US" altLang="zh-CN" sz="2800" smtClean="0"/>
              <a:t>Protection against inter-connection replay attacks:</a:t>
            </a:r>
          </a:p>
          <a:p>
            <a:pPr lvl="1"/>
            <a:r>
              <a:rPr lang="en-US" altLang="zh-CN" sz="2400" smtClean="0"/>
              <a:t>The base solution is subject to inter-connection replay attacks.</a:t>
            </a:r>
          </a:p>
          <a:p>
            <a:pPr lvl="1"/>
            <a:r>
              <a:rPr lang="en-US" altLang="zh-CN" sz="2400" smtClean="0"/>
              <a:t>By using the approach proposed in </a:t>
            </a:r>
            <a:r>
              <a:rPr lang="en-US" altLang="zh-CN" sz="2400" i="1" smtClean="0"/>
              <a:t>draft-ietf-ospf-security-extension-manual-keying</a:t>
            </a:r>
            <a:r>
              <a:rPr lang="en-US" altLang="zh-CN" sz="2400" smtClean="0"/>
              <a:t>, this problem can be addressed</a:t>
            </a:r>
          </a:p>
          <a:p>
            <a:pPr lvl="2"/>
            <a:r>
              <a:rPr lang="en-US" altLang="zh-CN" sz="2000" smtClean="0"/>
              <a:t>The first 32 bits of the sequence number is used to count the reboot times which is maintained in non-violated memory </a:t>
            </a:r>
          </a:p>
          <a:p>
            <a:endParaRPr lang="zh-CN" alt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p:txBody>
          <a:bodyPr/>
          <a:lstStyle/>
          <a:p>
            <a:endParaRPr lang="zh-CN" altLang="en-US" smtClean="0"/>
          </a:p>
        </p:txBody>
      </p:sp>
      <p:sp>
        <p:nvSpPr>
          <p:cNvPr id="19458" name="内容占位符 2"/>
          <p:cNvSpPr>
            <a:spLocks noGrp="1"/>
          </p:cNvSpPr>
          <p:nvPr>
            <p:ph idx="1"/>
          </p:nvPr>
        </p:nvSpPr>
        <p:spPr>
          <a:xfrm>
            <a:off x="3563938" y="2924175"/>
            <a:ext cx="5122862" cy="2914650"/>
          </a:xfrm>
        </p:spPr>
        <p:txBody>
          <a:bodyPr/>
          <a:lstStyle/>
          <a:p>
            <a:pPr>
              <a:buFont typeface="Arial" charset="0"/>
              <a:buNone/>
            </a:pPr>
            <a:r>
              <a:rPr lang="en-US" altLang="zh-CN" dirty="0" smtClean="0"/>
              <a:t>Question?</a:t>
            </a:r>
            <a:endParaRPr lang="zh-CN" altLang="en-US" dirty="0" smtClean="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413</TotalTime>
  <Words>946</Words>
  <Application>Microsoft Macintosh PowerPoint</Application>
  <PresentationFormat>On-screen Show (4:3)</PresentationFormat>
  <Paragraphs>53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主题</vt:lpstr>
      <vt:lpstr>In-Band Authentication Extension for Protocol Independent Multicast  (PIM)   draft-bhatia-zhang-pim-auth-extension-00  </vt:lpstr>
      <vt:lpstr>Problem Statement</vt:lpstr>
      <vt:lpstr>Related Work</vt:lpstr>
      <vt:lpstr>Solution</vt:lpstr>
      <vt:lpstr>Packet Format</vt:lpstr>
      <vt:lpstr>Resistance on Replay Attacks: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In-Band Authentication Extension for Protocol Independent Multicast (PIM)  draft-bhatia-zhang-pim-auth-extension-00  </dc:title>
  <cp:lastModifiedBy>Dacheng  Zhang</cp:lastModifiedBy>
  <cp:revision>29</cp:revision>
  <dcterms:modified xsi:type="dcterms:W3CDTF">2011-07-25T20:38:08Z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1310611255</vt:lpwstr>
  </property>
</Properties>
</file>