
<file path=[Content_Types].xml><?xml version="1.0" encoding="utf-8"?>
<Types xmlns="http://schemas.openxmlformats.org/package/2006/content-types">
  <Override PartName="/ppt/slides/slide18.xml" ContentType="application/vnd.openxmlformats-officedocument.presentationml.slide+xml"/>
  <Override PartName="/ppt/slides/slide9.xml" ContentType="application/vnd.openxmlformats-officedocument.presentationml.slide+xml"/>
  <Override PartName="/ppt/slides/slide14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s/slide5.xml" ContentType="application/vnd.openxmlformats-officedocument.presentationml.slide+xml"/>
  <Default Extension="rels" ContentType="application/vnd.openxmlformats-package.relationships+xml"/>
  <Default Extension="jpeg" ContentType="image/jpeg"/>
  <Override PartName="/ppt/slides/slide10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26.xml" ContentType="application/vnd.openxmlformats-officedocument.presentationml.slide+xml"/>
  <Override PartName="/docProps/app.xml" ContentType="application/vnd.openxmlformats-officedocument.extended-properties+xml"/>
  <Override PartName="/ppt/slideLayouts/slideLayout1.xml" ContentType="application/vnd.openxmlformats-officedocument.presentationml.slideLayout+xml"/>
  <Override PartName="/ppt/slides/slide22.xml" ContentType="application/vnd.openxmlformats-officedocument.presentationml.slide+xml"/>
  <Override PartName="/ppt/slides/slide30.xml" ContentType="application/vnd.openxmlformats-officedocument.presentationml.slide+xml"/>
  <Default Extension="xml" ContentType="application/xml"/>
  <Override PartName="/ppt/slides/slide19.xml" ContentType="application/vnd.openxmlformats-officedocument.presentationml.slide+xml"/>
  <Override PartName="/ppt/tableStyles.xml" ContentType="application/vnd.openxmlformats-officedocument.presentationml.tableStyles+xml"/>
  <Override PartName="/ppt/slides/slide15.xml" ContentType="application/vnd.openxmlformats-officedocument.presentationml.slide+xml"/>
  <Override PartName="/ppt/slides/slide6.xml" ContentType="application/vnd.openxmlformats-officedocument.presentationml.slide+xml"/>
  <Override PartName="/docProps/core.xml" ContentType="application/vnd.openxmlformats-package.core-properties+xml"/>
  <Override PartName="/ppt/slides/slide11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7.xml" ContentType="application/vnd.openxmlformats-officedocument.presentationml.slide+xml"/>
  <Override PartName="/ppt/slides/slide2.xml" ContentType="application/vnd.openxmlformats-officedocument.presentationml.slide+xml"/>
  <Override PartName="/ppt/slideLayouts/slideLayout2.xml" ContentType="application/vnd.openxmlformats-officedocument.presentationml.slideLayout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16.xml" ContentType="application/vnd.openxmlformats-officedocument.presentationml.slide+xml"/>
  <Override PartName="/ppt/slides/slide7.xml" ContentType="application/vnd.openxmlformats-officedocument.presentationml.slide+xml"/>
  <Override PartName="/ppt/presentation.xml" ContentType="application/vnd.openxmlformats-officedocument.presentationml.presentation.main+xml"/>
  <Override PartName="/ppt/slides/slide12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28.xml" ContentType="application/vnd.openxmlformats-officedocument.presentationml.slide+xml"/>
  <Override PartName="/ppt/slideLayouts/slideLayout3.xml" ContentType="application/vnd.openxmlformats-officedocument.presentationml.slideLayout+xml"/>
  <Override PartName="/ppt/slides/slide24.xml" ContentType="application/vnd.openxmlformats-officedocument.presentationml.slide+xml"/>
  <Override PartName="/ppt/slides/slide20.xml" ContentType="application/vnd.openxmlformats-officedocument.presentationml.slide+xml"/>
  <Override PartName="/ppt/slides/slide1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slides/slide13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4.xml" ContentType="application/vnd.openxmlformats-officedocument.presentationml.slide+xml"/>
  <Override PartName="/ppt/slides/slide29.xml" ContentType="application/vnd.openxmlformats-officedocument.presentationml.slide+xml"/>
  <Override PartName="/ppt/slideLayouts/slideLayout4.xml" ContentType="application/vnd.openxmlformats-officedocument.presentationml.slideLayout+xml"/>
  <Override PartName="/ppt/slides/slide25.xml" ContentType="application/vnd.openxmlformats-officedocument.presentationml.slide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s/slide21.xml" ContentType="application/vnd.openxmlformats-officedocument.presentationml.slide+xml"/>
  <Default Extension="bin" ContentType="application/vnd.openxmlformats-officedocument.presentationml.printerSettings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  <p:sldId id="290" r:id="rId3"/>
    <p:sldId id="281" r:id="rId4"/>
    <p:sldId id="280" r:id="rId5"/>
    <p:sldId id="257" r:id="rId6"/>
    <p:sldId id="258" r:id="rId7"/>
    <p:sldId id="259" r:id="rId8"/>
    <p:sldId id="260" r:id="rId9"/>
    <p:sldId id="276" r:id="rId10"/>
    <p:sldId id="277" r:id="rId11"/>
    <p:sldId id="278" r:id="rId12"/>
    <p:sldId id="264" r:id="rId13"/>
    <p:sldId id="266" r:id="rId14"/>
    <p:sldId id="267" r:id="rId15"/>
    <p:sldId id="268" r:id="rId16"/>
    <p:sldId id="269" r:id="rId17"/>
    <p:sldId id="270" r:id="rId18"/>
    <p:sldId id="271" r:id="rId19"/>
    <p:sldId id="275" r:id="rId20"/>
    <p:sldId id="289" r:id="rId21"/>
    <p:sldId id="282" r:id="rId22"/>
    <p:sldId id="284" r:id="rId23"/>
    <p:sldId id="285" r:id="rId24"/>
    <p:sldId id="286" r:id="rId25"/>
    <p:sldId id="283" r:id="rId26"/>
    <p:sldId id="291" r:id="rId27"/>
    <p:sldId id="292" r:id="rId28"/>
    <p:sldId id="296" r:id="rId29"/>
    <p:sldId id="293" r:id="rId30"/>
    <p:sldId id="294" r:id="rId31"/>
    <p:sldId id="295" r:id="rId3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extLst>
    <p:ext uri="{E76CE94A-603C-4142-B9EB-6D1370010A27}">
      <p14:discardImageEditData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0"/>
    </p:ext>
    <p:ext uri="{D31A062A-798A-4329-ABDD-BBA856620510}">
      <p14:defaultImageDpi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100" d="100"/>
          <a:sy n="100" d="100"/>
        </p:scale>
        <p:origin x="-1008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printerSettings" Target="printerSettings/printerSettings1.bin"/><Relationship Id="rId34" Type="http://schemas.openxmlformats.org/officeDocument/2006/relationships/presProps" Target="presProps.xml"/><Relationship Id="rId35" Type="http://schemas.openxmlformats.org/officeDocument/2006/relationships/viewProps" Target="viewProps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2592A5-0F55-6B4E-879E-03996C8E4E95}" type="datetimeFigureOut">
              <a:rPr lang="en-US" smtClean="0"/>
              <a:pPr/>
              <a:t>7/25/11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1704B8-FA6D-584A-B3F8-2EFCB4327B6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6007855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2592A5-0F55-6B4E-879E-03996C8E4E95}" type="datetimeFigureOut">
              <a:rPr lang="en-US" smtClean="0"/>
              <a:pPr/>
              <a:t>7/25/11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1704B8-FA6D-584A-B3F8-2EFCB4327B6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9963138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2592A5-0F55-6B4E-879E-03996C8E4E95}" type="datetimeFigureOut">
              <a:rPr lang="en-US" smtClean="0"/>
              <a:pPr/>
              <a:t>7/25/11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1704B8-FA6D-584A-B3F8-2EFCB4327B6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3028025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2592A5-0F55-6B4E-879E-03996C8E4E95}" type="datetimeFigureOut">
              <a:rPr lang="en-US" smtClean="0"/>
              <a:pPr/>
              <a:t>7/25/11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1704B8-FA6D-584A-B3F8-2EFCB4327B6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2180756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2592A5-0F55-6B4E-879E-03996C8E4E95}" type="datetimeFigureOut">
              <a:rPr lang="en-US" smtClean="0"/>
              <a:pPr/>
              <a:t>7/25/11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1704B8-FA6D-584A-B3F8-2EFCB4327B6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7960726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2592A5-0F55-6B4E-879E-03996C8E4E95}" type="datetimeFigureOut">
              <a:rPr lang="en-US" smtClean="0"/>
              <a:pPr/>
              <a:t>7/25/11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1704B8-FA6D-584A-B3F8-2EFCB4327B6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4999679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2592A5-0F55-6B4E-879E-03996C8E4E95}" type="datetimeFigureOut">
              <a:rPr lang="en-US" smtClean="0"/>
              <a:pPr/>
              <a:t>7/25/11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1704B8-FA6D-584A-B3F8-2EFCB4327B6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8871589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2592A5-0F55-6B4E-879E-03996C8E4E95}" type="datetimeFigureOut">
              <a:rPr lang="en-US" smtClean="0"/>
              <a:pPr/>
              <a:t>7/25/11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1704B8-FA6D-584A-B3F8-2EFCB4327B6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9657619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2592A5-0F55-6B4E-879E-03996C8E4E95}" type="datetimeFigureOut">
              <a:rPr lang="en-US" smtClean="0"/>
              <a:pPr/>
              <a:t>7/25/11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1704B8-FA6D-584A-B3F8-2EFCB4327B6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2492886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2592A5-0F55-6B4E-879E-03996C8E4E95}" type="datetimeFigureOut">
              <a:rPr lang="en-US" smtClean="0"/>
              <a:pPr/>
              <a:t>7/25/11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1704B8-FA6D-584A-B3F8-2EFCB4327B6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5898769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2592A5-0F55-6B4E-879E-03996C8E4E95}" type="datetimeFigureOut">
              <a:rPr lang="en-US" smtClean="0"/>
              <a:pPr/>
              <a:t>7/25/11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1704B8-FA6D-584A-B3F8-2EFCB4327B6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5560476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2592A5-0F55-6B4E-879E-03996C8E4E95}" type="datetimeFigureOut">
              <a:rPr lang="en-US" smtClean="0"/>
              <a:pPr/>
              <a:t>7/25/11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704B8-FA6D-584A-B3F8-2EFCB4327B6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4025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Multihop</a:t>
            </a:r>
            <a:r>
              <a:rPr lang="en-US" dirty="0" smtClean="0"/>
              <a:t> Federations</a:t>
            </a:r>
            <a:br>
              <a:rPr lang="en-US" dirty="0" smtClean="0"/>
            </a:br>
            <a:r>
              <a:rPr lang="en-US" sz="4000" dirty="0" smtClean="0"/>
              <a:t>draft-mrw-abfab-multihop-fed-01.txt</a:t>
            </a:r>
            <a:br>
              <a:rPr lang="en-US" sz="4000" dirty="0" smtClean="0"/>
            </a:br>
            <a:endParaRPr lang="en-US" sz="4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Margaret Wasserman</a:t>
            </a:r>
          </a:p>
          <a:p>
            <a:r>
              <a:rPr lang="en-US" dirty="0" err="1" smtClean="0"/>
              <a:t>mrw@painless-security.com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387387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Trust router protocol</a:t>
            </a:r>
            <a:endParaRPr lang="en-GB" dirty="0"/>
          </a:p>
        </p:txBody>
      </p:sp>
      <p:sp>
        <p:nvSpPr>
          <p:cNvPr id="6" name="Oval 5"/>
          <p:cNvSpPr/>
          <p:nvPr/>
        </p:nvSpPr>
        <p:spPr>
          <a:xfrm>
            <a:off x="4191000" y="4114800"/>
            <a:ext cx="609600" cy="533400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err="1" smtClean="0"/>
              <a:t>eu</a:t>
            </a:r>
            <a:endParaRPr lang="en-GB" sz="1200" b="1" dirty="0"/>
          </a:p>
        </p:txBody>
      </p:sp>
      <p:sp>
        <p:nvSpPr>
          <p:cNvPr id="9" name="Oval 8"/>
          <p:cNvSpPr/>
          <p:nvPr/>
        </p:nvSpPr>
        <p:spPr>
          <a:xfrm>
            <a:off x="5181600" y="2819400"/>
            <a:ext cx="609600" cy="533400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smtClean="0"/>
              <a:t>us</a:t>
            </a:r>
            <a:endParaRPr lang="en-GB" b="1" dirty="0"/>
          </a:p>
        </p:txBody>
      </p:sp>
      <p:sp>
        <p:nvSpPr>
          <p:cNvPr id="11" name="Oval 10"/>
          <p:cNvSpPr/>
          <p:nvPr/>
        </p:nvSpPr>
        <p:spPr>
          <a:xfrm>
            <a:off x="3200400" y="2819400"/>
            <a:ext cx="609600" cy="533400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smtClean="0"/>
              <a:t>ca</a:t>
            </a:r>
            <a:endParaRPr lang="en-GB" b="1" dirty="0"/>
          </a:p>
        </p:txBody>
      </p:sp>
      <p:cxnSp>
        <p:nvCxnSpPr>
          <p:cNvPr id="18" name="Straight Connector 17"/>
          <p:cNvCxnSpPr>
            <a:stCxn id="11" idx="5"/>
            <a:endCxn id="6" idx="1"/>
          </p:cNvCxnSpPr>
          <p:nvPr/>
        </p:nvCxnSpPr>
        <p:spPr>
          <a:xfrm rot="16200000" flipH="1">
            <a:off x="3541385" y="3454026"/>
            <a:ext cx="918230" cy="559548"/>
          </a:xfrm>
          <a:prstGeom prst="line">
            <a:avLst/>
          </a:prstGeom>
          <a:ln w="28575"/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21" name="Straight Connector 20"/>
          <p:cNvCxnSpPr>
            <a:stCxn id="9" idx="3"/>
            <a:endCxn id="6" idx="7"/>
          </p:cNvCxnSpPr>
          <p:nvPr/>
        </p:nvCxnSpPr>
        <p:spPr>
          <a:xfrm rot="5400000">
            <a:off x="4531985" y="3454026"/>
            <a:ext cx="918230" cy="559548"/>
          </a:xfrm>
          <a:prstGeom prst="line">
            <a:avLst/>
          </a:prstGeom>
          <a:ln w="28575"/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26" name="Straight Connector 25"/>
          <p:cNvCxnSpPr>
            <a:stCxn id="57" idx="1"/>
            <a:endCxn id="6" idx="5"/>
          </p:cNvCxnSpPr>
          <p:nvPr/>
        </p:nvCxnSpPr>
        <p:spPr>
          <a:xfrm rot="16200000" flipV="1">
            <a:off x="4755006" y="4526405"/>
            <a:ext cx="449870" cy="537229"/>
          </a:xfrm>
          <a:prstGeom prst="line">
            <a:avLst/>
          </a:prstGeom>
          <a:ln w="28575"/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29" name="Straight Connector 28"/>
          <p:cNvCxnSpPr>
            <a:endCxn id="6" idx="3"/>
          </p:cNvCxnSpPr>
          <p:nvPr/>
        </p:nvCxnSpPr>
        <p:spPr>
          <a:xfrm rot="5400000" flipH="1" flipV="1">
            <a:off x="4074785" y="4520826"/>
            <a:ext cx="156230" cy="254748"/>
          </a:xfrm>
          <a:prstGeom prst="line">
            <a:avLst/>
          </a:prstGeom>
          <a:ln w="28575"/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32" name="Straight Connector 31"/>
          <p:cNvCxnSpPr>
            <a:stCxn id="11" idx="6"/>
            <a:endCxn id="9" idx="2"/>
          </p:cNvCxnSpPr>
          <p:nvPr/>
        </p:nvCxnSpPr>
        <p:spPr>
          <a:xfrm>
            <a:off x="3810000" y="3086100"/>
            <a:ext cx="1371600" cy="1588"/>
          </a:xfrm>
          <a:prstGeom prst="line">
            <a:avLst/>
          </a:prstGeom>
          <a:ln w="28575"/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35" name="Straight Connector 34"/>
          <p:cNvCxnSpPr>
            <a:stCxn id="11" idx="1"/>
          </p:cNvCxnSpPr>
          <p:nvPr/>
        </p:nvCxnSpPr>
        <p:spPr>
          <a:xfrm rot="16200000" flipV="1">
            <a:off x="3015480" y="2623321"/>
            <a:ext cx="230515" cy="317874"/>
          </a:xfrm>
          <a:prstGeom prst="line">
            <a:avLst/>
          </a:prstGeom>
          <a:ln w="28575"/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38" name="Straight Connector 37"/>
          <p:cNvCxnSpPr>
            <a:stCxn id="11" idx="0"/>
          </p:cNvCxnSpPr>
          <p:nvPr/>
        </p:nvCxnSpPr>
        <p:spPr>
          <a:xfrm rot="5400000" flipH="1" flipV="1">
            <a:off x="3352800" y="2667000"/>
            <a:ext cx="304800" cy="1588"/>
          </a:xfrm>
          <a:prstGeom prst="line">
            <a:avLst/>
          </a:prstGeom>
          <a:ln w="28575"/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41" name="Straight Connector 40"/>
          <p:cNvCxnSpPr>
            <a:stCxn id="11" idx="2"/>
          </p:cNvCxnSpPr>
          <p:nvPr/>
        </p:nvCxnSpPr>
        <p:spPr>
          <a:xfrm rot="10800000">
            <a:off x="2819400" y="3048000"/>
            <a:ext cx="381000" cy="38100"/>
          </a:xfrm>
          <a:prstGeom prst="line">
            <a:avLst/>
          </a:prstGeom>
          <a:ln w="28575"/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 rot="5400000" flipH="1" flipV="1">
            <a:off x="5334794" y="2666206"/>
            <a:ext cx="304800" cy="1588"/>
          </a:xfrm>
          <a:prstGeom prst="line">
            <a:avLst/>
          </a:prstGeom>
          <a:ln w="28575"/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45" name="Straight Connector 44"/>
          <p:cNvCxnSpPr>
            <a:endCxn id="9" idx="7"/>
          </p:cNvCxnSpPr>
          <p:nvPr/>
        </p:nvCxnSpPr>
        <p:spPr>
          <a:xfrm rot="10800000" flipV="1">
            <a:off x="5701926" y="2666999"/>
            <a:ext cx="317874" cy="230515"/>
          </a:xfrm>
          <a:prstGeom prst="line">
            <a:avLst/>
          </a:prstGeom>
          <a:ln w="28575"/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48" name="Straight Connector 47"/>
          <p:cNvCxnSpPr>
            <a:endCxn id="9" idx="6"/>
          </p:cNvCxnSpPr>
          <p:nvPr/>
        </p:nvCxnSpPr>
        <p:spPr>
          <a:xfrm rot="10800000" flipV="1">
            <a:off x="5791200" y="3048000"/>
            <a:ext cx="381000" cy="38100"/>
          </a:xfrm>
          <a:prstGeom prst="line">
            <a:avLst/>
          </a:prstGeom>
          <a:ln w="28575"/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51" name="Oval 50"/>
          <p:cNvSpPr/>
          <p:nvPr/>
        </p:nvSpPr>
        <p:spPr>
          <a:xfrm>
            <a:off x="5334000" y="2209800"/>
            <a:ext cx="304800" cy="304800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b="1" dirty="0"/>
          </a:p>
        </p:txBody>
      </p:sp>
      <p:sp>
        <p:nvSpPr>
          <p:cNvPr id="52" name="Oval 51"/>
          <p:cNvSpPr/>
          <p:nvPr/>
        </p:nvSpPr>
        <p:spPr>
          <a:xfrm>
            <a:off x="5943600" y="2438400"/>
            <a:ext cx="304800" cy="304800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b="1" dirty="0"/>
          </a:p>
        </p:txBody>
      </p:sp>
      <p:sp>
        <p:nvSpPr>
          <p:cNvPr id="53" name="Oval 52"/>
          <p:cNvSpPr/>
          <p:nvPr/>
        </p:nvSpPr>
        <p:spPr>
          <a:xfrm>
            <a:off x="6172200" y="2895600"/>
            <a:ext cx="304800" cy="304800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b="1" dirty="0"/>
          </a:p>
        </p:txBody>
      </p:sp>
      <p:sp>
        <p:nvSpPr>
          <p:cNvPr id="54" name="Oval 53"/>
          <p:cNvSpPr/>
          <p:nvPr/>
        </p:nvSpPr>
        <p:spPr>
          <a:xfrm>
            <a:off x="3352800" y="2209800"/>
            <a:ext cx="304800" cy="304800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b="1" dirty="0"/>
          </a:p>
        </p:txBody>
      </p:sp>
      <p:sp>
        <p:nvSpPr>
          <p:cNvPr id="55" name="Oval 54"/>
          <p:cNvSpPr/>
          <p:nvPr/>
        </p:nvSpPr>
        <p:spPr>
          <a:xfrm>
            <a:off x="2743200" y="2438400"/>
            <a:ext cx="304800" cy="304800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b="1" dirty="0"/>
          </a:p>
        </p:txBody>
      </p:sp>
      <p:sp>
        <p:nvSpPr>
          <p:cNvPr id="56" name="Oval 55"/>
          <p:cNvSpPr/>
          <p:nvPr/>
        </p:nvSpPr>
        <p:spPr>
          <a:xfrm>
            <a:off x="2514600" y="2895600"/>
            <a:ext cx="304800" cy="304800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b="1" dirty="0"/>
          </a:p>
        </p:txBody>
      </p:sp>
      <p:sp>
        <p:nvSpPr>
          <p:cNvPr id="57" name="Oval 56"/>
          <p:cNvSpPr/>
          <p:nvPr/>
        </p:nvSpPr>
        <p:spPr>
          <a:xfrm>
            <a:off x="5181600" y="4953000"/>
            <a:ext cx="457200" cy="457200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b="1" dirty="0" err="1" smtClean="0"/>
              <a:t>uk</a:t>
            </a:r>
            <a:endParaRPr lang="en-GB" b="1" dirty="0"/>
          </a:p>
        </p:txBody>
      </p:sp>
      <p:sp>
        <p:nvSpPr>
          <p:cNvPr id="58" name="Oval 57"/>
          <p:cNvSpPr/>
          <p:nvPr/>
        </p:nvSpPr>
        <p:spPr>
          <a:xfrm>
            <a:off x="3733800" y="4648200"/>
            <a:ext cx="304800" cy="304800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b="1" dirty="0"/>
          </a:p>
        </p:txBody>
      </p:sp>
      <p:cxnSp>
        <p:nvCxnSpPr>
          <p:cNvPr id="59" name="Straight Connector 58"/>
          <p:cNvCxnSpPr/>
          <p:nvPr/>
        </p:nvCxnSpPr>
        <p:spPr>
          <a:xfrm rot="5400000" flipH="1" flipV="1">
            <a:off x="4344194" y="4799806"/>
            <a:ext cx="304800" cy="1588"/>
          </a:xfrm>
          <a:prstGeom prst="line">
            <a:avLst/>
          </a:prstGeom>
          <a:ln w="28575"/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60" name="Oval 59"/>
          <p:cNvSpPr/>
          <p:nvPr/>
        </p:nvSpPr>
        <p:spPr>
          <a:xfrm>
            <a:off x="4343400" y="4953000"/>
            <a:ext cx="304800" cy="304800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b="1" dirty="0"/>
          </a:p>
        </p:txBody>
      </p:sp>
      <p:cxnSp>
        <p:nvCxnSpPr>
          <p:cNvPr id="64" name="Straight Arrow Connector 63"/>
          <p:cNvCxnSpPr/>
          <p:nvPr/>
        </p:nvCxnSpPr>
        <p:spPr>
          <a:xfrm rot="10800000">
            <a:off x="4876800" y="4495800"/>
            <a:ext cx="457200" cy="3810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67" name="Line Callout 1 66"/>
          <p:cNvSpPr/>
          <p:nvPr/>
        </p:nvSpPr>
        <p:spPr>
          <a:xfrm>
            <a:off x="5562600" y="4191000"/>
            <a:ext cx="1905000" cy="533400"/>
          </a:xfrm>
          <a:prstGeom prst="borderCallout1">
            <a:avLst>
              <a:gd name="adj1" fmla="val 79356"/>
              <a:gd name="adj2" fmla="val -454"/>
              <a:gd name="adj3" fmla="val 103794"/>
              <a:gd name="adj4" fmla="val -20349"/>
            </a:avLst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i="1" dirty="0" smtClean="0"/>
              <a:t>Announce</a:t>
            </a:r>
            <a:r>
              <a:rPr lang="en-US" dirty="0" smtClean="0"/>
              <a:t> </a:t>
            </a:r>
            <a:r>
              <a:rPr lang="en-US" dirty="0" err="1" smtClean="0"/>
              <a:t>eduroam</a:t>
            </a:r>
            <a:r>
              <a:rPr lang="en-US" dirty="0" smtClean="0"/>
              <a:t>: ja.net</a:t>
            </a:r>
            <a:endParaRPr lang="en-GB" dirty="0"/>
          </a:p>
        </p:txBody>
      </p:sp>
      <p:cxnSp>
        <p:nvCxnSpPr>
          <p:cNvPr id="68" name="Straight Connector 67"/>
          <p:cNvCxnSpPr/>
          <p:nvPr/>
        </p:nvCxnSpPr>
        <p:spPr>
          <a:xfrm rot="5400000" flipH="1" flipV="1">
            <a:off x="5258594" y="5561806"/>
            <a:ext cx="304800" cy="1588"/>
          </a:xfrm>
          <a:prstGeom prst="line">
            <a:avLst/>
          </a:prstGeom>
          <a:ln w="28575"/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69" name="Oval 68"/>
          <p:cNvSpPr/>
          <p:nvPr/>
        </p:nvSpPr>
        <p:spPr>
          <a:xfrm>
            <a:off x="5257800" y="5715000"/>
            <a:ext cx="304800" cy="304800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b="1" dirty="0"/>
          </a:p>
        </p:txBody>
      </p:sp>
      <p:sp>
        <p:nvSpPr>
          <p:cNvPr id="70" name="TextBox 69"/>
          <p:cNvSpPr txBox="1"/>
          <p:nvPr/>
        </p:nvSpPr>
        <p:spPr>
          <a:xfrm>
            <a:off x="5527946" y="5650468"/>
            <a:ext cx="7204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ja.net</a:t>
            </a:r>
            <a:endParaRPr lang="en-GB" dirty="0"/>
          </a:p>
        </p:txBody>
      </p:sp>
      <p:cxnSp>
        <p:nvCxnSpPr>
          <p:cNvPr id="71" name="Straight Arrow Connector 70"/>
          <p:cNvCxnSpPr/>
          <p:nvPr/>
        </p:nvCxnSpPr>
        <p:spPr>
          <a:xfrm rot="16200000" flipV="1">
            <a:off x="3505200" y="3581400"/>
            <a:ext cx="762000" cy="4572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73" name="Straight Arrow Connector 72"/>
          <p:cNvCxnSpPr/>
          <p:nvPr/>
        </p:nvCxnSpPr>
        <p:spPr>
          <a:xfrm rot="5400000" flipH="1" flipV="1">
            <a:off x="4724400" y="3581400"/>
            <a:ext cx="762000" cy="4572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112351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Cloud 19"/>
          <p:cNvSpPr/>
          <p:nvPr/>
        </p:nvSpPr>
        <p:spPr>
          <a:xfrm>
            <a:off x="3429000" y="2514600"/>
            <a:ext cx="2362200" cy="1066800"/>
          </a:xfrm>
          <a:prstGeom prst="cloud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600" dirty="0" smtClean="0"/>
          </a:p>
          <a:p>
            <a:pPr algn="ctr"/>
            <a:endParaRPr lang="en-US" sz="1600" dirty="0" smtClean="0"/>
          </a:p>
          <a:p>
            <a:pPr algn="ctr"/>
            <a:r>
              <a:rPr lang="en-US" sz="1600" dirty="0" smtClean="0"/>
              <a:t>Trust router</a:t>
            </a:r>
            <a:endParaRPr lang="en-GB" sz="16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RADIUS substrate</a:t>
            </a:r>
            <a:endParaRPr lang="en-GB" dirty="0"/>
          </a:p>
        </p:txBody>
      </p:sp>
      <p:sp>
        <p:nvSpPr>
          <p:cNvPr id="29" name="Content Placeholder 28"/>
          <p:cNvSpPr>
            <a:spLocks noGrp="1"/>
          </p:cNvSpPr>
          <p:nvPr>
            <p:ph idx="1"/>
          </p:nvPr>
        </p:nvSpPr>
        <p:spPr>
          <a:xfrm>
            <a:off x="457200" y="4495800"/>
            <a:ext cx="8229600" cy="1858963"/>
          </a:xfrm>
        </p:spPr>
        <p:txBody>
          <a:bodyPr>
            <a:noAutofit/>
          </a:bodyPr>
          <a:lstStyle/>
          <a:p>
            <a:r>
              <a:rPr lang="en-GB" sz="2400" b="1" dirty="0" smtClean="0"/>
              <a:t>Trust Router allows path selection through the AAA fabric</a:t>
            </a:r>
          </a:p>
          <a:p>
            <a:r>
              <a:rPr lang="en-GB" sz="2400" b="1" dirty="0" smtClean="0"/>
              <a:t>But, static configuration is still required at each hop for trust establishment</a:t>
            </a:r>
          </a:p>
          <a:p>
            <a:r>
              <a:rPr lang="en-GB" sz="2400" b="1" dirty="0" smtClean="0"/>
              <a:t>All AAA servers in the path can see session keys and, potentially, personal information such as real names</a:t>
            </a:r>
            <a:endParaRPr lang="en-GB" sz="2400" b="1" dirty="0"/>
          </a:p>
        </p:txBody>
      </p:sp>
      <p:sp>
        <p:nvSpPr>
          <p:cNvPr id="8" name="Rectangle 7"/>
          <p:cNvSpPr/>
          <p:nvPr/>
        </p:nvSpPr>
        <p:spPr>
          <a:xfrm>
            <a:off x="2133600" y="3047206"/>
            <a:ext cx="1066800" cy="838200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AAA client</a:t>
            </a:r>
            <a:endParaRPr lang="en-GB" dirty="0"/>
          </a:p>
        </p:txBody>
      </p:sp>
      <p:sp>
        <p:nvSpPr>
          <p:cNvPr id="9" name="Rectangle 8"/>
          <p:cNvSpPr/>
          <p:nvPr/>
        </p:nvSpPr>
        <p:spPr>
          <a:xfrm>
            <a:off x="5943600" y="3047206"/>
            <a:ext cx="1066800" cy="838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AAA server</a:t>
            </a:r>
            <a:endParaRPr lang="en-GB" dirty="0"/>
          </a:p>
        </p:txBody>
      </p:sp>
      <p:sp>
        <p:nvSpPr>
          <p:cNvPr id="13" name="TextBox 12"/>
          <p:cNvSpPr txBox="1"/>
          <p:nvPr/>
        </p:nvSpPr>
        <p:spPr>
          <a:xfrm>
            <a:off x="1828800" y="1828006"/>
            <a:ext cx="140852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dirty="0" smtClean="0"/>
              <a:t>Relying party</a:t>
            </a:r>
          </a:p>
          <a:p>
            <a:pPr algn="r"/>
            <a:r>
              <a:rPr lang="en-US" dirty="0" smtClean="0"/>
              <a:t>domain</a:t>
            </a:r>
            <a:endParaRPr lang="en-GB" dirty="0"/>
          </a:p>
        </p:txBody>
      </p:sp>
      <p:sp>
        <p:nvSpPr>
          <p:cNvPr id="14" name="TextBox 13"/>
          <p:cNvSpPr txBox="1"/>
          <p:nvPr/>
        </p:nvSpPr>
        <p:spPr>
          <a:xfrm>
            <a:off x="5866442" y="1904206"/>
            <a:ext cx="175355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Identity Provider</a:t>
            </a:r>
          </a:p>
          <a:p>
            <a:r>
              <a:rPr lang="en-US" dirty="0" smtClean="0"/>
              <a:t>domain</a:t>
            </a:r>
            <a:endParaRPr lang="en-GB" dirty="0"/>
          </a:p>
        </p:txBody>
      </p:sp>
      <p:cxnSp>
        <p:nvCxnSpPr>
          <p:cNvPr id="18" name="Straight Connector 17"/>
          <p:cNvCxnSpPr/>
          <p:nvPr/>
        </p:nvCxnSpPr>
        <p:spPr>
          <a:xfrm rot="5400000">
            <a:off x="1982391" y="2818209"/>
            <a:ext cx="2590006" cy="1588"/>
          </a:xfrm>
          <a:prstGeom prst="line">
            <a:avLst/>
          </a:prstGeom>
          <a:ln w="28575">
            <a:prstDash val="sysDot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rot="5400000">
            <a:off x="4572000" y="2818606"/>
            <a:ext cx="2590800" cy="1588"/>
          </a:xfrm>
          <a:prstGeom prst="line">
            <a:avLst/>
          </a:prstGeom>
          <a:ln w="28575">
            <a:prstDash val="sysDot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1" name="Oval 10"/>
          <p:cNvSpPr/>
          <p:nvPr/>
        </p:nvSpPr>
        <p:spPr>
          <a:xfrm>
            <a:off x="3352800" y="3048000"/>
            <a:ext cx="609600" cy="533400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Oval 11"/>
          <p:cNvSpPr/>
          <p:nvPr/>
        </p:nvSpPr>
        <p:spPr>
          <a:xfrm>
            <a:off x="3810000" y="2590800"/>
            <a:ext cx="609600" cy="533400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Oval 14"/>
          <p:cNvSpPr/>
          <p:nvPr/>
        </p:nvSpPr>
        <p:spPr>
          <a:xfrm>
            <a:off x="4267200" y="2133600"/>
            <a:ext cx="609600" cy="533400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Oval 15"/>
          <p:cNvSpPr/>
          <p:nvPr/>
        </p:nvSpPr>
        <p:spPr>
          <a:xfrm>
            <a:off x="4724400" y="2590800"/>
            <a:ext cx="609600" cy="533400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Oval 16"/>
          <p:cNvSpPr/>
          <p:nvPr/>
        </p:nvSpPr>
        <p:spPr>
          <a:xfrm>
            <a:off x="5181600" y="3048000"/>
            <a:ext cx="609600" cy="533400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Freeform 24"/>
          <p:cNvSpPr/>
          <p:nvPr/>
        </p:nvSpPr>
        <p:spPr>
          <a:xfrm>
            <a:off x="3205018" y="2395298"/>
            <a:ext cx="2724727" cy="1271538"/>
          </a:xfrm>
          <a:custGeom>
            <a:avLst/>
            <a:gdLst>
              <a:gd name="connsiteX0" fmla="*/ 0 w 2724727"/>
              <a:gd name="connsiteY0" fmla="*/ 1234593 h 1271538"/>
              <a:gd name="connsiteX1" fmla="*/ 1376218 w 2724727"/>
              <a:gd name="connsiteY1" fmla="*/ 6157 h 1271538"/>
              <a:gd name="connsiteX2" fmla="*/ 2724727 w 2724727"/>
              <a:gd name="connsiteY2" fmla="*/ 1271538 h 12715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724727" h="1271538">
                <a:moveTo>
                  <a:pt x="0" y="1234593"/>
                </a:moveTo>
                <a:cubicBezTo>
                  <a:pt x="461048" y="617296"/>
                  <a:pt x="922097" y="0"/>
                  <a:pt x="1376218" y="6157"/>
                </a:cubicBezTo>
                <a:cubicBezTo>
                  <a:pt x="1830339" y="12314"/>
                  <a:pt x="2277533" y="641926"/>
                  <a:pt x="2724727" y="1271538"/>
                </a:cubicBezTo>
              </a:path>
            </a:pathLst>
          </a:custGeom>
          <a:ln w="28575">
            <a:solidFill>
              <a:schemeClr val="tx1"/>
            </a:solidFill>
            <a:prstDash val="sysDash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172445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Well, we have </a:t>
            </a:r>
            <a:r>
              <a:rPr lang="en-US" dirty="0" err="1" smtClean="0"/>
              <a:t>RadSec</a:t>
            </a:r>
            <a:r>
              <a:rPr lang="en-US" dirty="0" smtClean="0"/>
              <a:t>…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lvl="1">
              <a:buNone/>
            </a:pPr>
            <a:endParaRPr lang="en-US" dirty="0" smtClean="0"/>
          </a:p>
          <a:p>
            <a:r>
              <a:rPr lang="en-US" dirty="0" err="1" smtClean="0"/>
              <a:t>RadSec</a:t>
            </a:r>
            <a:r>
              <a:rPr lang="en-US" dirty="0" smtClean="0"/>
              <a:t> is Radius over TLS or DTLS</a:t>
            </a:r>
          </a:p>
          <a:p>
            <a:r>
              <a:rPr lang="en-US" dirty="0" smtClean="0"/>
              <a:t>Invoke PKI to banish hop-by-hop security; permits e2e trust establishment</a:t>
            </a:r>
          </a:p>
          <a:p>
            <a:r>
              <a:rPr lang="en-US" dirty="0" smtClean="0"/>
              <a:t>Knowing your peer explicitly may improve rules determination</a:t>
            </a:r>
          </a:p>
          <a:p>
            <a:endParaRPr lang="en-US" dirty="0" smtClean="0"/>
          </a:p>
          <a:p>
            <a:r>
              <a:rPr lang="en-US" dirty="0" smtClean="0"/>
              <a:t>Other benefits:</a:t>
            </a:r>
          </a:p>
          <a:p>
            <a:pPr lvl="1"/>
            <a:r>
              <a:rPr lang="en-US" dirty="0" smtClean="0"/>
              <a:t>Prevents exposure of information to intermediate AAA nodes</a:t>
            </a:r>
          </a:p>
          <a:p>
            <a:pPr lvl="1"/>
            <a:r>
              <a:rPr lang="en-US" dirty="0" smtClean="0"/>
              <a:t>Reduces EAP transmission latency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832143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 single PKI for ABFAB deployments?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292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A PKI environment is a one-to-many relationship; good when you have uniform business requirements and a small number of certificate authorities</a:t>
            </a:r>
          </a:p>
          <a:p>
            <a:r>
              <a:rPr lang="en-US" dirty="0" smtClean="0"/>
              <a:t>However, a one-to-many relationship imposes costs (financial and operational) on all Relying </a:t>
            </a:r>
            <a:r>
              <a:rPr lang="en-US" dirty="0"/>
              <a:t>P</a:t>
            </a:r>
            <a:r>
              <a:rPr lang="en-US" dirty="0" smtClean="0"/>
              <a:t>arties that may not match varied business requirements</a:t>
            </a:r>
          </a:p>
          <a:p>
            <a:r>
              <a:rPr lang="en-US" dirty="0" smtClean="0"/>
              <a:t>A one-to-one relationship allows the actors to agree to their mutual business requirements</a:t>
            </a:r>
          </a:p>
          <a:p>
            <a:r>
              <a:rPr lang="en-US" dirty="0" smtClean="0"/>
              <a:t>But </a:t>
            </a:r>
            <a:r>
              <a:rPr lang="en-US" dirty="0" err="1" smtClean="0"/>
              <a:t>pairwise</a:t>
            </a:r>
            <a:r>
              <a:rPr lang="en-US" dirty="0" smtClean="0"/>
              <a:t> credentials don’t scale, right?</a:t>
            </a:r>
          </a:p>
          <a:p>
            <a:pPr>
              <a:buFont typeface="Wingdings"/>
              <a:buChar char="à"/>
            </a:pPr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endParaRPr lang="en-US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113406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Didn’t we just fix the multiple credential problem?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We’ve just described a mechanism (ABFAB) that enables a single EAP credential to be used with all RPs that trust the EAP server</a:t>
            </a:r>
          </a:p>
          <a:p>
            <a:r>
              <a:rPr lang="en-US" dirty="0" smtClean="0"/>
              <a:t>An AAA server is just another RP, so let’s apply ABFAB to </a:t>
            </a:r>
            <a:r>
              <a:rPr lang="en-US" dirty="0" err="1" smtClean="0"/>
              <a:t>RadSec</a:t>
            </a:r>
            <a:r>
              <a:rPr lang="en-US" dirty="0" smtClean="0"/>
              <a:t>!</a:t>
            </a:r>
          </a:p>
          <a:p>
            <a:pPr marL="0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228322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RadSec</a:t>
            </a:r>
            <a:r>
              <a:rPr lang="en-US" dirty="0" smtClean="0"/>
              <a:t> with ABFAB</a:t>
            </a:r>
            <a:endParaRPr lang="en-GB" dirty="0"/>
          </a:p>
        </p:txBody>
      </p:sp>
      <p:sp>
        <p:nvSpPr>
          <p:cNvPr id="5" name="Rectangle 4"/>
          <p:cNvSpPr/>
          <p:nvPr/>
        </p:nvSpPr>
        <p:spPr>
          <a:xfrm>
            <a:off x="2133600" y="3047206"/>
            <a:ext cx="1066800" cy="838200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AAA client (EAP peer)</a:t>
            </a:r>
            <a:endParaRPr lang="en-GB" sz="1600" dirty="0"/>
          </a:p>
        </p:txBody>
      </p:sp>
      <p:sp>
        <p:nvSpPr>
          <p:cNvPr id="6" name="Rectangle 5"/>
          <p:cNvSpPr/>
          <p:nvPr/>
        </p:nvSpPr>
        <p:spPr>
          <a:xfrm>
            <a:off x="5943600" y="3047206"/>
            <a:ext cx="1371600" cy="838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AAA server (EAP authenticator)</a:t>
            </a:r>
            <a:endParaRPr lang="en-GB" sz="1600" dirty="0"/>
          </a:p>
        </p:txBody>
      </p:sp>
      <p:sp>
        <p:nvSpPr>
          <p:cNvPr id="7" name="TextBox 6"/>
          <p:cNvSpPr txBox="1"/>
          <p:nvPr/>
        </p:nvSpPr>
        <p:spPr>
          <a:xfrm>
            <a:off x="1828800" y="1828006"/>
            <a:ext cx="140852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dirty="0" smtClean="0"/>
              <a:t>Relying party</a:t>
            </a:r>
          </a:p>
          <a:p>
            <a:pPr algn="r"/>
            <a:r>
              <a:rPr lang="en-US" dirty="0" smtClean="0"/>
              <a:t>domain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5866442" y="1904206"/>
            <a:ext cx="175355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Identity Provider</a:t>
            </a:r>
          </a:p>
          <a:p>
            <a:r>
              <a:rPr lang="en-US" dirty="0" smtClean="0"/>
              <a:t>domain</a:t>
            </a:r>
            <a:endParaRPr lang="en-GB" dirty="0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1982391" y="2818209"/>
            <a:ext cx="2590006" cy="1588"/>
          </a:xfrm>
          <a:prstGeom prst="line">
            <a:avLst/>
          </a:prstGeom>
          <a:ln w="28575">
            <a:prstDash val="sysDot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rot="5400000">
            <a:off x="4572000" y="2818606"/>
            <a:ext cx="2590800" cy="1588"/>
          </a:xfrm>
          <a:prstGeom prst="line">
            <a:avLst/>
          </a:prstGeom>
          <a:ln w="28575">
            <a:prstDash val="sysDot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2" name="Oval 11"/>
          <p:cNvSpPr/>
          <p:nvPr/>
        </p:nvSpPr>
        <p:spPr>
          <a:xfrm>
            <a:off x="4267200" y="2133600"/>
            <a:ext cx="609600" cy="533400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TextBox 12"/>
          <p:cNvSpPr txBox="1"/>
          <p:nvPr/>
        </p:nvSpPr>
        <p:spPr>
          <a:xfrm>
            <a:off x="3997686" y="1688068"/>
            <a:ext cx="11839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EAP server</a:t>
            </a:r>
            <a:endParaRPr lang="en-GB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3352800" y="3505200"/>
            <a:ext cx="2438400" cy="1588"/>
          </a:xfrm>
          <a:prstGeom prst="line">
            <a:avLst/>
          </a:prstGeom>
          <a:ln w="38100">
            <a:solidFill>
              <a:schemeClr val="tx1"/>
            </a:solidFill>
            <a:prstDash val="dash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Freeform 14"/>
          <p:cNvSpPr/>
          <p:nvPr/>
        </p:nvSpPr>
        <p:spPr>
          <a:xfrm>
            <a:off x="3349951" y="2755900"/>
            <a:ext cx="2709017" cy="648175"/>
          </a:xfrm>
          <a:custGeom>
            <a:avLst/>
            <a:gdLst>
              <a:gd name="connsiteX0" fmla="*/ 0 w 2709017"/>
              <a:gd name="connsiteY0" fmla="*/ 632389 h 737787"/>
              <a:gd name="connsiteX1" fmla="*/ 2452643 w 2709017"/>
              <a:gd name="connsiteY1" fmla="*/ 632389 h 737787"/>
              <a:gd name="connsiteX2" fmla="*/ 1538243 w 2709017"/>
              <a:gd name="connsiteY2" fmla="*/ 0 h 7377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709017" h="737787">
                <a:moveTo>
                  <a:pt x="0" y="632389"/>
                </a:moveTo>
                <a:cubicBezTo>
                  <a:pt x="1098134" y="685088"/>
                  <a:pt x="2196269" y="737787"/>
                  <a:pt x="2452643" y="632389"/>
                </a:cubicBezTo>
                <a:cubicBezTo>
                  <a:pt x="2709017" y="526991"/>
                  <a:pt x="2123630" y="263495"/>
                  <a:pt x="1538243" y="0"/>
                </a:cubicBezTo>
              </a:path>
            </a:pathLst>
          </a:custGeom>
          <a:ln w="38100">
            <a:solidFill>
              <a:schemeClr val="accent6">
                <a:lumMod val="75000"/>
              </a:schemeClr>
            </a:solidFill>
            <a:prstDash val="sysDot"/>
            <a:headEnd type="triangl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6" name="Content Placeholder 28"/>
          <p:cNvSpPr>
            <a:spLocks noGrp="1"/>
          </p:cNvSpPr>
          <p:nvPr>
            <p:ph idx="1"/>
          </p:nvPr>
        </p:nvSpPr>
        <p:spPr>
          <a:xfrm>
            <a:off x="457200" y="4495800"/>
            <a:ext cx="8229600" cy="1858963"/>
          </a:xfrm>
        </p:spPr>
        <p:txBody>
          <a:bodyPr>
            <a:noAutofit/>
          </a:bodyPr>
          <a:lstStyle/>
          <a:p>
            <a:r>
              <a:rPr lang="en-GB" sz="2500" b="1" dirty="0" smtClean="0"/>
              <a:t>Allows trust to be established using ABFAB, not PKI</a:t>
            </a:r>
          </a:p>
          <a:p>
            <a:r>
              <a:rPr lang="en-GB" sz="2500" b="1" dirty="0" smtClean="0"/>
              <a:t>However, not all AAA clients and AAA servers in a large federation will be connected via a single EAP server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4495800" y="2971800"/>
            <a:ext cx="7936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ABFAB</a:t>
            </a:r>
            <a:endParaRPr lang="en-GB" dirty="0">
              <a:solidFill>
                <a:schemeClr val="accent6">
                  <a:lumMod val="75000"/>
                </a:schemeClr>
              </a:solidFill>
            </a:endParaRPr>
          </a:p>
        </p:txBody>
      </p:sp>
      <p:cxnSp>
        <p:nvCxnSpPr>
          <p:cNvPr id="19" name="Straight Connector 18"/>
          <p:cNvCxnSpPr>
            <a:stCxn id="12" idx="3"/>
          </p:cNvCxnSpPr>
          <p:nvPr/>
        </p:nvCxnSpPr>
        <p:spPr>
          <a:xfrm rot="5400000">
            <a:off x="3548880" y="2240407"/>
            <a:ext cx="459117" cy="1156072"/>
          </a:xfrm>
          <a:prstGeom prst="line">
            <a:avLst/>
          </a:prstGeom>
          <a:ln w="38100">
            <a:solidFill>
              <a:srgbClr val="92D050"/>
            </a:solidFill>
            <a:prstDash val="dash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>
            <a:stCxn id="12" idx="5"/>
          </p:cNvCxnSpPr>
          <p:nvPr/>
        </p:nvCxnSpPr>
        <p:spPr>
          <a:xfrm rot="16200000" flipH="1">
            <a:off x="5136005" y="2240406"/>
            <a:ext cx="459117" cy="1156074"/>
          </a:xfrm>
          <a:prstGeom prst="line">
            <a:avLst/>
          </a:prstGeom>
          <a:ln w="38100">
            <a:solidFill>
              <a:srgbClr val="0070C0"/>
            </a:solidFill>
            <a:prstDash val="dash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 rot="20276485">
            <a:off x="3168562" y="2518363"/>
            <a:ext cx="124149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00B050"/>
                </a:solidFill>
              </a:rPr>
              <a:t>EAP credential</a:t>
            </a:r>
            <a:endParaRPr lang="en-GB" sz="1400" dirty="0">
              <a:solidFill>
                <a:srgbClr val="00B050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 rot="1324128">
            <a:off x="4737860" y="2513433"/>
            <a:ext cx="127066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0070C0"/>
                </a:solidFill>
              </a:rPr>
              <a:t>AAA credential</a:t>
            </a:r>
            <a:endParaRPr lang="en-GB" sz="14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189864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Key Negotiation Protocol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KNP enables a </a:t>
            </a:r>
            <a:r>
              <a:rPr lang="en-US" dirty="0" err="1" smtClean="0"/>
              <a:t>RadSec</a:t>
            </a:r>
            <a:r>
              <a:rPr lang="en-US" dirty="0" smtClean="0"/>
              <a:t> client and server to dynamically establish a short-lived credential for a subsequent </a:t>
            </a:r>
            <a:r>
              <a:rPr lang="en-US" dirty="0" err="1" smtClean="0"/>
              <a:t>RadSec</a:t>
            </a:r>
            <a:r>
              <a:rPr lang="en-US" dirty="0" smtClean="0"/>
              <a:t> connection.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KNP uses EAP authentication of credentials issued to the AAA client by an EAP server that is also trusted by the AAA server.</a:t>
            </a:r>
          </a:p>
          <a:p>
            <a:endParaRPr lang="en-US" dirty="0" smtClean="0"/>
          </a:p>
          <a:p>
            <a:r>
              <a:rPr lang="en-US" dirty="0" smtClean="0"/>
              <a:t>The EAP server is called the ‘Introducer’. The process of establishing the </a:t>
            </a:r>
            <a:r>
              <a:rPr lang="en-US" dirty="0" err="1" smtClean="0"/>
              <a:t>RadSec</a:t>
            </a:r>
            <a:r>
              <a:rPr lang="en-US" dirty="0" smtClean="0"/>
              <a:t> credential between AAA client and server is called ‘Introduction’.</a:t>
            </a: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378123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KNP Introduction</a:t>
            </a:r>
            <a:endParaRPr lang="en-GB" dirty="0"/>
          </a:p>
        </p:txBody>
      </p:sp>
      <p:sp>
        <p:nvSpPr>
          <p:cNvPr id="5" name="Rectangle 4"/>
          <p:cNvSpPr/>
          <p:nvPr/>
        </p:nvSpPr>
        <p:spPr>
          <a:xfrm>
            <a:off x="2133600" y="3047206"/>
            <a:ext cx="1066800" cy="838200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AAA client (EAP peer)</a:t>
            </a:r>
            <a:endParaRPr lang="en-GB" sz="1600" dirty="0"/>
          </a:p>
        </p:txBody>
      </p:sp>
      <p:sp>
        <p:nvSpPr>
          <p:cNvPr id="6" name="Rectangle 5"/>
          <p:cNvSpPr/>
          <p:nvPr/>
        </p:nvSpPr>
        <p:spPr>
          <a:xfrm>
            <a:off x="5943600" y="3047206"/>
            <a:ext cx="1371600" cy="838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AAA server (EAP authenticator)</a:t>
            </a:r>
            <a:endParaRPr lang="en-GB" sz="1600" dirty="0"/>
          </a:p>
        </p:txBody>
      </p:sp>
      <p:sp>
        <p:nvSpPr>
          <p:cNvPr id="7" name="TextBox 6"/>
          <p:cNvSpPr txBox="1"/>
          <p:nvPr/>
        </p:nvSpPr>
        <p:spPr>
          <a:xfrm>
            <a:off x="1828800" y="1828006"/>
            <a:ext cx="140852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dirty="0" smtClean="0"/>
              <a:t>Relying party</a:t>
            </a:r>
          </a:p>
          <a:p>
            <a:pPr algn="r"/>
            <a:r>
              <a:rPr lang="en-US" dirty="0" smtClean="0"/>
              <a:t>domain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5866442" y="1904206"/>
            <a:ext cx="175355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Identity Provider</a:t>
            </a:r>
          </a:p>
          <a:p>
            <a:r>
              <a:rPr lang="en-US" dirty="0" smtClean="0"/>
              <a:t>domain</a:t>
            </a:r>
            <a:endParaRPr lang="en-GB" dirty="0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1982391" y="2818209"/>
            <a:ext cx="2590006" cy="1588"/>
          </a:xfrm>
          <a:prstGeom prst="line">
            <a:avLst/>
          </a:prstGeom>
          <a:ln w="28575">
            <a:prstDash val="sysDot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rot="5400000">
            <a:off x="4572000" y="2818606"/>
            <a:ext cx="2590800" cy="1588"/>
          </a:xfrm>
          <a:prstGeom prst="line">
            <a:avLst/>
          </a:prstGeom>
          <a:ln w="28575">
            <a:prstDash val="sysDot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2" name="Oval 11"/>
          <p:cNvSpPr/>
          <p:nvPr/>
        </p:nvSpPr>
        <p:spPr>
          <a:xfrm>
            <a:off x="4267200" y="2133600"/>
            <a:ext cx="609600" cy="533400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TextBox 12"/>
          <p:cNvSpPr txBox="1"/>
          <p:nvPr/>
        </p:nvSpPr>
        <p:spPr>
          <a:xfrm>
            <a:off x="3962400" y="1524000"/>
            <a:ext cx="132497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Introducer</a:t>
            </a:r>
          </a:p>
          <a:p>
            <a:pPr algn="ctr"/>
            <a:r>
              <a:rPr lang="en-US" dirty="0" smtClean="0"/>
              <a:t>(EAP server)</a:t>
            </a:r>
          </a:p>
        </p:txBody>
      </p:sp>
      <p:cxnSp>
        <p:nvCxnSpPr>
          <p:cNvPr id="14" name="Straight Connector 13"/>
          <p:cNvCxnSpPr/>
          <p:nvPr/>
        </p:nvCxnSpPr>
        <p:spPr>
          <a:xfrm>
            <a:off x="3352800" y="3505200"/>
            <a:ext cx="2438400" cy="1588"/>
          </a:xfrm>
          <a:prstGeom prst="line">
            <a:avLst/>
          </a:prstGeom>
          <a:ln w="38100">
            <a:solidFill>
              <a:schemeClr val="tx1"/>
            </a:solidFill>
            <a:prstDash val="dash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Freeform 14"/>
          <p:cNvSpPr/>
          <p:nvPr/>
        </p:nvSpPr>
        <p:spPr>
          <a:xfrm>
            <a:off x="3276600" y="2765778"/>
            <a:ext cx="2806700" cy="638297"/>
          </a:xfrm>
          <a:custGeom>
            <a:avLst/>
            <a:gdLst>
              <a:gd name="connsiteX0" fmla="*/ 0 w 2709017"/>
              <a:gd name="connsiteY0" fmla="*/ 632389 h 737787"/>
              <a:gd name="connsiteX1" fmla="*/ 2452643 w 2709017"/>
              <a:gd name="connsiteY1" fmla="*/ 632389 h 737787"/>
              <a:gd name="connsiteX2" fmla="*/ 1538243 w 2709017"/>
              <a:gd name="connsiteY2" fmla="*/ 0 h 7377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709017" h="737787">
                <a:moveTo>
                  <a:pt x="0" y="632389"/>
                </a:moveTo>
                <a:cubicBezTo>
                  <a:pt x="1098134" y="685088"/>
                  <a:pt x="2196269" y="737787"/>
                  <a:pt x="2452643" y="632389"/>
                </a:cubicBezTo>
                <a:cubicBezTo>
                  <a:pt x="2709017" y="526991"/>
                  <a:pt x="2123630" y="263495"/>
                  <a:pt x="1538243" y="0"/>
                </a:cubicBezTo>
              </a:path>
            </a:pathLst>
          </a:custGeom>
          <a:ln w="38100">
            <a:solidFill>
              <a:schemeClr val="accent6">
                <a:lumMod val="75000"/>
              </a:schemeClr>
            </a:solidFill>
            <a:prstDash val="sysDot"/>
            <a:headEnd type="triangl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6" name="Content Placeholder 28"/>
          <p:cNvSpPr>
            <a:spLocks noGrp="1"/>
          </p:cNvSpPr>
          <p:nvPr>
            <p:ph idx="1"/>
          </p:nvPr>
        </p:nvSpPr>
        <p:spPr>
          <a:xfrm>
            <a:off x="457200" y="4495800"/>
            <a:ext cx="8229600" cy="185896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sz="2500" b="1" dirty="0" smtClean="0"/>
              <a:t>When an AAA Client and a AAA Server are connected via a single KNP Introducer, this is referred to as a Trust Link</a:t>
            </a:r>
            <a:endParaRPr lang="en-GB" sz="2500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3810000" y="2971800"/>
            <a:ext cx="17930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KNP Introduction</a:t>
            </a:r>
            <a:endParaRPr lang="en-GB" dirty="0">
              <a:solidFill>
                <a:schemeClr val="accent6">
                  <a:lumMod val="75000"/>
                </a:schemeClr>
              </a:solidFill>
            </a:endParaRPr>
          </a:p>
        </p:txBody>
      </p:sp>
      <p:cxnSp>
        <p:nvCxnSpPr>
          <p:cNvPr id="19" name="Straight Connector 18"/>
          <p:cNvCxnSpPr>
            <a:stCxn id="12" idx="3"/>
          </p:cNvCxnSpPr>
          <p:nvPr/>
        </p:nvCxnSpPr>
        <p:spPr>
          <a:xfrm rot="5400000">
            <a:off x="3548880" y="2240407"/>
            <a:ext cx="459117" cy="1156072"/>
          </a:xfrm>
          <a:prstGeom prst="line">
            <a:avLst/>
          </a:prstGeom>
          <a:ln w="38100">
            <a:solidFill>
              <a:schemeClr val="accent6"/>
            </a:solidFill>
            <a:prstDash val="dash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rot="16200000" flipH="1">
            <a:off x="5136005" y="2240406"/>
            <a:ext cx="459117" cy="1156074"/>
          </a:xfrm>
          <a:prstGeom prst="line">
            <a:avLst/>
          </a:prstGeom>
          <a:ln w="38100">
            <a:solidFill>
              <a:schemeClr val="accent6"/>
            </a:solidFill>
            <a:prstDash val="dash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751982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Transitive operation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Not all AAA nodes share a common Introducer.</a:t>
            </a:r>
          </a:p>
          <a:p>
            <a:endParaRPr lang="en-US" dirty="0" smtClean="0"/>
          </a:p>
          <a:p>
            <a:r>
              <a:rPr lang="en-US" dirty="0" smtClean="0"/>
              <a:t>An Introducer can also be party as AAA client or server to an Introduction.</a:t>
            </a:r>
          </a:p>
          <a:p>
            <a:endParaRPr lang="en-US" dirty="0" smtClean="0"/>
          </a:p>
          <a:p>
            <a:r>
              <a:rPr lang="en-US" dirty="0" smtClean="0"/>
              <a:t>This enables transitive introduction: the AAA client </a:t>
            </a:r>
            <a:r>
              <a:rPr lang="en-US" dirty="0" err="1" smtClean="0"/>
              <a:t>recurses</a:t>
            </a:r>
            <a:r>
              <a:rPr lang="en-US" dirty="0" smtClean="0"/>
              <a:t> along a path of Introducers to the AAA server.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834516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Transitive Use of KNP</a:t>
            </a:r>
            <a:endParaRPr lang="en-GB" dirty="0"/>
          </a:p>
        </p:txBody>
      </p:sp>
      <p:sp>
        <p:nvSpPr>
          <p:cNvPr id="5" name="Rectangle 4"/>
          <p:cNvSpPr/>
          <p:nvPr/>
        </p:nvSpPr>
        <p:spPr>
          <a:xfrm>
            <a:off x="990600" y="3047206"/>
            <a:ext cx="1066800" cy="838200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AAA</a:t>
            </a:r>
          </a:p>
          <a:p>
            <a:pPr algn="ctr"/>
            <a:r>
              <a:rPr lang="en-US" dirty="0" smtClean="0"/>
              <a:t>client</a:t>
            </a:r>
            <a:endParaRPr lang="en-GB" dirty="0"/>
          </a:p>
        </p:txBody>
      </p:sp>
      <p:sp>
        <p:nvSpPr>
          <p:cNvPr id="6" name="Rectangle 5"/>
          <p:cNvSpPr/>
          <p:nvPr/>
        </p:nvSpPr>
        <p:spPr>
          <a:xfrm>
            <a:off x="6781800" y="3047206"/>
            <a:ext cx="1066800" cy="838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AAA server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685800" y="1828006"/>
            <a:ext cx="140852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dirty="0" smtClean="0"/>
              <a:t>Relying party</a:t>
            </a:r>
          </a:p>
          <a:p>
            <a:pPr algn="r"/>
            <a:r>
              <a:rPr lang="en-US" dirty="0" smtClean="0"/>
              <a:t>domain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6704642" y="1904206"/>
            <a:ext cx="175355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Identity Provider</a:t>
            </a:r>
          </a:p>
          <a:p>
            <a:r>
              <a:rPr lang="en-US" dirty="0" smtClean="0"/>
              <a:t>domain</a:t>
            </a:r>
            <a:endParaRPr lang="en-GB" dirty="0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839391" y="2818209"/>
            <a:ext cx="2590006" cy="1588"/>
          </a:xfrm>
          <a:prstGeom prst="line">
            <a:avLst/>
          </a:prstGeom>
          <a:ln w="28575">
            <a:prstDash val="sysDot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rot="5400000">
            <a:off x="5410200" y="2818606"/>
            <a:ext cx="2590800" cy="1588"/>
          </a:xfrm>
          <a:prstGeom prst="line">
            <a:avLst/>
          </a:prstGeom>
          <a:ln w="28575">
            <a:prstDash val="sysDot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2" name="Oval 11"/>
          <p:cNvSpPr/>
          <p:nvPr/>
        </p:nvSpPr>
        <p:spPr>
          <a:xfrm>
            <a:off x="4191000" y="2133600"/>
            <a:ext cx="609600" cy="533400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TextBox 12"/>
          <p:cNvSpPr txBox="1"/>
          <p:nvPr/>
        </p:nvSpPr>
        <p:spPr>
          <a:xfrm>
            <a:off x="3886200" y="1828800"/>
            <a:ext cx="11742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Introducer</a:t>
            </a:r>
          </a:p>
        </p:txBody>
      </p:sp>
      <p:cxnSp>
        <p:nvCxnSpPr>
          <p:cNvPr id="14" name="Straight Connector 13"/>
          <p:cNvCxnSpPr/>
          <p:nvPr/>
        </p:nvCxnSpPr>
        <p:spPr>
          <a:xfrm>
            <a:off x="2209800" y="3505200"/>
            <a:ext cx="4419600" cy="1588"/>
          </a:xfrm>
          <a:prstGeom prst="line">
            <a:avLst/>
          </a:prstGeom>
          <a:ln w="38100">
            <a:solidFill>
              <a:schemeClr val="tx1"/>
            </a:solidFill>
            <a:prstDash val="dash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Content Placeholder 28"/>
          <p:cNvSpPr>
            <a:spLocks noGrp="1"/>
          </p:cNvSpPr>
          <p:nvPr>
            <p:ph idx="1"/>
          </p:nvPr>
        </p:nvSpPr>
        <p:spPr>
          <a:xfrm>
            <a:off x="457200" y="4495800"/>
            <a:ext cx="8229600" cy="1858963"/>
          </a:xfrm>
        </p:spPr>
        <p:txBody>
          <a:bodyPr>
            <a:noAutofit/>
          </a:bodyPr>
          <a:lstStyle/>
          <a:p>
            <a:r>
              <a:rPr lang="en-US" sz="2500" b="1" dirty="0" smtClean="0"/>
              <a:t>When a AAA Client can reach a AAA Server through a chain of KNP Introducers, this is a Trust Path</a:t>
            </a:r>
          </a:p>
          <a:p>
            <a:r>
              <a:rPr lang="en-US" sz="2500" b="1" dirty="0" smtClean="0"/>
              <a:t>How does the RP know what path to traverse?  It asks it’s local Trust Router!</a:t>
            </a:r>
          </a:p>
        </p:txBody>
      </p:sp>
      <p:sp>
        <p:nvSpPr>
          <p:cNvPr id="21" name="Oval 20"/>
          <p:cNvSpPr/>
          <p:nvPr/>
        </p:nvSpPr>
        <p:spPr>
          <a:xfrm>
            <a:off x="2819400" y="2133600"/>
            <a:ext cx="609600" cy="533400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TextBox 21"/>
          <p:cNvSpPr txBox="1"/>
          <p:nvPr/>
        </p:nvSpPr>
        <p:spPr>
          <a:xfrm>
            <a:off x="2514600" y="1828800"/>
            <a:ext cx="11742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Introducer</a:t>
            </a:r>
          </a:p>
        </p:txBody>
      </p:sp>
      <p:sp>
        <p:nvSpPr>
          <p:cNvPr id="23" name="Oval 22"/>
          <p:cNvSpPr/>
          <p:nvPr/>
        </p:nvSpPr>
        <p:spPr>
          <a:xfrm>
            <a:off x="5531304" y="2133600"/>
            <a:ext cx="609600" cy="533400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TextBox 23"/>
          <p:cNvSpPr txBox="1"/>
          <p:nvPr/>
        </p:nvSpPr>
        <p:spPr>
          <a:xfrm>
            <a:off x="5226504" y="1828800"/>
            <a:ext cx="11742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Introducer</a:t>
            </a:r>
          </a:p>
        </p:txBody>
      </p:sp>
      <p:sp>
        <p:nvSpPr>
          <p:cNvPr id="25" name="Freeform 24"/>
          <p:cNvSpPr/>
          <p:nvPr/>
        </p:nvSpPr>
        <p:spPr>
          <a:xfrm>
            <a:off x="2221907" y="2674834"/>
            <a:ext cx="4788493" cy="787637"/>
          </a:xfrm>
          <a:custGeom>
            <a:avLst/>
            <a:gdLst>
              <a:gd name="connsiteX0" fmla="*/ 0 w 5050564"/>
              <a:gd name="connsiteY0" fmla="*/ 675117 h 787637"/>
              <a:gd name="connsiteX1" fmla="*/ 4401084 w 5050564"/>
              <a:gd name="connsiteY1" fmla="*/ 675117 h 787637"/>
              <a:gd name="connsiteX2" fmla="*/ 3896882 w 5050564"/>
              <a:gd name="connsiteY2" fmla="*/ 0 h 7876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050564" h="787637">
                <a:moveTo>
                  <a:pt x="0" y="675117"/>
                </a:moveTo>
                <a:cubicBezTo>
                  <a:pt x="1875802" y="731377"/>
                  <a:pt x="3751604" y="787637"/>
                  <a:pt x="4401084" y="675117"/>
                </a:cubicBezTo>
                <a:cubicBezTo>
                  <a:pt x="5050564" y="562597"/>
                  <a:pt x="4473723" y="281298"/>
                  <a:pt x="3896882" y="0"/>
                </a:cubicBezTo>
              </a:path>
            </a:pathLst>
          </a:custGeom>
          <a:ln w="38100">
            <a:prstDash val="sysDot"/>
            <a:headEnd type="triangle" w="med" len="med"/>
            <a:tailEnd type="triangle" w="med" len="me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Freeform 28"/>
          <p:cNvSpPr/>
          <p:nvPr/>
        </p:nvSpPr>
        <p:spPr>
          <a:xfrm>
            <a:off x="2221907" y="2409914"/>
            <a:ext cx="3500927" cy="931492"/>
          </a:xfrm>
          <a:custGeom>
            <a:avLst/>
            <a:gdLst>
              <a:gd name="connsiteX0" fmla="*/ 0 w 3500927"/>
              <a:gd name="connsiteY0" fmla="*/ 931492 h 931492"/>
              <a:gd name="connsiteX1" fmla="*/ 3059394 w 3500927"/>
              <a:gd name="connsiteY1" fmla="*/ 222191 h 931492"/>
              <a:gd name="connsiteX2" fmla="*/ 2649196 w 3500927"/>
              <a:gd name="connsiteY2" fmla="*/ 0 h 9314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500927" h="931492">
                <a:moveTo>
                  <a:pt x="0" y="931492"/>
                </a:moveTo>
                <a:cubicBezTo>
                  <a:pt x="1308930" y="654466"/>
                  <a:pt x="2617861" y="377440"/>
                  <a:pt x="3059394" y="222191"/>
                </a:cubicBezTo>
                <a:cubicBezTo>
                  <a:pt x="3500927" y="66942"/>
                  <a:pt x="3075061" y="33471"/>
                  <a:pt x="2649196" y="0"/>
                </a:cubicBezTo>
              </a:path>
            </a:pathLst>
          </a:custGeom>
          <a:ln w="38100">
            <a:prstDash val="sysDot"/>
            <a:headEnd type="triangle" w="med" len="med"/>
            <a:tailEnd type="triangle" w="med" len="me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Freeform 29"/>
          <p:cNvSpPr/>
          <p:nvPr/>
        </p:nvSpPr>
        <p:spPr>
          <a:xfrm>
            <a:off x="2230452" y="2384277"/>
            <a:ext cx="2036748" cy="957129"/>
          </a:xfrm>
          <a:custGeom>
            <a:avLst/>
            <a:gdLst>
              <a:gd name="connsiteX0" fmla="*/ 0 w 1921380"/>
              <a:gd name="connsiteY0" fmla="*/ 957129 h 957129"/>
              <a:gd name="connsiteX1" fmla="*/ 1709159 w 1921380"/>
              <a:gd name="connsiteY1" fmla="*/ 222190 h 957129"/>
              <a:gd name="connsiteX2" fmla="*/ 1273324 w 1921380"/>
              <a:gd name="connsiteY2" fmla="*/ 0 h 9571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921380" h="957129">
                <a:moveTo>
                  <a:pt x="0" y="957129"/>
                </a:moveTo>
                <a:cubicBezTo>
                  <a:pt x="748469" y="669420"/>
                  <a:pt x="1496938" y="381712"/>
                  <a:pt x="1709159" y="222190"/>
                </a:cubicBezTo>
                <a:cubicBezTo>
                  <a:pt x="1921380" y="62669"/>
                  <a:pt x="1597352" y="31334"/>
                  <a:pt x="1273324" y="0"/>
                </a:cubicBezTo>
              </a:path>
            </a:pathLst>
          </a:custGeom>
          <a:ln w="38100">
            <a:prstDash val="sysDot"/>
            <a:headEnd type="triangle" w="med" len="med"/>
            <a:tailEnd type="triangle" w="med" len="me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TextBox 30"/>
          <p:cNvSpPr txBox="1"/>
          <p:nvPr/>
        </p:nvSpPr>
        <p:spPr>
          <a:xfrm>
            <a:off x="3352800" y="2514600"/>
            <a:ext cx="4219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K1</a:t>
            </a:r>
            <a:endParaRPr lang="en-GB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4800600" y="2667000"/>
            <a:ext cx="5743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K2</a:t>
            </a:r>
            <a:endParaRPr lang="en-GB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6019800" y="3048000"/>
            <a:ext cx="4219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K3</a:t>
            </a:r>
            <a:endParaRPr lang="en-GB" dirty="0">
              <a:solidFill>
                <a:schemeClr val="accent6">
                  <a:lumMod val="75000"/>
                </a:schemeClr>
              </a:solidFill>
            </a:endParaRPr>
          </a:p>
        </p:txBody>
      </p:sp>
      <p:cxnSp>
        <p:nvCxnSpPr>
          <p:cNvPr id="40" name="Straight Connector 39"/>
          <p:cNvCxnSpPr>
            <a:stCxn id="21" idx="3"/>
          </p:cNvCxnSpPr>
          <p:nvPr/>
        </p:nvCxnSpPr>
        <p:spPr>
          <a:xfrm rot="5400000">
            <a:off x="2252523" y="2393764"/>
            <a:ext cx="461031" cy="851273"/>
          </a:xfrm>
          <a:prstGeom prst="line">
            <a:avLst/>
          </a:prstGeom>
          <a:ln w="38100">
            <a:solidFill>
              <a:schemeClr val="accent6"/>
            </a:solidFill>
            <a:prstDash val="dash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>
            <a:stCxn id="12" idx="2"/>
            <a:endCxn id="21" idx="6"/>
          </p:cNvCxnSpPr>
          <p:nvPr/>
        </p:nvCxnSpPr>
        <p:spPr>
          <a:xfrm rot="10800000">
            <a:off x="3429000" y="2400300"/>
            <a:ext cx="762000" cy="1588"/>
          </a:xfrm>
          <a:prstGeom prst="line">
            <a:avLst/>
          </a:prstGeom>
          <a:ln w="38100">
            <a:solidFill>
              <a:schemeClr val="accent6"/>
            </a:solidFill>
            <a:prstDash val="dash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>
            <a:stCxn id="23" idx="2"/>
            <a:endCxn id="12" idx="6"/>
          </p:cNvCxnSpPr>
          <p:nvPr/>
        </p:nvCxnSpPr>
        <p:spPr>
          <a:xfrm rot="10800000">
            <a:off x="4800600" y="2400300"/>
            <a:ext cx="730704" cy="1588"/>
          </a:xfrm>
          <a:prstGeom prst="line">
            <a:avLst/>
          </a:prstGeom>
          <a:ln w="38100">
            <a:solidFill>
              <a:schemeClr val="accent6"/>
            </a:solidFill>
            <a:prstDash val="dash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 rot="5400000">
            <a:off x="3932295" y="2818209"/>
            <a:ext cx="2590006" cy="1588"/>
          </a:xfrm>
          <a:prstGeom prst="line">
            <a:avLst/>
          </a:prstGeom>
          <a:ln w="28575">
            <a:prstDash val="sysDot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/>
        </p:nvCxnSpPr>
        <p:spPr>
          <a:xfrm rot="5400000">
            <a:off x="2493201" y="2819003"/>
            <a:ext cx="2590006" cy="1588"/>
          </a:xfrm>
          <a:prstGeom prst="line">
            <a:avLst/>
          </a:prstGeom>
          <a:ln w="28575">
            <a:prstDash val="sysDot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6140904" y="2474337"/>
            <a:ext cx="729796" cy="561995"/>
          </a:xfrm>
          <a:prstGeom prst="line">
            <a:avLst/>
          </a:prstGeom>
          <a:ln w="38100">
            <a:solidFill>
              <a:schemeClr val="accent6"/>
            </a:solidFill>
            <a:prstDash val="dash"/>
            <a:headEnd type="triangle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011135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Am I Here?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Presenting work that has been proposed in the ABFAB WG for </a:t>
            </a:r>
            <a:r>
              <a:rPr lang="en-US" dirty="0" err="1" smtClean="0"/>
              <a:t>Multihop</a:t>
            </a:r>
            <a:r>
              <a:rPr lang="en-US" dirty="0" smtClean="0"/>
              <a:t> Federations</a:t>
            </a:r>
          </a:p>
          <a:p>
            <a:pPr lvl="1"/>
            <a:r>
              <a:rPr lang="en-US" dirty="0" smtClean="0"/>
              <a:t>Overall </a:t>
            </a:r>
            <a:r>
              <a:rPr lang="en-US" dirty="0" err="1" smtClean="0"/>
              <a:t>Multihop</a:t>
            </a:r>
            <a:r>
              <a:rPr lang="en-US" dirty="0" smtClean="0"/>
              <a:t> Architecture and Trust Router</a:t>
            </a:r>
          </a:p>
          <a:p>
            <a:pPr lvl="2"/>
            <a:r>
              <a:rPr lang="en-US" dirty="0"/>
              <a:t>draft-mrw-abfab-multihop-fed-01.</a:t>
            </a:r>
            <a:r>
              <a:rPr lang="en-US" dirty="0" smtClean="0"/>
              <a:t>txt</a:t>
            </a:r>
          </a:p>
          <a:p>
            <a:pPr lvl="1"/>
            <a:r>
              <a:rPr lang="en-US" dirty="0" smtClean="0"/>
              <a:t>Key Negotiation Protocol</a:t>
            </a:r>
          </a:p>
          <a:p>
            <a:pPr lvl="2"/>
            <a:r>
              <a:rPr lang="en-US" dirty="0"/>
              <a:t>draft-howlett-radsec-knp-</a:t>
            </a:r>
            <a:r>
              <a:rPr lang="en-US" dirty="0" smtClean="0"/>
              <a:t>01.txt</a:t>
            </a:r>
            <a:endParaRPr lang="en-US" dirty="0"/>
          </a:p>
          <a:p>
            <a:r>
              <a:rPr lang="en-US" dirty="0" smtClean="0"/>
              <a:t>Not changing AAA protocols</a:t>
            </a:r>
          </a:p>
          <a:p>
            <a:pPr lvl="1"/>
            <a:r>
              <a:rPr lang="en-US" dirty="0" smtClean="0"/>
              <a:t>Specifications compatible with Radius, </a:t>
            </a:r>
            <a:r>
              <a:rPr lang="en-US" dirty="0" err="1" smtClean="0"/>
              <a:t>RadSec</a:t>
            </a:r>
            <a:r>
              <a:rPr lang="en-US" dirty="0" smtClean="0"/>
              <a:t> and Diameter</a:t>
            </a:r>
          </a:p>
          <a:p>
            <a:r>
              <a:rPr lang="en-US" dirty="0" smtClean="0"/>
              <a:t>Here to get your feedback/comments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675936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Trust Path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A Trust Path is a series of KNP hops that can be used to reach a AAA server in a destination realm</a:t>
            </a:r>
          </a:p>
          <a:p>
            <a:r>
              <a:rPr lang="en-US" dirty="0" smtClean="0"/>
              <a:t>Each KNP hop is called a Trust Link</a:t>
            </a:r>
          </a:p>
          <a:p>
            <a:r>
              <a:rPr lang="en-US" dirty="0" smtClean="0"/>
              <a:t>Shown as series of realms and types, connected by arrows</a:t>
            </a:r>
          </a:p>
          <a:p>
            <a:pPr lvl="1"/>
            <a:r>
              <a:rPr lang="en-US" dirty="0" smtClean="0"/>
              <a:t>Currently defined  types are Trust Router (T) or AAA Server (R)</a:t>
            </a:r>
          </a:p>
          <a:p>
            <a:pPr lvl="1"/>
            <a:r>
              <a:rPr lang="en-US" dirty="0" smtClean="0"/>
              <a:t>Example:  A -&gt; B(T) -&gt; C(T) -&gt; D(T) -&gt; D(R)</a:t>
            </a:r>
          </a:p>
          <a:p>
            <a:pPr marL="457200" lvl="1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399125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Trust Router Functions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Trust Router Protocol</a:t>
            </a:r>
          </a:p>
          <a:p>
            <a:pPr lvl="1"/>
            <a:r>
              <a:rPr lang="en-US" dirty="0" smtClean="0"/>
              <a:t>Distributes information about available Trust Links in the network</a:t>
            </a:r>
          </a:p>
          <a:p>
            <a:pPr lvl="1"/>
            <a:r>
              <a:rPr lang="en-US" dirty="0"/>
              <a:t>C</a:t>
            </a:r>
            <a:r>
              <a:rPr lang="en-US" dirty="0" smtClean="0"/>
              <a:t>alculates a tree of Trust Paths to reach target destinations</a:t>
            </a:r>
          </a:p>
          <a:p>
            <a:r>
              <a:rPr lang="en-US" dirty="0" smtClean="0"/>
              <a:t>Trust Path Query </a:t>
            </a:r>
          </a:p>
          <a:p>
            <a:pPr lvl="1"/>
            <a:r>
              <a:rPr lang="en-US" dirty="0" smtClean="0"/>
              <a:t>Provide “best” path to a destination realm in response to queries from local RPs</a:t>
            </a:r>
          </a:p>
          <a:p>
            <a:r>
              <a:rPr lang="en-US" dirty="0" smtClean="0"/>
              <a:t>Temporary Identity Request</a:t>
            </a:r>
          </a:p>
          <a:p>
            <a:pPr lvl="1"/>
            <a:r>
              <a:rPr lang="en-US" dirty="0" smtClean="0"/>
              <a:t>Provision temporary identities that RPs can use to reach the next hop in the Trust Path, in response to KNP requests from RPs</a:t>
            </a:r>
          </a:p>
          <a:p>
            <a:pPr lvl="1"/>
            <a:r>
              <a:rPr lang="en-US" dirty="0" smtClean="0"/>
              <a:t>AKA, serve as a KNP Introducer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990835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Trust Router Protocol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Exchange information about Trust Links between Trust Routers</a:t>
            </a:r>
          </a:p>
          <a:p>
            <a:pPr lvl="1"/>
            <a:r>
              <a:rPr lang="en-US" dirty="0" smtClean="0"/>
              <a:t>Trust Links are unidirectional and of a specific type</a:t>
            </a:r>
          </a:p>
          <a:p>
            <a:pPr lvl="2"/>
            <a:r>
              <a:rPr lang="en-US" dirty="0" smtClean="0"/>
              <a:t>A -&gt; B(T) does not imply A -&gt; B(R), B -&gt; A(T) or B -&gt; A(R)</a:t>
            </a:r>
          </a:p>
          <a:p>
            <a:pPr lvl="1"/>
            <a:r>
              <a:rPr lang="en-US" dirty="0" smtClean="0"/>
              <a:t>Realm names are not necessarily hierarchical, but they may be</a:t>
            </a:r>
          </a:p>
          <a:p>
            <a:pPr lvl="2"/>
            <a:r>
              <a:rPr lang="en-US" dirty="0" smtClean="0"/>
              <a:t>example-</a:t>
            </a:r>
            <a:r>
              <a:rPr lang="en-US" dirty="0" err="1" smtClean="0"/>
              <a:t>u.ac.uk</a:t>
            </a:r>
            <a:r>
              <a:rPr lang="en-US" dirty="0" smtClean="0"/>
              <a:t> is not necessarily reached via .</a:t>
            </a:r>
            <a:r>
              <a:rPr lang="en-US" dirty="0" err="1" smtClean="0"/>
              <a:t>uk</a:t>
            </a:r>
            <a:r>
              <a:rPr lang="en-US" dirty="0" smtClean="0"/>
              <a:t> or .</a:t>
            </a:r>
            <a:r>
              <a:rPr lang="en-US" dirty="0" err="1" smtClean="0"/>
              <a:t>ac.uk</a:t>
            </a:r>
            <a:endParaRPr lang="en-US" dirty="0"/>
          </a:p>
          <a:p>
            <a:r>
              <a:rPr lang="en-US" dirty="0" smtClean="0"/>
              <a:t>Tree of available Trust Paths rooted in local realm is calculated by each Trust Router</a:t>
            </a: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05586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Trust Path Query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Generated by an RP to request a Trust Path to reach a AAA server in a destination realm</a:t>
            </a:r>
          </a:p>
          <a:p>
            <a:r>
              <a:rPr lang="en-US" dirty="0" smtClean="0"/>
              <a:t>When a Trust Path Query is received, the Trust Router:</a:t>
            </a:r>
          </a:p>
          <a:p>
            <a:pPr lvl="1"/>
            <a:r>
              <a:rPr lang="en-US" dirty="0" smtClean="0"/>
              <a:t>Authenticates the RP, and checks local policy to determine whether or not to reply</a:t>
            </a:r>
          </a:p>
          <a:p>
            <a:pPr lvl="1"/>
            <a:r>
              <a:rPr lang="en-US" dirty="0" smtClean="0"/>
              <a:t>Searches its tree of Trust Paths to find the best path to reach the destination</a:t>
            </a:r>
          </a:p>
          <a:p>
            <a:pPr lvl="1"/>
            <a:r>
              <a:rPr lang="en-US" dirty="0" smtClean="0"/>
              <a:t>Returns the best path, if found, to the RP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610057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Temporary Identity Request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RP issues a Temporary Identity Request to obtain an identity that will be used to traverse each link in the Trust Path</a:t>
            </a:r>
          </a:p>
          <a:p>
            <a:pPr lvl="1"/>
            <a:r>
              <a:rPr lang="en-US" dirty="0" smtClean="0"/>
              <a:t>The existence of the Trust Link implies that a Temporary Identity Request will be granted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678672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Cloud 26"/>
          <p:cNvSpPr/>
          <p:nvPr/>
        </p:nvSpPr>
        <p:spPr>
          <a:xfrm>
            <a:off x="2133600" y="2209800"/>
            <a:ext cx="4495800" cy="1066800"/>
          </a:xfrm>
          <a:prstGeom prst="cloud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600" dirty="0" smtClean="0"/>
          </a:p>
          <a:p>
            <a:pPr algn="ctr"/>
            <a:endParaRPr lang="en-US" sz="1600" dirty="0" smtClean="0"/>
          </a:p>
          <a:p>
            <a:pPr algn="ctr"/>
            <a:r>
              <a:rPr lang="en-US" sz="1600" dirty="0" smtClean="0"/>
              <a:t>Trust Router Protocol</a:t>
            </a:r>
            <a:endParaRPr lang="en-GB" sz="16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ABFAB </a:t>
            </a:r>
            <a:r>
              <a:rPr lang="en-US" dirty="0" err="1" smtClean="0"/>
              <a:t>Multihop</a:t>
            </a:r>
            <a:r>
              <a:rPr lang="en-US" dirty="0" smtClean="0"/>
              <a:t> Federation</a:t>
            </a:r>
            <a:endParaRPr lang="en-GB" dirty="0"/>
          </a:p>
        </p:txBody>
      </p:sp>
      <p:sp>
        <p:nvSpPr>
          <p:cNvPr id="5" name="Rectangle 4"/>
          <p:cNvSpPr/>
          <p:nvPr/>
        </p:nvSpPr>
        <p:spPr>
          <a:xfrm>
            <a:off x="990600" y="3047206"/>
            <a:ext cx="1066800" cy="838200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AAA</a:t>
            </a:r>
          </a:p>
          <a:p>
            <a:pPr algn="ctr"/>
            <a:r>
              <a:rPr lang="en-US" dirty="0" smtClean="0"/>
              <a:t>client</a:t>
            </a:r>
            <a:endParaRPr lang="en-GB" dirty="0"/>
          </a:p>
        </p:txBody>
      </p:sp>
      <p:sp>
        <p:nvSpPr>
          <p:cNvPr id="6" name="Rectangle 5"/>
          <p:cNvSpPr/>
          <p:nvPr/>
        </p:nvSpPr>
        <p:spPr>
          <a:xfrm>
            <a:off x="6781800" y="3047206"/>
            <a:ext cx="1066800" cy="838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AAA server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685800" y="1828006"/>
            <a:ext cx="140852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dirty="0" smtClean="0"/>
              <a:t>Relying party</a:t>
            </a:r>
          </a:p>
          <a:p>
            <a:pPr algn="r"/>
            <a:r>
              <a:rPr lang="en-US" dirty="0" smtClean="0"/>
              <a:t>domain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6704642" y="1904206"/>
            <a:ext cx="175355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Identity Provider</a:t>
            </a:r>
          </a:p>
          <a:p>
            <a:r>
              <a:rPr lang="en-US" dirty="0" smtClean="0"/>
              <a:t>domain</a:t>
            </a:r>
            <a:endParaRPr lang="en-GB" dirty="0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839391" y="2818209"/>
            <a:ext cx="2590006" cy="1588"/>
          </a:xfrm>
          <a:prstGeom prst="line">
            <a:avLst/>
          </a:prstGeom>
          <a:ln w="28575">
            <a:prstDash val="sysDot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rot="5400000">
            <a:off x="5410200" y="2818606"/>
            <a:ext cx="2590800" cy="1588"/>
          </a:xfrm>
          <a:prstGeom prst="line">
            <a:avLst/>
          </a:prstGeom>
          <a:ln w="28575">
            <a:prstDash val="sysDot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2" name="Oval 11"/>
          <p:cNvSpPr/>
          <p:nvPr/>
        </p:nvSpPr>
        <p:spPr>
          <a:xfrm>
            <a:off x="4191000" y="2133600"/>
            <a:ext cx="609600" cy="533400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TextBox 12"/>
          <p:cNvSpPr txBox="1"/>
          <p:nvPr/>
        </p:nvSpPr>
        <p:spPr>
          <a:xfrm>
            <a:off x="3886200" y="1828800"/>
            <a:ext cx="11742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Introducer</a:t>
            </a:r>
          </a:p>
        </p:txBody>
      </p:sp>
      <p:cxnSp>
        <p:nvCxnSpPr>
          <p:cNvPr id="14" name="Straight Connector 13"/>
          <p:cNvCxnSpPr/>
          <p:nvPr/>
        </p:nvCxnSpPr>
        <p:spPr>
          <a:xfrm>
            <a:off x="2209800" y="3505200"/>
            <a:ext cx="4419600" cy="1588"/>
          </a:xfrm>
          <a:prstGeom prst="line">
            <a:avLst/>
          </a:prstGeom>
          <a:ln w="38100">
            <a:solidFill>
              <a:schemeClr val="tx1"/>
            </a:solidFill>
            <a:prstDash val="dash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Content Placeholder 28"/>
          <p:cNvSpPr>
            <a:spLocks noGrp="1"/>
          </p:cNvSpPr>
          <p:nvPr>
            <p:ph idx="1"/>
          </p:nvPr>
        </p:nvSpPr>
        <p:spPr>
          <a:xfrm>
            <a:off x="457200" y="4495800"/>
            <a:ext cx="8229600" cy="1858963"/>
          </a:xfrm>
        </p:spPr>
        <p:txBody>
          <a:bodyPr>
            <a:noAutofit/>
          </a:bodyPr>
          <a:lstStyle/>
          <a:p>
            <a:r>
              <a:rPr lang="en-US" sz="2500" b="1" dirty="0" smtClean="0"/>
              <a:t>Uses ABFAB, KNP and Trust Routers to allow RPs to reach AAA Servers in all destination realms that can be reached through a transitive Trust Path across the federation</a:t>
            </a:r>
          </a:p>
          <a:p>
            <a:r>
              <a:rPr lang="en-US" sz="2500" b="1" dirty="0" smtClean="0"/>
              <a:t>Minimal per-hop configuration, as needed to define one-to-one trust relationships and express local policy</a:t>
            </a:r>
          </a:p>
        </p:txBody>
      </p:sp>
      <p:sp>
        <p:nvSpPr>
          <p:cNvPr id="21" name="Oval 20"/>
          <p:cNvSpPr/>
          <p:nvPr/>
        </p:nvSpPr>
        <p:spPr>
          <a:xfrm>
            <a:off x="2819400" y="2133600"/>
            <a:ext cx="609600" cy="533400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TextBox 21"/>
          <p:cNvSpPr txBox="1"/>
          <p:nvPr/>
        </p:nvSpPr>
        <p:spPr>
          <a:xfrm>
            <a:off x="2514600" y="1828800"/>
            <a:ext cx="11742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Introducer</a:t>
            </a:r>
          </a:p>
        </p:txBody>
      </p:sp>
      <p:sp>
        <p:nvSpPr>
          <p:cNvPr id="23" name="Oval 22"/>
          <p:cNvSpPr/>
          <p:nvPr/>
        </p:nvSpPr>
        <p:spPr>
          <a:xfrm>
            <a:off x="5531304" y="2133600"/>
            <a:ext cx="609600" cy="533400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TextBox 23"/>
          <p:cNvSpPr txBox="1"/>
          <p:nvPr/>
        </p:nvSpPr>
        <p:spPr>
          <a:xfrm>
            <a:off x="5226504" y="1828800"/>
            <a:ext cx="11742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Introducer</a:t>
            </a:r>
          </a:p>
        </p:txBody>
      </p:sp>
      <p:sp>
        <p:nvSpPr>
          <p:cNvPr id="25" name="Freeform 24"/>
          <p:cNvSpPr/>
          <p:nvPr/>
        </p:nvSpPr>
        <p:spPr>
          <a:xfrm>
            <a:off x="2221907" y="2674834"/>
            <a:ext cx="4788493" cy="787637"/>
          </a:xfrm>
          <a:custGeom>
            <a:avLst/>
            <a:gdLst>
              <a:gd name="connsiteX0" fmla="*/ 0 w 5050564"/>
              <a:gd name="connsiteY0" fmla="*/ 675117 h 787637"/>
              <a:gd name="connsiteX1" fmla="*/ 4401084 w 5050564"/>
              <a:gd name="connsiteY1" fmla="*/ 675117 h 787637"/>
              <a:gd name="connsiteX2" fmla="*/ 3896882 w 5050564"/>
              <a:gd name="connsiteY2" fmla="*/ 0 h 7876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050564" h="787637">
                <a:moveTo>
                  <a:pt x="0" y="675117"/>
                </a:moveTo>
                <a:cubicBezTo>
                  <a:pt x="1875802" y="731377"/>
                  <a:pt x="3751604" y="787637"/>
                  <a:pt x="4401084" y="675117"/>
                </a:cubicBezTo>
                <a:cubicBezTo>
                  <a:pt x="5050564" y="562597"/>
                  <a:pt x="4473723" y="281298"/>
                  <a:pt x="3896882" y="0"/>
                </a:cubicBezTo>
              </a:path>
            </a:pathLst>
          </a:custGeom>
          <a:ln w="38100">
            <a:prstDash val="sysDot"/>
            <a:headEnd type="triangle" w="med" len="med"/>
            <a:tailEnd type="triangle" w="med" len="me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Freeform 28"/>
          <p:cNvSpPr/>
          <p:nvPr/>
        </p:nvSpPr>
        <p:spPr>
          <a:xfrm>
            <a:off x="2221907" y="2409914"/>
            <a:ext cx="3500927" cy="931492"/>
          </a:xfrm>
          <a:custGeom>
            <a:avLst/>
            <a:gdLst>
              <a:gd name="connsiteX0" fmla="*/ 0 w 3500927"/>
              <a:gd name="connsiteY0" fmla="*/ 931492 h 931492"/>
              <a:gd name="connsiteX1" fmla="*/ 3059394 w 3500927"/>
              <a:gd name="connsiteY1" fmla="*/ 222191 h 931492"/>
              <a:gd name="connsiteX2" fmla="*/ 2649196 w 3500927"/>
              <a:gd name="connsiteY2" fmla="*/ 0 h 9314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500927" h="931492">
                <a:moveTo>
                  <a:pt x="0" y="931492"/>
                </a:moveTo>
                <a:cubicBezTo>
                  <a:pt x="1308930" y="654466"/>
                  <a:pt x="2617861" y="377440"/>
                  <a:pt x="3059394" y="222191"/>
                </a:cubicBezTo>
                <a:cubicBezTo>
                  <a:pt x="3500927" y="66942"/>
                  <a:pt x="3075061" y="33471"/>
                  <a:pt x="2649196" y="0"/>
                </a:cubicBezTo>
              </a:path>
            </a:pathLst>
          </a:custGeom>
          <a:ln w="38100">
            <a:prstDash val="sysDot"/>
            <a:headEnd type="triangle" w="med" len="med"/>
            <a:tailEnd type="triangle" w="med" len="me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Freeform 29"/>
          <p:cNvSpPr/>
          <p:nvPr/>
        </p:nvSpPr>
        <p:spPr>
          <a:xfrm>
            <a:off x="2230452" y="2384277"/>
            <a:ext cx="2036748" cy="957129"/>
          </a:xfrm>
          <a:custGeom>
            <a:avLst/>
            <a:gdLst>
              <a:gd name="connsiteX0" fmla="*/ 0 w 1921380"/>
              <a:gd name="connsiteY0" fmla="*/ 957129 h 957129"/>
              <a:gd name="connsiteX1" fmla="*/ 1709159 w 1921380"/>
              <a:gd name="connsiteY1" fmla="*/ 222190 h 957129"/>
              <a:gd name="connsiteX2" fmla="*/ 1273324 w 1921380"/>
              <a:gd name="connsiteY2" fmla="*/ 0 h 9571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921380" h="957129">
                <a:moveTo>
                  <a:pt x="0" y="957129"/>
                </a:moveTo>
                <a:cubicBezTo>
                  <a:pt x="748469" y="669420"/>
                  <a:pt x="1496938" y="381712"/>
                  <a:pt x="1709159" y="222190"/>
                </a:cubicBezTo>
                <a:cubicBezTo>
                  <a:pt x="1921380" y="62669"/>
                  <a:pt x="1597352" y="31334"/>
                  <a:pt x="1273324" y="0"/>
                </a:cubicBezTo>
              </a:path>
            </a:pathLst>
          </a:custGeom>
          <a:ln w="38100">
            <a:prstDash val="sysDot"/>
            <a:headEnd type="triangle" w="med" len="med"/>
            <a:tailEnd type="triangle" w="med" len="me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TextBox 30"/>
          <p:cNvSpPr txBox="1"/>
          <p:nvPr/>
        </p:nvSpPr>
        <p:spPr>
          <a:xfrm>
            <a:off x="3352800" y="2514600"/>
            <a:ext cx="4219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K1</a:t>
            </a:r>
            <a:endParaRPr lang="en-GB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4800600" y="2667000"/>
            <a:ext cx="5743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K2</a:t>
            </a:r>
            <a:endParaRPr lang="en-GB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6019800" y="3048000"/>
            <a:ext cx="4219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K3</a:t>
            </a:r>
            <a:endParaRPr lang="en-GB" dirty="0">
              <a:solidFill>
                <a:schemeClr val="accent6">
                  <a:lumMod val="75000"/>
                </a:schemeClr>
              </a:solidFill>
            </a:endParaRPr>
          </a:p>
        </p:txBody>
      </p:sp>
      <p:cxnSp>
        <p:nvCxnSpPr>
          <p:cNvPr id="40" name="Straight Connector 39"/>
          <p:cNvCxnSpPr>
            <a:stCxn id="21" idx="3"/>
          </p:cNvCxnSpPr>
          <p:nvPr/>
        </p:nvCxnSpPr>
        <p:spPr>
          <a:xfrm rot="5400000">
            <a:off x="2252523" y="2393764"/>
            <a:ext cx="461031" cy="851273"/>
          </a:xfrm>
          <a:prstGeom prst="line">
            <a:avLst/>
          </a:prstGeom>
          <a:ln w="38100">
            <a:solidFill>
              <a:schemeClr val="accent6"/>
            </a:solidFill>
            <a:prstDash val="dash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>
            <a:stCxn id="12" idx="2"/>
            <a:endCxn id="21" idx="6"/>
          </p:cNvCxnSpPr>
          <p:nvPr/>
        </p:nvCxnSpPr>
        <p:spPr>
          <a:xfrm rot="10800000">
            <a:off x="3429000" y="2400300"/>
            <a:ext cx="762000" cy="1588"/>
          </a:xfrm>
          <a:prstGeom prst="line">
            <a:avLst/>
          </a:prstGeom>
          <a:ln w="38100">
            <a:solidFill>
              <a:schemeClr val="accent6"/>
            </a:solidFill>
            <a:prstDash val="dash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>
            <a:stCxn id="23" idx="2"/>
            <a:endCxn id="12" idx="6"/>
          </p:cNvCxnSpPr>
          <p:nvPr/>
        </p:nvCxnSpPr>
        <p:spPr>
          <a:xfrm rot="10800000">
            <a:off x="4800600" y="2400300"/>
            <a:ext cx="730704" cy="1588"/>
          </a:xfrm>
          <a:prstGeom prst="line">
            <a:avLst/>
          </a:prstGeom>
          <a:ln w="38100">
            <a:solidFill>
              <a:schemeClr val="accent6"/>
            </a:solidFill>
            <a:prstDash val="dash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 rot="5400000">
            <a:off x="3932295" y="2818209"/>
            <a:ext cx="2590006" cy="1588"/>
          </a:xfrm>
          <a:prstGeom prst="line">
            <a:avLst/>
          </a:prstGeom>
          <a:ln w="28575">
            <a:prstDash val="sysDot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/>
        </p:nvCxnSpPr>
        <p:spPr>
          <a:xfrm rot="5400000">
            <a:off x="2493201" y="2819003"/>
            <a:ext cx="2590006" cy="1588"/>
          </a:xfrm>
          <a:prstGeom prst="line">
            <a:avLst/>
          </a:prstGeom>
          <a:ln w="28575">
            <a:prstDash val="sysDot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6140904" y="2474337"/>
            <a:ext cx="729796" cy="561995"/>
          </a:xfrm>
          <a:prstGeom prst="line">
            <a:avLst/>
          </a:prstGeom>
          <a:ln w="38100">
            <a:solidFill>
              <a:schemeClr val="accent6"/>
            </a:solidFill>
            <a:prstDash val="dash"/>
            <a:headEnd type="triangle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755578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	</a:t>
            </a:r>
            <a:r>
              <a:rPr lang="en-US" dirty="0" smtClean="0"/>
              <a:t>Questions?  Feedback?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Q</a:t>
            </a:r>
            <a:r>
              <a:rPr lang="en-US" dirty="0" smtClean="0"/>
              <a:t>uestions about what we are proposing?</a:t>
            </a:r>
          </a:p>
          <a:p>
            <a:r>
              <a:rPr lang="en-US" dirty="0" smtClean="0"/>
              <a:t>Feedback on this proposal</a:t>
            </a:r>
            <a:r>
              <a:rPr lang="en-US" dirty="0" smtClean="0"/>
              <a:t>?</a:t>
            </a:r>
          </a:p>
          <a:p>
            <a:endParaRPr lang="en-US" dirty="0" smtClean="0"/>
          </a:p>
          <a:p>
            <a:r>
              <a:rPr lang="en-US" dirty="0" smtClean="0"/>
              <a:t>discussion </a:t>
            </a:r>
            <a:r>
              <a:rPr lang="en-US" dirty="0" smtClean="0"/>
              <a:t>to </a:t>
            </a:r>
            <a:r>
              <a:rPr lang="en-US" dirty="0" err="1" smtClean="0"/>
              <a:t>abfab@ietf.org</a:t>
            </a: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099313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BACKGROUND SLIDES</a:t>
            </a:r>
            <a:endParaRPr lang="en-US" dirty="0"/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226429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Concerns about PKI for ABFAB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/>
              <a:t>PKI makes sense where you have uniform business </a:t>
            </a:r>
            <a:r>
              <a:rPr lang="en-US" dirty="0" smtClean="0"/>
              <a:t>requirements and </a:t>
            </a:r>
            <a:r>
              <a:rPr lang="en-US" dirty="0"/>
              <a:t>a small number of certificate authorities (ideally one</a:t>
            </a:r>
            <a:r>
              <a:rPr lang="en-US" dirty="0" smtClean="0"/>
              <a:t>)</a:t>
            </a:r>
          </a:p>
          <a:p>
            <a:r>
              <a:rPr lang="en-US" dirty="0" smtClean="0"/>
              <a:t>However, ABFAB federations are often composed of entities with different security requirements</a:t>
            </a:r>
          </a:p>
          <a:p>
            <a:r>
              <a:rPr lang="en-US" dirty="0"/>
              <a:t>Multiple trust authorities may be needed to support certification within regional, legal or organizational boundaries.</a:t>
            </a:r>
          </a:p>
          <a:p>
            <a:pPr lvl="1"/>
            <a:r>
              <a:rPr lang="en-US" dirty="0"/>
              <a:t>To comply with different local laws</a:t>
            </a:r>
          </a:p>
          <a:p>
            <a:pPr lvl="1"/>
            <a:r>
              <a:rPr lang="en-US" dirty="0"/>
              <a:t>To allow local authorities within a country or continent</a:t>
            </a:r>
          </a:p>
          <a:p>
            <a:pPr lvl="1"/>
            <a:r>
              <a:rPr lang="en-US" dirty="0"/>
              <a:t> Some organizations may demand local control</a:t>
            </a:r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04638293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Multiple Business Requirements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dirty="0" smtClean="0"/>
              <a:t>May </a:t>
            </a:r>
            <a:r>
              <a:rPr lang="en-US" dirty="0"/>
              <a:t>require multiple types of </a:t>
            </a:r>
            <a:r>
              <a:rPr lang="en-US" dirty="0" smtClean="0"/>
              <a:t>certificates</a:t>
            </a:r>
          </a:p>
          <a:p>
            <a:pPr lvl="1"/>
            <a:r>
              <a:rPr lang="en-US" dirty="0" smtClean="0"/>
              <a:t>Financial </a:t>
            </a:r>
            <a:r>
              <a:rPr lang="en-US" dirty="0"/>
              <a:t>costs (to purchase certificates, software, </a:t>
            </a:r>
            <a:r>
              <a:rPr lang="en-US" dirty="0" smtClean="0"/>
              <a:t>etc.)</a:t>
            </a:r>
            <a:endParaRPr lang="en-US" dirty="0"/>
          </a:p>
          <a:p>
            <a:pPr lvl="1"/>
            <a:r>
              <a:rPr lang="en-US" dirty="0" smtClean="0"/>
              <a:t>More </a:t>
            </a:r>
            <a:r>
              <a:rPr lang="en-US" dirty="0"/>
              <a:t>complex, longer registration/enrollment, </a:t>
            </a:r>
            <a:r>
              <a:rPr lang="en-US" dirty="0" smtClean="0"/>
              <a:t>limited </a:t>
            </a:r>
            <a:r>
              <a:rPr lang="en-US" dirty="0"/>
              <a:t>by CA policies </a:t>
            </a:r>
            <a:endParaRPr lang="en-US" dirty="0" smtClean="0"/>
          </a:p>
          <a:p>
            <a:pPr lvl="1"/>
            <a:r>
              <a:rPr lang="en-US" dirty="0" smtClean="0"/>
              <a:t> </a:t>
            </a:r>
            <a:r>
              <a:rPr lang="en-US" dirty="0"/>
              <a:t>Increased administrative and support </a:t>
            </a:r>
            <a:r>
              <a:rPr lang="en-US" dirty="0" smtClean="0"/>
              <a:t>complexity (e.g. knowing </a:t>
            </a:r>
            <a:r>
              <a:rPr lang="en-US" dirty="0"/>
              <a:t>which certificates are valid for what</a:t>
            </a:r>
            <a:r>
              <a:rPr lang="en-US" dirty="0" smtClean="0"/>
              <a:t>)</a:t>
            </a:r>
          </a:p>
          <a:p>
            <a:r>
              <a:rPr lang="en-US" dirty="0" smtClean="0"/>
              <a:t>Or </a:t>
            </a:r>
            <a:r>
              <a:rPr lang="en-US" dirty="0"/>
              <a:t>force fit all requirements to a single certificate </a:t>
            </a:r>
            <a:r>
              <a:rPr lang="en-US" dirty="0" smtClean="0"/>
              <a:t>type</a:t>
            </a:r>
          </a:p>
          <a:p>
            <a:pPr lvl="1"/>
            <a:r>
              <a:rPr lang="en-US" dirty="0" smtClean="0"/>
              <a:t>Match </a:t>
            </a:r>
            <a:r>
              <a:rPr lang="en-US" dirty="0"/>
              <a:t>lowest security requirements, to reduce </a:t>
            </a:r>
            <a:r>
              <a:rPr lang="en-US" dirty="0" smtClean="0"/>
              <a:t>costs</a:t>
            </a:r>
          </a:p>
          <a:p>
            <a:pPr lvl="2"/>
            <a:r>
              <a:rPr lang="en-US" dirty="0" smtClean="0"/>
              <a:t>May </a:t>
            </a:r>
            <a:r>
              <a:rPr lang="en-US" dirty="0"/>
              <a:t>compromise security for RPs with </a:t>
            </a:r>
            <a:r>
              <a:rPr lang="en-US" dirty="0" smtClean="0"/>
              <a:t>higher security requirements</a:t>
            </a:r>
          </a:p>
          <a:p>
            <a:pPr lvl="2"/>
            <a:r>
              <a:rPr lang="en-US" dirty="0" smtClean="0"/>
              <a:t>Lower </a:t>
            </a:r>
            <a:r>
              <a:rPr lang="en-US" dirty="0"/>
              <a:t>than ideal </a:t>
            </a:r>
            <a:r>
              <a:rPr lang="en-US" dirty="0" smtClean="0"/>
              <a:t>security</a:t>
            </a:r>
          </a:p>
          <a:p>
            <a:pPr lvl="3"/>
            <a:r>
              <a:rPr lang="en-US" dirty="0" smtClean="0"/>
              <a:t>- </a:t>
            </a:r>
            <a:r>
              <a:rPr lang="en-US" dirty="0"/>
              <a:t>e.g. People may use existing certificates </a:t>
            </a:r>
            <a:r>
              <a:rPr lang="en-US" dirty="0" smtClean="0"/>
              <a:t>for </a:t>
            </a:r>
            <a:r>
              <a:rPr lang="en-US" dirty="0"/>
              <a:t>new applications, even when they </a:t>
            </a:r>
            <a:r>
              <a:rPr lang="en-US" dirty="0" smtClean="0"/>
              <a:t>aren't </a:t>
            </a:r>
            <a:r>
              <a:rPr lang="en-US" dirty="0"/>
              <a:t>a good fit for the security </a:t>
            </a:r>
            <a:r>
              <a:rPr lang="en-US" dirty="0" smtClean="0"/>
              <a:t> requirements</a:t>
            </a:r>
          </a:p>
          <a:p>
            <a:pPr lvl="1"/>
            <a:r>
              <a:rPr lang="en-US" dirty="0" smtClean="0"/>
              <a:t>Or </a:t>
            </a:r>
            <a:r>
              <a:rPr lang="en-US" dirty="0"/>
              <a:t>match highest security </a:t>
            </a:r>
            <a:r>
              <a:rPr lang="en-US" dirty="0" smtClean="0"/>
              <a:t>requirements</a:t>
            </a:r>
          </a:p>
          <a:p>
            <a:pPr lvl="2"/>
            <a:r>
              <a:rPr lang="en-US" dirty="0" smtClean="0"/>
              <a:t>Imposes </a:t>
            </a:r>
            <a:r>
              <a:rPr lang="en-US" dirty="0"/>
              <a:t>higher then justified cost on RPs </a:t>
            </a:r>
            <a:r>
              <a:rPr lang="en-US" dirty="0" smtClean="0"/>
              <a:t>with less stringent </a:t>
            </a:r>
            <a:r>
              <a:rPr lang="en-US" dirty="0"/>
              <a:t>security requirements </a:t>
            </a:r>
          </a:p>
          <a:p>
            <a:pPr lvl="2"/>
            <a:r>
              <a:rPr lang="en-US" dirty="0" smtClean="0"/>
              <a:t>More </a:t>
            </a:r>
            <a:r>
              <a:rPr lang="en-US" dirty="0"/>
              <a:t>complex, longer registration/enrollment, </a:t>
            </a:r>
            <a:r>
              <a:rPr lang="en-US" dirty="0" smtClean="0"/>
              <a:t>limited </a:t>
            </a:r>
            <a:r>
              <a:rPr lang="en-US" dirty="0"/>
              <a:t>by CA policies </a:t>
            </a:r>
          </a:p>
          <a:p>
            <a:pPr lvl="2"/>
            <a:r>
              <a:rPr lang="en-US" dirty="0" smtClean="0"/>
              <a:t>Some </a:t>
            </a:r>
            <a:r>
              <a:rPr lang="en-US" dirty="0"/>
              <a:t>RPs may not be able to meet </a:t>
            </a:r>
            <a:r>
              <a:rPr lang="en-US" dirty="0" smtClean="0"/>
              <a:t>stringent </a:t>
            </a:r>
            <a:r>
              <a:rPr lang="en-US" dirty="0"/>
              <a:t>requirements, which leads to lower than </a:t>
            </a:r>
            <a:r>
              <a:rPr lang="en-US" dirty="0" smtClean="0"/>
              <a:t>ideal security</a:t>
            </a:r>
          </a:p>
          <a:p>
            <a:pPr lvl="3"/>
            <a:r>
              <a:rPr lang="en-US" dirty="0" smtClean="0"/>
              <a:t>e.g</a:t>
            </a:r>
            <a:r>
              <a:rPr lang="en-US" dirty="0"/>
              <a:t>. People may bypass the PKI for </a:t>
            </a:r>
            <a:r>
              <a:rPr lang="en-US" dirty="0" smtClean="0"/>
              <a:t>things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9465268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ABFAB Architecture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>
                <a:ln>
                  <a:solidFill>
                    <a:srgbClr val="000000"/>
                  </a:solidFill>
                </a:ln>
              </a:rPr>
              <a:t>ABFAB – Application Bridging for Federated Authentication </a:t>
            </a:r>
            <a:r>
              <a:rPr lang="en-US" dirty="0">
                <a:ln>
                  <a:solidFill>
                    <a:srgbClr val="000000"/>
                  </a:solidFill>
                </a:ln>
              </a:rPr>
              <a:t>B</a:t>
            </a:r>
            <a:r>
              <a:rPr lang="en-US" dirty="0" smtClean="0">
                <a:ln>
                  <a:solidFill>
                    <a:srgbClr val="000000"/>
                  </a:solidFill>
                </a:ln>
              </a:rPr>
              <a:t>eyond the web</a:t>
            </a:r>
          </a:p>
          <a:p>
            <a:r>
              <a:rPr lang="en-US" dirty="0" smtClean="0">
                <a:ln>
                  <a:solidFill>
                    <a:srgbClr val="000000"/>
                  </a:solidFill>
                </a:ln>
              </a:rPr>
              <a:t>ABFAB architecture is described in</a:t>
            </a:r>
          </a:p>
          <a:p>
            <a:pPr lvl="1"/>
            <a:r>
              <a:rPr lang="en-US" dirty="0"/>
              <a:t>draft-lear-abfab-arch-02.txt</a:t>
            </a:r>
            <a:endParaRPr lang="en-US" dirty="0">
              <a:ln>
                <a:solidFill>
                  <a:srgbClr val="000000"/>
                </a:solidFill>
              </a:ln>
            </a:endParaRPr>
          </a:p>
          <a:p>
            <a:r>
              <a:rPr lang="en-US" dirty="0" smtClean="0">
                <a:ln>
                  <a:solidFill>
                    <a:srgbClr val="000000"/>
                  </a:solidFill>
                </a:ln>
              </a:rPr>
              <a:t>ABFAB allows the use of AAA protocols for application authentication in non-Web apps</a:t>
            </a:r>
          </a:p>
          <a:p>
            <a:pPr lvl="1"/>
            <a:r>
              <a:rPr lang="en-US" dirty="0" smtClean="0">
                <a:ln>
                  <a:solidFill>
                    <a:srgbClr val="000000"/>
                  </a:solidFill>
                </a:ln>
              </a:rPr>
              <a:t>Makes use of GSS-EAP and EAP Channel Bindings</a:t>
            </a:r>
          </a:p>
          <a:p>
            <a:r>
              <a:rPr lang="en-US" dirty="0" smtClean="0">
                <a:ln>
                  <a:solidFill>
                    <a:srgbClr val="000000"/>
                  </a:solidFill>
                </a:ln>
              </a:rPr>
              <a:t>Subject may use a single EAP credential, from his Identity Provider, to authenticate to multiple applications within the federation</a:t>
            </a:r>
          </a:p>
          <a:p>
            <a:pPr lvl="1"/>
            <a:endParaRPr lang="en-US" dirty="0">
              <a:ln>
                <a:solidFill>
                  <a:srgbClr val="000000"/>
                </a:solidFill>
              </a:ln>
            </a:endParaRP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578374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Multiple CAs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400" dirty="0" smtClean="0"/>
              <a:t>High </a:t>
            </a:r>
            <a:r>
              <a:rPr lang="en-US" sz="2400" dirty="0"/>
              <a:t>cost to establish procedures for cross/multi-CA </a:t>
            </a:r>
            <a:r>
              <a:rPr lang="en-US" sz="2400" dirty="0" smtClean="0"/>
              <a:t>trust</a:t>
            </a:r>
          </a:p>
          <a:p>
            <a:pPr lvl="1"/>
            <a:r>
              <a:rPr lang="en-US" sz="2000" dirty="0" smtClean="0"/>
              <a:t> </a:t>
            </a:r>
            <a:r>
              <a:rPr lang="en-US" sz="2000" dirty="0"/>
              <a:t>Establishing cross-CA policy is time-consuming and </a:t>
            </a:r>
            <a:r>
              <a:rPr lang="en-US" sz="2000" dirty="0" smtClean="0"/>
              <a:t>expensive</a:t>
            </a:r>
          </a:p>
          <a:p>
            <a:pPr lvl="1"/>
            <a:r>
              <a:rPr lang="en-US" sz="2000" dirty="0" smtClean="0"/>
              <a:t>May </a:t>
            </a:r>
            <a:r>
              <a:rPr lang="en-US" sz="2000" dirty="0"/>
              <a:t>include requirements for cross-CA </a:t>
            </a:r>
            <a:r>
              <a:rPr lang="en-US" sz="2000" dirty="0" smtClean="0"/>
              <a:t>auditing</a:t>
            </a:r>
          </a:p>
          <a:p>
            <a:r>
              <a:rPr lang="en-US" sz="2400" dirty="0" smtClean="0"/>
              <a:t>Leads </a:t>
            </a:r>
            <a:r>
              <a:rPr lang="en-US" sz="2400" dirty="0"/>
              <a:t>to more complex, more costly registration </a:t>
            </a:r>
            <a:r>
              <a:rPr lang="en-US" sz="2400" dirty="0" smtClean="0"/>
              <a:t>procedures</a:t>
            </a:r>
          </a:p>
          <a:p>
            <a:pPr lvl="1"/>
            <a:r>
              <a:rPr lang="en-US" sz="2000" dirty="0" smtClean="0"/>
              <a:t>May </a:t>
            </a:r>
            <a:r>
              <a:rPr lang="en-US" sz="2000" dirty="0"/>
              <a:t>be union of security requirements of all </a:t>
            </a:r>
            <a:r>
              <a:rPr lang="en-US" sz="2000" dirty="0" smtClean="0"/>
              <a:t>CA</a:t>
            </a:r>
          </a:p>
          <a:p>
            <a:pPr lvl="1"/>
            <a:r>
              <a:rPr lang="en-US" sz="2000" dirty="0" smtClean="0"/>
              <a:t>Some </a:t>
            </a:r>
            <a:r>
              <a:rPr lang="en-US" sz="2000" dirty="0"/>
              <a:t>RPs may not be able to meet </a:t>
            </a:r>
            <a:r>
              <a:rPr lang="en-US" sz="2000" dirty="0" smtClean="0"/>
              <a:t>stringent requirements</a:t>
            </a:r>
            <a:r>
              <a:rPr lang="en-US" sz="2000" dirty="0"/>
              <a:t>, which leads to lower than </a:t>
            </a:r>
            <a:r>
              <a:rPr lang="en-US" sz="2000" dirty="0" smtClean="0"/>
              <a:t>ideal security</a:t>
            </a:r>
          </a:p>
          <a:p>
            <a:pPr lvl="2"/>
            <a:r>
              <a:rPr lang="en-US" sz="1800" dirty="0" smtClean="0"/>
              <a:t>e.g</a:t>
            </a:r>
            <a:r>
              <a:rPr lang="en-US" sz="1800" dirty="0"/>
              <a:t>. People may bypass the PKI for things </a:t>
            </a:r>
            <a:r>
              <a:rPr lang="en-US" sz="1800" dirty="0" smtClean="0"/>
              <a:t>that </a:t>
            </a:r>
            <a:r>
              <a:rPr lang="en-US" sz="1800" dirty="0"/>
              <a:t>don't fit the CA </a:t>
            </a:r>
            <a:r>
              <a:rPr lang="en-US" sz="1800" dirty="0" smtClean="0"/>
              <a:t>policies </a:t>
            </a:r>
          </a:p>
          <a:p>
            <a:r>
              <a:rPr lang="en-US" sz="2400" dirty="0" smtClean="0"/>
              <a:t>Security </a:t>
            </a:r>
            <a:r>
              <a:rPr lang="en-US" sz="2400" dirty="0"/>
              <a:t>of the overall system depends on the weakest </a:t>
            </a:r>
            <a:r>
              <a:rPr lang="en-US" sz="2400" dirty="0" smtClean="0"/>
              <a:t>link</a:t>
            </a:r>
            <a:endParaRPr lang="en-US" sz="2400" dirty="0"/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66483510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is Trust Router/KNP Better?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Each </a:t>
            </a:r>
            <a:r>
              <a:rPr lang="en-US" dirty="0"/>
              <a:t>Trust Router peering is a separate business </a:t>
            </a:r>
            <a:r>
              <a:rPr lang="en-US" dirty="0" smtClean="0"/>
              <a:t>relationship</a:t>
            </a:r>
          </a:p>
          <a:p>
            <a:pPr lvl="1"/>
            <a:r>
              <a:rPr lang="en-US" dirty="0" smtClean="0"/>
              <a:t>Relationship </a:t>
            </a:r>
            <a:r>
              <a:rPr lang="en-US" dirty="0"/>
              <a:t>is negotiated between two </a:t>
            </a:r>
            <a:r>
              <a:rPr lang="en-US" dirty="0" smtClean="0"/>
              <a:t>parties</a:t>
            </a:r>
          </a:p>
          <a:p>
            <a:pPr lvl="1"/>
            <a:r>
              <a:rPr lang="en-US" dirty="0" smtClean="0"/>
              <a:t>Parties </a:t>
            </a:r>
            <a:r>
              <a:rPr lang="en-US" dirty="0"/>
              <a:t>can control their own costs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2261552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ABFAB architecture</a:t>
            </a:r>
            <a:endParaRPr lang="en-GB" dirty="0"/>
          </a:p>
        </p:txBody>
      </p:sp>
      <p:sp>
        <p:nvSpPr>
          <p:cNvPr id="29" name="Content Placeholder 28"/>
          <p:cNvSpPr>
            <a:spLocks noGrp="1"/>
          </p:cNvSpPr>
          <p:nvPr>
            <p:ph idx="1"/>
          </p:nvPr>
        </p:nvSpPr>
        <p:spPr>
          <a:xfrm>
            <a:off x="457199" y="4495800"/>
            <a:ext cx="8517467" cy="2209800"/>
          </a:xfrm>
        </p:spPr>
        <p:txBody>
          <a:bodyPr>
            <a:normAutofit fontScale="62500" lnSpcReduction="20000"/>
          </a:bodyPr>
          <a:lstStyle/>
          <a:p>
            <a:r>
              <a:rPr lang="en-US" dirty="0" smtClean="0"/>
              <a:t>The </a:t>
            </a:r>
            <a:r>
              <a:rPr lang="en-US" b="1" dirty="0" smtClean="0"/>
              <a:t>ABFAB substrate </a:t>
            </a:r>
            <a:r>
              <a:rPr lang="en-US" dirty="0" smtClean="0"/>
              <a:t>provides four functions:</a:t>
            </a:r>
          </a:p>
          <a:p>
            <a:pPr lvl="1"/>
            <a:r>
              <a:rPr lang="en-US" b="1" dirty="0" smtClean="0"/>
              <a:t>Transport</a:t>
            </a:r>
            <a:r>
              <a:rPr lang="en-US" dirty="0" smtClean="0"/>
              <a:t>: how messages are conveyed between client and server</a:t>
            </a:r>
          </a:p>
          <a:p>
            <a:pPr lvl="1"/>
            <a:r>
              <a:rPr lang="en-US" b="1" dirty="0" smtClean="0"/>
              <a:t>Server discovery</a:t>
            </a:r>
            <a:r>
              <a:rPr lang="en-US" dirty="0" smtClean="0"/>
              <a:t>: how Relying Parties find a server in the Subject’s domain</a:t>
            </a:r>
          </a:p>
          <a:p>
            <a:pPr lvl="1"/>
            <a:r>
              <a:rPr lang="en-US" b="1" dirty="0" smtClean="0"/>
              <a:t>Trust establishment</a:t>
            </a:r>
            <a:r>
              <a:rPr lang="en-US" dirty="0" smtClean="0"/>
              <a:t>: how the client/server establish confidence that they are talking to the right client/server.</a:t>
            </a:r>
          </a:p>
          <a:p>
            <a:pPr lvl="1"/>
            <a:r>
              <a:rPr lang="en-US" b="1" dirty="0" smtClean="0"/>
              <a:t>Rules determination</a:t>
            </a:r>
            <a:r>
              <a:rPr lang="en-US" dirty="0" smtClean="0"/>
              <a:t>: how the client/server decide what they should infer from the messages, and how they should behave in that regime.</a:t>
            </a:r>
            <a:endParaRPr lang="en-GB" dirty="0"/>
          </a:p>
        </p:txBody>
      </p:sp>
      <p:sp>
        <p:nvSpPr>
          <p:cNvPr id="8" name="Rectangle 7"/>
          <p:cNvSpPr/>
          <p:nvPr/>
        </p:nvSpPr>
        <p:spPr>
          <a:xfrm>
            <a:off x="1614312" y="1763890"/>
            <a:ext cx="1408526" cy="1552222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dirty="0" smtClean="0"/>
              <a:t>Relying Party</a:t>
            </a:r>
          </a:p>
          <a:p>
            <a:pPr algn="ctr"/>
            <a:endParaRPr lang="en-GB" dirty="0"/>
          </a:p>
        </p:txBody>
      </p:sp>
      <p:sp>
        <p:nvSpPr>
          <p:cNvPr id="9" name="Rectangle 8"/>
          <p:cNvSpPr/>
          <p:nvPr/>
        </p:nvSpPr>
        <p:spPr>
          <a:xfrm>
            <a:off x="5729111" y="2093337"/>
            <a:ext cx="1066800" cy="838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AAA server</a:t>
            </a:r>
            <a:endParaRPr lang="en-GB" dirty="0"/>
          </a:p>
        </p:txBody>
      </p:sp>
      <p:sp>
        <p:nvSpPr>
          <p:cNvPr id="13" name="TextBox 12"/>
          <p:cNvSpPr txBox="1"/>
          <p:nvPr/>
        </p:nvSpPr>
        <p:spPr>
          <a:xfrm>
            <a:off x="1614311" y="1094472"/>
            <a:ext cx="140852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dirty="0" smtClean="0"/>
              <a:t>Relying party</a:t>
            </a:r>
          </a:p>
          <a:p>
            <a:pPr algn="r"/>
            <a:r>
              <a:rPr lang="en-US" dirty="0" smtClean="0"/>
              <a:t>domain</a:t>
            </a:r>
            <a:endParaRPr lang="en-GB" dirty="0"/>
          </a:p>
        </p:txBody>
      </p:sp>
      <p:sp>
        <p:nvSpPr>
          <p:cNvPr id="14" name="TextBox 13"/>
          <p:cNvSpPr txBox="1"/>
          <p:nvPr/>
        </p:nvSpPr>
        <p:spPr>
          <a:xfrm>
            <a:off x="5655293" y="1117559"/>
            <a:ext cx="175355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Identity Provider</a:t>
            </a:r>
          </a:p>
          <a:p>
            <a:r>
              <a:rPr lang="en-US" dirty="0" smtClean="0"/>
              <a:t>domain</a:t>
            </a:r>
            <a:endParaRPr lang="en-GB" dirty="0"/>
          </a:p>
        </p:txBody>
      </p:sp>
      <p:cxnSp>
        <p:nvCxnSpPr>
          <p:cNvPr id="18" name="Straight Connector 17"/>
          <p:cNvCxnSpPr/>
          <p:nvPr/>
        </p:nvCxnSpPr>
        <p:spPr>
          <a:xfrm flipH="1">
            <a:off x="3176588" y="1227667"/>
            <a:ext cx="1589" cy="2902848"/>
          </a:xfrm>
          <a:prstGeom prst="line">
            <a:avLst/>
          </a:prstGeom>
          <a:ln w="28575">
            <a:prstDash val="sysDot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5539228" y="1227667"/>
            <a:ext cx="1588" cy="2902848"/>
          </a:xfrm>
          <a:prstGeom prst="line">
            <a:avLst/>
          </a:prstGeom>
          <a:ln w="28575">
            <a:prstDash val="sysDot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2" name="Cloud 21"/>
          <p:cNvSpPr/>
          <p:nvPr/>
        </p:nvSpPr>
        <p:spPr>
          <a:xfrm>
            <a:off x="3290711" y="2017137"/>
            <a:ext cx="2133600" cy="1066800"/>
          </a:xfrm>
          <a:prstGeom prst="cloud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ABFAB substrate</a:t>
            </a:r>
            <a:endParaRPr lang="en-GB" dirty="0"/>
          </a:p>
        </p:txBody>
      </p:sp>
      <p:cxnSp>
        <p:nvCxnSpPr>
          <p:cNvPr id="11" name="Straight Connector 10"/>
          <p:cNvCxnSpPr>
            <a:stCxn id="12" idx="2"/>
          </p:cNvCxnSpPr>
          <p:nvPr/>
        </p:nvCxnSpPr>
        <p:spPr>
          <a:xfrm flipH="1" flipV="1">
            <a:off x="3022838" y="3083937"/>
            <a:ext cx="2632455" cy="589378"/>
          </a:xfrm>
          <a:prstGeom prst="line">
            <a:avLst/>
          </a:prstGeom>
          <a:ln w="38100">
            <a:solidFill>
              <a:schemeClr val="tx1"/>
            </a:solidFill>
            <a:prstDash val="dash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Oval 11"/>
          <p:cNvSpPr/>
          <p:nvPr/>
        </p:nvSpPr>
        <p:spPr>
          <a:xfrm>
            <a:off x="5655293" y="3216115"/>
            <a:ext cx="1343378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Subject</a:t>
            </a:r>
            <a:endParaRPr lang="en-GB" dirty="0"/>
          </a:p>
        </p:txBody>
      </p:sp>
      <p:sp>
        <p:nvSpPr>
          <p:cNvPr id="16" name="Rectangle 15"/>
          <p:cNvSpPr/>
          <p:nvPr/>
        </p:nvSpPr>
        <p:spPr>
          <a:xfrm>
            <a:off x="1752601" y="2245737"/>
            <a:ext cx="1066800" cy="838200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AAA client</a:t>
            </a:r>
            <a:endParaRPr lang="en-GB" dirty="0"/>
          </a:p>
        </p:txBody>
      </p:sp>
      <p:cxnSp>
        <p:nvCxnSpPr>
          <p:cNvPr id="17" name="Straight Connector 16"/>
          <p:cNvCxnSpPr>
            <a:endCxn id="9" idx="1"/>
          </p:cNvCxnSpPr>
          <p:nvPr/>
        </p:nvCxnSpPr>
        <p:spPr>
          <a:xfrm>
            <a:off x="2819401" y="2483556"/>
            <a:ext cx="2909710" cy="28881"/>
          </a:xfrm>
          <a:prstGeom prst="line">
            <a:avLst/>
          </a:prstGeom>
          <a:ln w="38100">
            <a:solidFill>
              <a:schemeClr val="tx1"/>
            </a:solidFill>
            <a:prstDash val="dash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647464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RADIUS Proxy Substrate</a:t>
            </a:r>
            <a:endParaRPr lang="en-GB" dirty="0"/>
          </a:p>
        </p:txBody>
      </p:sp>
      <p:sp>
        <p:nvSpPr>
          <p:cNvPr id="29" name="Content Placeholder 28"/>
          <p:cNvSpPr>
            <a:spLocks noGrp="1"/>
          </p:cNvSpPr>
          <p:nvPr>
            <p:ph idx="1"/>
          </p:nvPr>
        </p:nvSpPr>
        <p:spPr>
          <a:xfrm>
            <a:off x="457200" y="4495800"/>
            <a:ext cx="8229600" cy="2209800"/>
          </a:xfrm>
        </p:spPr>
        <p:txBody>
          <a:bodyPr>
            <a:noAutofit/>
          </a:bodyPr>
          <a:lstStyle/>
          <a:p>
            <a:pPr lvl="1"/>
            <a:r>
              <a:rPr lang="en-GB" sz="2400" dirty="0" smtClean="0"/>
              <a:t>An authentication request will traverse a set of AAA proxies</a:t>
            </a:r>
          </a:p>
          <a:p>
            <a:pPr lvl="1"/>
            <a:r>
              <a:rPr lang="en-GB" sz="2400" dirty="0" smtClean="0"/>
              <a:t>Each AAA proxy knows how to forward the request</a:t>
            </a:r>
          </a:p>
          <a:p>
            <a:pPr lvl="2"/>
            <a:r>
              <a:rPr lang="en-GB" sz="2000" dirty="0" smtClean="0"/>
              <a:t>Based on destination realm or hierarchical portion of the realm</a:t>
            </a:r>
          </a:p>
          <a:p>
            <a:pPr marL="457200" lvl="1" indent="0">
              <a:buNone/>
            </a:pPr>
            <a:endParaRPr lang="en-GB" sz="2400" dirty="0" smtClean="0"/>
          </a:p>
        </p:txBody>
      </p:sp>
      <p:sp>
        <p:nvSpPr>
          <p:cNvPr id="8" name="Rectangle 7"/>
          <p:cNvSpPr/>
          <p:nvPr/>
        </p:nvSpPr>
        <p:spPr>
          <a:xfrm>
            <a:off x="2133600" y="3047206"/>
            <a:ext cx="1066800" cy="838200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AAA client</a:t>
            </a:r>
            <a:endParaRPr lang="en-GB" dirty="0"/>
          </a:p>
        </p:txBody>
      </p:sp>
      <p:sp>
        <p:nvSpPr>
          <p:cNvPr id="9" name="Rectangle 8"/>
          <p:cNvSpPr/>
          <p:nvPr/>
        </p:nvSpPr>
        <p:spPr>
          <a:xfrm>
            <a:off x="5943600" y="3047206"/>
            <a:ext cx="1066800" cy="838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AAA server</a:t>
            </a:r>
            <a:endParaRPr lang="en-GB" dirty="0"/>
          </a:p>
        </p:txBody>
      </p:sp>
      <p:sp>
        <p:nvSpPr>
          <p:cNvPr id="13" name="TextBox 12"/>
          <p:cNvSpPr txBox="1"/>
          <p:nvPr/>
        </p:nvSpPr>
        <p:spPr>
          <a:xfrm>
            <a:off x="1828800" y="1828006"/>
            <a:ext cx="140852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dirty="0" smtClean="0"/>
              <a:t>Relying party</a:t>
            </a:r>
          </a:p>
          <a:p>
            <a:pPr algn="r"/>
            <a:r>
              <a:rPr lang="en-US" dirty="0" smtClean="0"/>
              <a:t>domain</a:t>
            </a:r>
            <a:endParaRPr lang="en-GB" dirty="0"/>
          </a:p>
        </p:txBody>
      </p:sp>
      <p:sp>
        <p:nvSpPr>
          <p:cNvPr id="14" name="TextBox 13"/>
          <p:cNvSpPr txBox="1"/>
          <p:nvPr/>
        </p:nvSpPr>
        <p:spPr>
          <a:xfrm>
            <a:off x="5866442" y="1904206"/>
            <a:ext cx="175355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Identity Provider</a:t>
            </a:r>
          </a:p>
          <a:p>
            <a:r>
              <a:rPr lang="en-US" dirty="0" smtClean="0"/>
              <a:t>domain</a:t>
            </a:r>
            <a:endParaRPr lang="en-GB" dirty="0"/>
          </a:p>
        </p:txBody>
      </p:sp>
      <p:cxnSp>
        <p:nvCxnSpPr>
          <p:cNvPr id="18" name="Straight Connector 17"/>
          <p:cNvCxnSpPr/>
          <p:nvPr/>
        </p:nvCxnSpPr>
        <p:spPr>
          <a:xfrm rot="5400000">
            <a:off x="1982391" y="2818209"/>
            <a:ext cx="2590006" cy="1588"/>
          </a:xfrm>
          <a:prstGeom prst="line">
            <a:avLst/>
          </a:prstGeom>
          <a:ln w="28575">
            <a:prstDash val="sysDot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rot="5400000">
            <a:off x="4572000" y="2818606"/>
            <a:ext cx="2590800" cy="1588"/>
          </a:xfrm>
          <a:prstGeom prst="line">
            <a:avLst/>
          </a:prstGeom>
          <a:ln w="28575">
            <a:prstDash val="sysDot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1" name="Oval 10"/>
          <p:cNvSpPr/>
          <p:nvPr/>
        </p:nvSpPr>
        <p:spPr>
          <a:xfrm>
            <a:off x="3352800" y="3048000"/>
            <a:ext cx="609600" cy="533400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Oval 11"/>
          <p:cNvSpPr/>
          <p:nvPr/>
        </p:nvSpPr>
        <p:spPr>
          <a:xfrm>
            <a:off x="3810000" y="2590800"/>
            <a:ext cx="609600" cy="533400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Oval 14"/>
          <p:cNvSpPr/>
          <p:nvPr/>
        </p:nvSpPr>
        <p:spPr>
          <a:xfrm>
            <a:off x="4267200" y="2133600"/>
            <a:ext cx="609600" cy="533400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Oval 15"/>
          <p:cNvSpPr/>
          <p:nvPr/>
        </p:nvSpPr>
        <p:spPr>
          <a:xfrm>
            <a:off x="4724400" y="2590800"/>
            <a:ext cx="609600" cy="533400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Oval 16"/>
          <p:cNvSpPr/>
          <p:nvPr/>
        </p:nvSpPr>
        <p:spPr>
          <a:xfrm>
            <a:off x="5181600" y="3048000"/>
            <a:ext cx="609600" cy="533400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Freeform 24"/>
          <p:cNvSpPr/>
          <p:nvPr/>
        </p:nvSpPr>
        <p:spPr>
          <a:xfrm>
            <a:off x="3205018" y="2395298"/>
            <a:ext cx="2724727" cy="1271538"/>
          </a:xfrm>
          <a:custGeom>
            <a:avLst/>
            <a:gdLst>
              <a:gd name="connsiteX0" fmla="*/ 0 w 2724727"/>
              <a:gd name="connsiteY0" fmla="*/ 1234593 h 1271538"/>
              <a:gd name="connsiteX1" fmla="*/ 1376218 w 2724727"/>
              <a:gd name="connsiteY1" fmla="*/ 6157 h 1271538"/>
              <a:gd name="connsiteX2" fmla="*/ 2724727 w 2724727"/>
              <a:gd name="connsiteY2" fmla="*/ 1271538 h 12715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724727" h="1271538">
                <a:moveTo>
                  <a:pt x="0" y="1234593"/>
                </a:moveTo>
                <a:cubicBezTo>
                  <a:pt x="461048" y="617296"/>
                  <a:pt x="922097" y="0"/>
                  <a:pt x="1376218" y="6157"/>
                </a:cubicBezTo>
                <a:cubicBezTo>
                  <a:pt x="1830339" y="12314"/>
                  <a:pt x="2277533" y="641926"/>
                  <a:pt x="2724727" y="1271538"/>
                </a:cubicBezTo>
              </a:path>
            </a:pathLst>
          </a:custGeom>
          <a:ln w="28575">
            <a:solidFill>
              <a:schemeClr val="tx1"/>
            </a:solidFill>
            <a:prstDash val="sysDash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171387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S</a:t>
            </a:r>
            <a:r>
              <a:rPr lang="en-US" dirty="0" smtClean="0"/>
              <a:t>tatic configuration is simple…</a:t>
            </a:r>
            <a:endParaRPr lang="en-GB" dirty="0"/>
          </a:p>
        </p:txBody>
      </p:sp>
      <p:sp>
        <p:nvSpPr>
          <p:cNvPr id="5" name="Rectangle 4"/>
          <p:cNvSpPr/>
          <p:nvPr/>
        </p:nvSpPr>
        <p:spPr>
          <a:xfrm>
            <a:off x="2057400" y="4495006"/>
            <a:ext cx="1066800" cy="838200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AAA client</a:t>
            </a:r>
            <a:endParaRPr lang="en-GB" dirty="0"/>
          </a:p>
        </p:txBody>
      </p:sp>
      <p:sp>
        <p:nvSpPr>
          <p:cNvPr id="6" name="Rectangle 5"/>
          <p:cNvSpPr/>
          <p:nvPr/>
        </p:nvSpPr>
        <p:spPr>
          <a:xfrm>
            <a:off x="5867400" y="4495006"/>
            <a:ext cx="1066800" cy="838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AAA server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838200" y="4495800"/>
            <a:ext cx="117995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/>
              <a:t>IETF 80</a:t>
            </a:r>
            <a:r>
              <a:rPr lang="en-GB" dirty="0" smtClean="0"/>
              <a:t> </a:t>
            </a:r>
            <a:r>
              <a:rPr lang="en-GB" dirty="0" err="1" smtClean="0"/>
              <a:t>eduroam</a:t>
            </a:r>
            <a:r>
              <a:rPr lang="en-GB" dirty="0" smtClean="0"/>
              <a:t> network</a:t>
            </a:r>
            <a:endParaRPr lang="en-US" dirty="0" smtClean="0"/>
          </a:p>
        </p:txBody>
      </p:sp>
      <p:sp>
        <p:nvSpPr>
          <p:cNvPr id="8" name="TextBox 7"/>
          <p:cNvSpPr txBox="1"/>
          <p:nvPr/>
        </p:nvSpPr>
        <p:spPr>
          <a:xfrm>
            <a:off x="5790242" y="3352006"/>
            <a:ext cx="11697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JANET(UK)</a:t>
            </a:r>
            <a:endParaRPr lang="en-GB" dirty="0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1906191" y="4266009"/>
            <a:ext cx="2590006" cy="1588"/>
          </a:xfrm>
          <a:prstGeom prst="line">
            <a:avLst/>
          </a:prstGeom>
          <a:ln w="28575">
            <a:prstDash val="sysDot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rot="5400000">
            <a:off x="4495800" y="4266406"/>
            <a:ext cx="2590800" cy="1588"/>
          </a:xfrm>
          <a:prstGeom prst="line">
            <a:avLst/>
          </a:prstGeom>
          <a:ln w="28575">
            <a:prstDash val="sysDot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1" name="Oval 10"/>
          <p:cNvSpPr/>
          <p:nvPr/>
        </p:nvSpPr>
        <p:spPr>
          <a:xfrm>
            <a:off x="3276600" y="4495800"/>
            <a:ext cx="609600" cy="533400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Oval 11"/>
          <p:cNvSpPr/>
          <p:nvPr/>
        </p:nvSpPr>
        <p:spPr>
          <a:xfrm>
            <a:off x="3733800" y="4038600"/>
            <a:ext cx="609600" cy="533400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err="1" smtClean="0"/>
              <a:t>cz</a:t>
            </a:r>
            <a:endParaRPr lang="en-GB" sz="1400" b="1" dirty="0"/>
          </a:p>
        </p:txBody>
      </p:sp>
      <p:sp>
        <p:nvSpPr>
          <p:cNvPr id="13" name="Oval 12"/>
          <p:cNvSpPr/>
          <p:nvPr/>
        </p:nvSpPr>
        <p:spPr>
          <a:xfrm>
            <a:off x="4191000" y="3581400"/>
            <a:ext cx="609600" cy="533400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err="1" smtClean="0"/>
              <a:t>eu</a:t>
            </a:r>
            <a:endParaRPr lang="en-GB" sz="1200" b="1" dirty="0"/>
          </a:p>
        </p:txBody>
      </p:sp>
      <p:sp>
        <p:nvSpPr>
          <p:cNvPr id="14" name="Oval 13"/>
          <p:cNvSpPr/>
          <p:nvPr/>
        </p:nvSpPr>
        <p:spPr>
          <a:xfrm>
            <a:off x="4648200" y="4038600"/>
            <a:ext cx="609600" cy="533400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err="1" smtClean="0"/>
              <a:t>uk</a:t>
            </a:r>
            <a:endParaRPr lang="en-GB" b="1" dirty="0"/>
          </a:p>
        </p:txBody>
      </p:sp>
      <p:sp>
        <p:nvSpPr>
          <p:cNvPr id="15" name="Oval 14"/>
          <p:cNvSpPr/>
          <p:nvPr/>
        </p:nvSpPr>
        <p:spPr>
          <a:xfrm>
            <a:off x="5105400" y="4495800"/>
            <a:ext cx="609600" cy="533400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Freeform 15"/>
          <p:cNvSpPr/>
          <p:nvPr/>
        </p:nvSpPr>
        <p:spPr>
          <a:xfrm>
            <a:off x="3128818" y="3962400"/>
            <a:ext cx="2724727" cy="1152236"/>
          </a:xfrm>
          <a:custGeom>
            <a:avLst/>
            <a:gdLst>
              <a:gd name="connsiteX0" fmla="*/ 0 w 2724727"/>
              <a:gd name="connsiteY0" fmla="*/ 1234593 h 1271538"/>
              <a:gd name="connsiteX1" fmla="*/ 1376218 w 2724727"/>
              <a:gd name="connsiteY1" fmla="*/ 6157 h 1271538"/>
              <a:gd name="connsiteX2" fmla="*/ 2724727 w 2724727"/>
              <a:gd name="connsiteY2" fmla="*/ 1271538 h 12715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724727" h="1271538">
                <a:moveTo>
                  <a:pt x="0" y="1234593"/>
                </a:moveTo>
                <a:cubicBezTo>
                  <a:pt x="461048" y="617296"/>
                  <a:pt x="922097" y="0"/>
                  <a:pt x="1376218" y="6157"/>
                </a:cubicBezTo>
                <a:cubicBezTo>
                  <a:pt x="1830339" y="12314"/>
                  <a:pt x="2277533" y="641926"/>
                  <a:pt x="2724727" y="1271538"/>
                </a:cubicBezTo>
              </a:path>
            </a:pathLst>
          </a:custGeom>
          <a:ln w="28575">
            <a:solidFill>
              <a:schemeClr val="tx1"/>
            </a:solidFill>
            <a:prstDash val="sysDash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Line Callout 1 17"/>
          <p:cNvSpPr/>
          <p:nvPr/>
        </p:nvSpPr>
        <p:spPr>
          <a:xfrm>
            <a:off x="3657600" y="1828800"/>
            <a:ext cx="1828800" cy="838200"/>
          </a:xfrm>
          <a:prstGeom prst="borderCallout1">
            <a:avLst>
              <a:gd name="adj1" fmla="val 101786"/>
              <a:gd name="adj2" fmla="val 46742"/>
              <a:gd name="adj3" fmla="val 200650"/>
              <a:gd name="adj4" fmla="val 47564"/>
            </a:avLst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Send ‘ja.net’ towards destination ‘</a:t>
            </a:r>
            <a:r>
              <a:rPr lang="en-US" dirty="0" err="1" smtClean="0"/>
              <a:t>uk</a:t>
            </a:r>
            <a:r>
              <a:rPr lang="en-US" dirty="0" smtClean="0"/>
              <a:t>’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824548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…until it isn’t.</a:t>
            </a:r>
            <a:endParaRPr lang="en-GB" dirty="0"/>
          </a:p>
        </p:txBody>
      </p:sp>
      <p:sp>
        <p:nvSpPr>
          <p:cNvPr id="5" name="Rectangle 4"/>
          <p:cNvSpPr/>
          <p:nvPr/>
        </p:nvSpPr>
        <p:spPr>
          <a:xfrm>
            <a:off x="2057400" y="4495006"/>
            <a:ext cx="1066800" cy="838200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AAA client</a:t>
            </a:r>
            <a:endParaRPr lang="en-GB" dirty="0"/>
          </a:p>
        </p:txBody>
      </p:sp>
      <p:sp>
        <p:nvSpPr>
          <p:cNvPr id="6" name="Rectangle 5"/>
          <p:cNvSpPr/>
          <p:nvPr/>
        </p:nvSpPr>
        <p:spPr>
          <a:xfrm>
            <a:off x="5867400" y="4495006"/>
            <a:ext cx="1066800" cy="838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AAA server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838200" y="4495800"/>
            <a:ext cx="117995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/>
              <a:t>IETF 80</a:t>
            </a:r>
            <a:r>
              <a:rPr lang="en-GB" dirty="0" smtClean="0"/>
              <a:t> </a:t>
            </a:r>
            <a:r>
              <a:rPr lang="en-GB" dirty="0" err="1" smtClean="0"/>
              <a:t>eduroam</a:t>
            </a:r>
            <a:r>
              <a:rPr lang="en-GB" dirty="0" smtClean="0"/>
              <a:t> network</a:t>
            </a:r>
            <a:endParaRPr lang="en-US" dirty="0" smtClean="0"/>
          </a:p>
        </p:txBody>
      </p:sp>
      <p:sp>
        <p:nvSpPr>
          <p:cNvPr id="8" name="TextBox 7"/>
          <p:cNvSpPr txBox="1"/>
          <p:nvPr/>
        </p:nvSpPr>
        <p:spPr>
          <a:xfrm>
            <a:off x="5790242" y="3352006"/>
            <a:ext cx="11697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JANET(UK)</a:t>
            </a:r>
            <a:endParaRPr lang="en-GB" dirty="0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1906191" y="4266009"/>
            <a:ext cx="2590006" cy="1588"/>
          </a:xfrm>
          <a:prstGeom prst="line">
            <a:avLst/>
          </a:prstGeom>
          <a:ln w="28575">
            <a:prstDash val="sysDot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rot="5400000">
            <a:off x="4495800" y="4266406"/>
            <a:ext cx="2590800" cy="1588"/>
          </a:xfrm>
          <a:prstGeom prst="line">
            <a:avLst/>
          </a:prstGeom>
          <a:ln w="28575">
            <a:prstDash val="sysDot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1" name="Oval 10"/>
          <p:cNvSpPr/>
          <p:nvPr/>
        </p:nvSpPr>
        <p:spPr>
          <a:xfrm>
            <a:off x="3276600" y="4495800"/>
            <a:ext cx="609600" cy="533400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Oval 11"/>
          <p:cNvSpPr/>
          <p:nvPr/>
        </p:nvSpPr>
        <p:spPr>
          <a:xfrm>
            <a:off x="3733800" y="4038600"/>
            <a:ext cx="609600" cy="533400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b="1" dirty="0" smtClean="0"/>
              <a:t>.</a:t>
            </a:r>
            <a:r>
              <a:rPr lang="en-US" sz="1400" b="1" dirty="0" err="1" smtClean="0"/>
              <a:t>cz</a:t>
            </a:r>
            <a:endParaRPr lang="en-GB" sz="1400" b="1" dirty="0"/>
          </a:p>
        </p:txBody>
      </p:sp>
      <p:sp>
        <p:nvSpPr>
          <p:cNvPr id="13" name="Oval 12"/>
          <p:cNvSpPr/>
          <p:nvPr/>
        </p:nvSpPr>
        <p:spPr>
          <a:xfrm>
            <a:off x="4191000" y="3581400"/>
            <a:ext cx="609600" cy="533400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/>
              <a:t>.</a:t>
            </a:r>
            <a:r>
              <a:rPr lang="en-US" sz="1200" b="1" dirty="0" err="1" smtClean="0"/>
              <a:t>eu</a:t>
            </a:r>
            <a:endParaRPr lang="en-GB" sz="1200" b="1" dirty="0"/>
          </a:p>
        </p:txBody>
      </p:sp>
      <p:sp>
        <p:nvSpPr>
          <p:cNvPr id="14" name="Oval 13"/>
          <p:cNvSpPr/>
          <p:nvPr/>
        </p:nvSpPr>
        <p:spPr>
          <a:xfrm>
            <a:off x="4648200" y="4038600"/>
            <a:ext cx="609600" cy="533400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.</a:t>
            </a:r>
            <a:r>
              <a:rPr lang="en-US" sz="1400" b="1" dirty="0" err="1" smtClean="0"/>
              <a:t>uk</a:t>
            </a:r>
            <a:endParaRPr lang="en-GB" b="1" dirty="0"/>
          </a:p>
        </p:txBody>
      </p:sp>
      <p:sp>
        <p:nvSpPr>
          <p:cNvPr id="15" name="Oval 14"/>
          <p:cNvSpPr/>
          <p:nvPr/>
        </p:nvSpPr>
        <p:spPr>
          <a:xfrm>
            <a:off x="5105400" y="4495800"/>
            <a:ext cx="609600" cy="533400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Freeform 15"/>
          <p:cNvSpPr/>
          <p:nvPr/>
        </p:nvSpPr>
        <p:spPr>
          <a:xfrm>
            <a:off x="3128818" y="3962400"/>
            <a:ext cx="2724727" cy="1152236"/>
          </a:xfrm>
          <a:custGeom>
            <a:avLst/>
            <a:gdLst>
              <a:gd name="connsiteX0" fmla="*/ 0 w 2724727"/>
              <a:gd name="connsiteY0" fmla="*/ 1234593 h 1271538"/>
              <a:gd name="connsiteX1" fmla="*/ 1376218 w 2724727"/>
              <a:gd name="connsiteY1" fmla="*/ 6157 h 1271538"/>
              <a:gd name="connsiteX2" fmla="*/ 2724727 w 2724727"/>
              <a:gd name="connsiteY2" fmla="*/ 1271538 h 12715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724727" h="1271538">
                <a:moveTo>
                  <a:pt x="0" y="1234593"/>
                </a:moveTo>
                <a:cubicBezTo>
                  <a:pt x="461048" y="617296"/>
                  <a:pt x="922097" y="0"/>
                  <a:pt x="1376218" y="6157"/>
                </a:cubicBezTo>
                <a:cubicBezTo>
                  <a:pt x="1830339" y="12314"/>
                  <a:pt x="2277533" y="641926"/>
                  <a:pt x="2724727" y="1271538"/>
                </a:cubicBezTo>
              </a:path>
            </a:pathLst>
          </a:custGeom>
          <a:ln w="28575">
            <a:solidFill>
              <a:schemeClr val="tx1"/>
            </a:solidFill>
            <a:prstDash val="sysDash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Line Callout 1 17"/>
          <p:cNvSpPr/>
          <p:nvPr/>
        </p:nvSpPr>
        <p:spPr>
          <a:xfrm>
            <a:off x="5715000" y="1981200"/>
            <a:ext cx="2057400" cy="838200"/>
          </a:xfrm>
          <a:prstGeom prst="borderCallout1">
            <a:avLst>
              <a:gd name="adj1" fmla="val 79356"/>
              <a:gd name="adj2" fmla="val -454"/>
              <a:gd name="adj3" fmla="val 221041"/>
              <a:gd name="adj4" fmla="val -40286"/>
            </a:avLst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Send ‘ja.net’ towards destination ‘</a:t>
            </a:r>
            <a:r>
              <a:rPr lang="en-US" dirty="0" err="1" smtClean="0"/>
              <a:t>uk</a:t>
            </a:r>
            <a:r>
              <a:rPr lang="en-US" dirty="0" smtClean="0"/>
              <a:t>’</a:t>
            </a:r>
            <a:endParaRPr lang="en-GB" dirty="0"/>
          </a:p>
        </p:txBody>
      </p:sp>
      <p:cxnSp>
        <p:nvCxnSpPr>
          <p:cNvPr id="19" name="Straight Connector 18"/>
          <p:cNvCxnSpPr/>
          <p:nvPr/>
        </p:nvCxnSpPr>
        <p:spPr>
          <a:xfrm rot="10800000">
            <a:off x="990600" y="4189411"/>
            <a:ext cx="2209800" cy="1588"/>
          </a:xfrm>
          <a:prstGeom prst="line">
            <a:avLst/>
          </a:prstGeom>
          <a:ln w="28575">
            <a:prstDash val="sysDot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2" name="Rectangle 21"/>
          <p:cNvSpPr/>
          <p:nvPr/>
        </p:nvSpPr>
        <p:spPr>
          <a:xfrm>
            <a:off x="2057400" y="3048000"/>
            <a:ext cx="1066800" cy="838200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AAA client</a:t>
            </a:r>
            <a:endParaRPr lang="en-GB" dirty="0"/>
          </a:p>
        </p:txBody>
      </p:sp>
      <p:sp>
        <p:nvSpPr>
          <p:cNvPr id="23" name="TextBox 22"/>
          <p:cNvSpPr txBox="1"/>
          <p:nvPr/>
        </p:nvSpPr>
        <p:spPr>
          <a:xfrm>
            <a:off x="838200" y="3048000"/>
            <a:ext cx="117995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/>
              <a:t>IETF 81</a:t>
            </a:r>
            <a:r>
              <a:rPr lang="en-GB" dirty="0" smtClean="0"/>
              <a:t> </a:t>
            </a:r>
            <a:r>
              <a:rPr lang="en-GB" dirty="0" err="1" smtClean="0"/>
              <a:t>eduroam</a:t>
            </a:r>
            <a:r>
              <a:rPr lang="en-GB" dirty="0" smtClean="0"/>
              <a:t> network</a:t>
            </a:r>
            <a:endParaRPr lang="en-US" dirty="0" smtClean="0"/>
          </a:p>
        </p:txBody>
      </p:sp>
      <p:sp>
        <p:nvSpPr>
          <p:cNvPr id="24" name="Oval 23"/>
          <p:cNvSpPr/>
          <p:nvPr/>
        </p:nvSpPr>
        <p:spPr>
          <a:xfrm>
            <a:off x="4495800" y="3048000"/>
            <a:ext cx="609600" cy="533400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smtClean="0"/>
              <a:t>.us</a:t>
            </a:r>
            <a:endParaRPr lang="en-GB" b="1" dirty="0"/>
          </a:p>
        </p:txBody>
      </p:sp>
      <p:sp>
        <p:nvSpPr>
          <p:cNvPr id="25" name="Oval 24"/>
          <p:cNvSpPr/>
          <p:nvPr/>
        </p:nvSpPr>
        <p:spPr>
          <a:xfrm>
            <a:off x="3276600" y="2667000"/>
            <a:ext cx="609600" cy="533400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Oval 25"/>
          <p:cNvSpPr/>
          <p:nvPr/>
        </p:nvSpPr>
        <p:spPr>
          <a:xfrm>
            <a:off x="3810000" y="3048000"/>
            <a:ext cx="609600" cy="533400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smtClean="0"/>
              <a:t>.ca</a:t>
            </a:r>
            <a:endParaRPr lang="en-GB" b="1" dirty="0"/>
          </a:p>
        </p:txBody>
      </p:sp>
      <p:cxnSp>
        <p:nvCxnSpPr>
          <p:cNvPr id="28" name="Straight Connector 27"/>
          <p:cNvCxnSpPr>
            <a:stCxn id="29" idx="1"/>
          </p:cNvCxnSpPr>
          <p:nvPr/>
        </p:nvCxnSpPr>
        <p:spPr>
          <a:xfrm rot="5400000">
            <a:off x="4057650" y="2495550"/>
            <a:ext cx="685800" cy="266700"/>
          </a:xfrm>
          <a:prstGeom prst="line">
            <a:avLst/>
          </a:prstGeom>
          <a:ln w="28575">
            <a:solidFill>
              <a:schemeClr val="accent6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38" name="Freeform 37"/>
          <p:cNvSpPr/>
          <p:nvPr/>
        </p:nvSpPr>
        <p:spPr>
          <a:xfrm>
            <a:off x="3112655" y="2757054"/>
            <a:ext cx="1992745" cy="1510146"/>
          </a:xfrm>
          <a:custGeom>
            <a:avLst/>
            <a:gdLst>
              <a:gd name="connsiteX0" fmla="*/ 0 w 2309090"/>
              <a:gd name="connsiteY0" fmla="*/ 466437 h 1824182"/>
              <a:gd name="connsiteX1" fmla="*/ 748145 w 2309090"/>
              <a:gd name="connsiteY1" fmla="*/ 226291 h 1824182"/>
              <a:gd name="connsiteX2" fmla="*/ 2309090 w 2309090"/>
              <a:gd name="connsiteY2" fmla="*/ 1824182 h 18241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309090" h="1824182">
                <a:moveTo>
                  <a:pt x="0" y="466437"/>
                </a:moveTo>
                <a:cubicBezTo>
                  <a:pt x="181648" y="233218"/>
                  <a:pt x="363297" y="0"/>
                  <a:pt x="748145" y="226291"/>
                </a:cubicBezTo>
                <a:cubicBezTo>
                  <a:pt x="1132993" y="452582"/>
                  <a:pt x="2047393" y="1554788"/>
                  <a:pt x="2309090" y="1824182"/>
                </a:cubicBezTo>
              </a:path>
            </a:pathLst>
          </a:custGeom>
          <a:ln w="28575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Line Callout 1 28"/>
          <p:cNvSpPr/>
          <p:nvPr/>
        </p:nvSpPr>
        <p:spPr>
          <a:xfrm>
            <a:off x="3505200" y="1447800"/>
            <a:ext cx="2057400" cy="838200"/>
          </a:xfrm>
          <a:prstGeom prst="borderCallout1">
            <a:avLst>
              <a:gd name="adj1" fmla="val 100867"/>
              <a:gd name="adj2" fmla="val 50250"/>
              <a:gd name="adj3" fmla="val 181092"/>
              <a:gd name="adj4" fmla="val 61748"/>
            </a:avLst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Send ‘ja.net’ towards destination ‘</a:t>
            </a:r>
            <a:r>
              <a:rPr lang="en-US" dirty="0" err="1" smtClean="0"/>
              <a:t>eu</a:t>
            </a:r>
            <a:r>
              <a:rPr lang="en-US" dirty="0" smtClean="0"/>
              <a:t>’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107238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Static configuration doesn’t scale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29200"/>
          </a:xfrm>
        </p:spPr>
        <p:txBody>
          <a:bodyPr>
            <a:normAutofit fontScale="62500" lnSpcReduction="20000"/>
          </a:bodyPr>
          <a:lstStyle/>
          <a:p>
            <a:r>
              <a:rPr lang="en-US" dirty="0" smtClean="0"/>
              <a:t>As an AAA system scales, you need to maintain more configuration across more nodes.</a:t>
            </a:r>
          </a:p>
          <a:p>
            <a:endParaRPr lang="en-US" dirty="0"/>
          </a:p>
          <a:p>
            <a:r>
              <a:rPr lang="en-US" dirty="0" smtClean="0"/>
              <a:t>The configuration is necessarily dissimilar between AAA nodes, but the entire system needs to behave as though all nodes share a consistent view of the entire system. Inconsistency may result in undesirable </a:t>
            </a:r>
            <a:r>
              <a:rPr lang="en-US" dirty="0" err="1" smtClean="0"/>
              <a:t>behaviour</a:t>
            </a:r>
            <a:r>
              <a:rPr lang="en-US" dirty="0"/>
              <a:t>.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Inventing an </a:t>
            </a:r>
            <a:r>
              <a:rPr lang="en-US" i="1" dirty="0" smtClean="0"/>
              <a:t>ad hoc </a:t>
            </a:r>
            <a:r>
              <a:rPr lang="en-US" dirty="0" smtClean="0"/>
              <a:t>solution within a single domain is trivial. The multi-domain case is also tractable, providing there is close coordination.</a:t>
            </a:r>
          </a:p>
          <a:p>
            <a:endParaRPr lang="en-US" dirty="0"/>
          </a:p>
          <a:p>
            <a:r>
              <a:rPr lang="en-US" dirty="0" smtClean="0"/>
              <a:t>However, if ABFAB is successful the potential number of domains and overall system size is considerable: coordination will be challenging.</a:t>
            </a:r>
            <a:endParaRPr lang="en-US" dirty="0"/>
          </a:p>
          <a:p>
            <a:endParaRPr lang="en-US" dirty="0"/>
          </a:p>
          <a:p>
            <a:r>
              <a:rPr lang="en-US" dirty="0" smtClean="0"/>
              <a:t>We need a standard mechanism that enables AAA nodes within a large and loosely-coupled AAA system to behave as though they share a consistent view of the entire system.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307424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Introducing the Trust Router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Serves a similar role to BGP in IP routing</a:t>
            </a:r>
          </a:p>
          <a:p>
            <a:pPr lvl="1"/>
            <a:r>
              <a:rPr lang="en-GB" dirty="0" smtClean="0"/>
              <a:t>Distributes information about available “Trust Links” within a federation (or “Policy Regime”)</a:t>
            </a:r>
          </a:p>
          <a:p>
            <a:pPr lvl="1"/>
            <a:r>
              <a:rPr lang="en-GB" dirty="0" smtClean="0"/>
              <a:t>Calculates a local tree of “Trust Paths” to reach destination realms</a:t>
            </a:r>
          </a:p>
          <a:p>
            <a:pPr lvl="1"/>
            <a:r>
              <a:rPr lang="en-GB" dirty="0" smtClean="0"/>
              <a:t>Determines the “best” path to reach each destination realm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445521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3186</TotalTime>
  <Words>1947</Words>
  <Application>Microsoft Macintosh PowerPoint</Application>
  <PresentationFormat>On-screen Show (4:3)</PresentationFormat>
  <Paragraphs>266</Paragraphs>
  <Slides>31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2" baseType="lpstr">
      <vt:lpstr>Office Theme</vt:lpstr>
      <vt:lpstr>Multihop Federations draft-mrw-abfab-multihop-fed-01.txt </vt:lpstr>
      <vt:lpstr>Why Am I Here?</vt:lpstr>
      <vt:lpstr>ABFAB Architecture</vt:lpstr>
      <vt:lpstr>ABFAB architecture</vt:lpstr>
      <vt:lpstr>RADIUS Proxy Substrate</vt:lpstr>
      <vt:lpstr>Static configuration is simple…</vt:lpstr>
      <vt:lpstr>…until it isn’t.</vt:lpstr>
      <vt:lpstr>Static configuration doesn’t scale</vt:lpstr>
      <vt:lpstr>Introducing the Trust Router</vt:lpstr>
      <vt:lpstr>Trust router protocol</vt:lpstr>
      <vt:lpstr>RADIUS substrate</vt:lpstr>
      <vt:lpstr>Well, we have RadSec…</vt:lpstr>
      <vt:lpstr>A single PKI for ABFAB deployments?</vt:lpstr>
      <vt:lpstr>Didn’t we just fix the multiple credential problem?</vt:lpstr>
      <vt:lpstr>RadSec with ABFAB</vt:lpstr>
      <vt:lpstr>Key Negotiation Protocol</vt:lpstr>
      <vt:lpstr>KNP Introduction</vt:lpstr>
      <vt:lpstr>Transitive operation</vt:lpstr>
      <vt:lpstr>Transitive Use of KNP</vt:lpstr>
      <vt:lpstr>Trust Path</vt:lpstr>
      <vt:lpstr>Trust Router Functions</vt:lpstr>
      <vt:lpstr>Trust Router Protocol</vt:lpstr>
      <vt:lpstr>Trust Path Query</vt:lpstr>
      <vt:lpstr>Temporary Identity Request</vt:lpstr>
      <vt:lpstr>ABFAB Multihop Federation</vt:lpstr>
      <vt:lpstr> Questions?  Feedback?</vt:lpstr>
      <vt:lpstr>BACKGROUND SLIDES</vt:lpstr>
      <vt:lpstr>Concerns about PKI for ABFAB</vt:lpstr>
      <vt:lpstr>Multiple Business Requirements</vt:lpstr>
      <vt:lpstr>Multiple CAs</vt:lpstr>
      <vt:lpstr>Why is Trust Router/KNP Better?</vt:lpstr>
    </vt:vector>
  </TitlesOfParts>
  <Company>ThingMagic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Multihop Federations draft-mrw-abfab-multihop-fed-01.txt </dc:title>
  <dc:creator>Margaret Wasserman</dc:creator>
  <cp:lastModifiedBy>NSN_User 2</cp:lastModifiedBy>
  <cp:revision>31</cp:revision>
  <dcterms:created xsi:type="dcterms:W3CDTF">2011-07-25T14:43:06Z</dcterms:created>
  <dcterms:modified xsi:type="dcterms:W3CDTF">2011-07-25T15:54:08Z</dcterms:modified>
</cp:coreProperties>
</file>