
<file path=[Content_Types].xml><?xml version="1.0" encoding="utf-8"?>
<Types xmlns="http://schemas.openxmlformats.org/package/2006/content-types">
  <Default Extension="xml" ContentType="application/xml"/>
  <Default Extension="xlsx" ContentType="application/vnd.openxmlformats-officedocument.spreadsheetml.sheet"/>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75" r:id="rId8"/>
    <p:sldId id="279" r:id="rId9"/>
    <p:sldId id="283" r:id="rId10"/>
    <p:sldId id="285" r:id="rId11"/>
    <p:sldId id="280" r:id="rId12"/>
    <p:sldId id="281" r:id="rId13"/>
    <p:sldId id="282" r:id="rId14"/>
    <p:sldId id="262" r:id="rId15"/>
    <p:sldId id="278" r:id="rId16"/>
    <p:sldId id="26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94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Svantevit%20HD:Users:adam:Desktop:activity-notes-81.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Svantevit%20HD:Users:adam:Desktop:activity-notes-81.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Svantevit%20HD:Users:adam:Desktop:activity-notes-81.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2"/>
          <c:order val="0"/>
          <c:tx>
            <c:strRef>
              <c:f>Sheet1!$F$3</c:f>
              <c:strCache>
                <c:ptCount val="1"/>
                <c:pt idx="0">
                  <c:v>msg/month since creation</c:v>
                </c:pt>
              </c:strCache>
            </c:strRef>
          </c:tx>
          <c:invertIfNegative val="0"/>
          <c:dLbls>
            <c:showLegendKey val="0"/>
            <c:showVal val="1"/>
            <c:showCatName val="0"/>
            <c:showSerName val="0"/>
            <c:showPercent val="0"/>
            <c:showBubbleSize val="0"/>
            <c:showLeaderLines val="0"/>
          </c:dLbls>
          <c:cat>
            <c:strRef>
              <c:f>Sheet1!$A$4:$A$15</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Sheet1!$F$4:$F$15</c:f>
              <c:numCache>
                <c:formatCode>0</c:formatCode>
                <c:ptCount val="12"/>
                <c:pt idx="0">
                  <c:v>20.27272727272723</c:v>
                </c:pt>
                <c:pt idx="1">
                  <c:v>140.9333333333333</c:v>
                </c:pt>
                <c:pt idx="2">
                  <c:v>83.66666666666667</c:v>
                </c:pt>
                <c:pt idx="3">
                  <c:v>139.875</c:v>
                </c:pt>
                <c:pt idx="4">
                  <c:v>38.92857142857143</c:v>
                </c:pt>
                <c:pt idx="5">
                  <c:v>9.91666666666667</c:v>
                </c:pt>
                <c:pt idx="6">
                  <c:v>14.0</c:v>
                </c:pt>
                <c:pt idx="7">
                  <c:v>9.09090909090909</c:v>
                </c:pt>
                <c:pt idx="8">
                  <c:v>19.27272727272723</c:v>
                </c:pt>
                <c:pt idx="9">
                  <c:v>75.5</c:v>
                </c:pt>
                <c:pt idx="10">
                  <c:v>12.0</c:v>
                </c:pt>
                <c:pt idx="11">
                  <c:v>109.5</c:v>
                </c:pt>
              </c:numCache>
            </c:numRef>
          </c:val>
        </c:ser>
        <c:ser>
          <c:idx val="3"/>
          <c:order val="1"/>
          <c:tx>
            <c:strRef>
              <c:f>Sheet1!$G$3</c:f>
              <c:strCache>
                <c:ptCount val="1"/>
                <c:pt idx="0">
                  <c:v>msg/month since ietf80</c:v>
                </c:pt>
              </c:strCache>
            </c:strRef>
          </c:tx>
          <c:invertIfNegative val="0"/>
          <c:dLbls>
            <c:showLegendKey val="0"/>
            <c:showVal val="1"/>
            <c:showCatName val="0"/>
            <c:showSerName val="0"/>
            <c:showPercent val="0"/>
            <c:showBubbleSize val="0"/>
            <c:showLeaderLines val="0"/>
          </c:dLbls>
          <c:cat>
            <c:strRef>
              <c:f>Sheet1!$A$4:$A$15</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Sheet1!$G$4:$G$15</c:f>
              <c:numCache>
                <c:formatCode>0</c:formatCode>
                <c:ptCount val="12"/>
                <c:pt idx="0">
                  <c:v>6.666666666666667</c:v>
                </c:pt>
                <c:pt idx="1">
                  <c:v>0.0</c:v>
                </c:pt>
                <c:pt idx="2">
                  <c:v>99.0</c:v>
                </c:pt>
                <c:pt idx="3">
                  <c:v>173.3333333333333</c:v>
                </c:pt>
                <c:pt idx="4">
                  <c:v>20.66666666666667</c:v>
                </c:pt>
                <c:pt idx="5">
                  <c:v>10.0</c:v>
                </c:pt>
                <c:pt idx="6">
                  <c:v>47.0</c:v>
                </c:pt>
                <c:pt idx="7">
                  <c:v>1.0</c:v>
                </c:pt>
                <c:pt idx="8">
                  <c:v>9.333333333333333</c:v>
                </c:pt>
                <c:pt idx="9">
                  <c:v>123.3333333333333</c:v>
                </c:pt>
                <c:pt idx="10">
                  <c:v>9.0</c:v>
                </c:pt>
                <c:pt idx="11">
                  <c:v>109.5</c:v>
                </c:pt>
              </c:numCache>
            </c:numRef>
          </c:val>
        </c:ser>
        <c:dLbls>
          <c:showLegendKey val="0"/>
          <c:showVal val="0"/>
          <c:showCatName val="0"/>
          <c:showSerName val="0"/>
          <c:showPercent val="0"/>
          <c:showBubbleSize val="0"/>
        </c:dLbls>
        <c:gapWidth val="150"/>
        <c:axId val="404155128"/>
        <c:axId val="404158104"/>
      </c:barChart>
      <c:catAx>
        <c:axId val="404155128"/>
        <c:scaling>
          <c:orientation val="minMax"/>
        </c:scaling>
        <c:delete val="0"/>
        <c:axPos val="b"/>
        <c:majorTickMark val="out"/>
        <c:minorTickMark val="none"/>
        <c:tickLblPos val="nextTo"/>
        <c:crossAx val="404158104"/>
        <c:crosses val="autoZero"/>
        <c:auto val="1"/>
        <c:lblAlgn val="ctr"/>
        <c:lblOffset val="100"/>
        <c:noMultiLvlLbl val="0"/>
      </c:catAx>
      <c:valAx>
        <c:axId val="404158104"/>
        <c:scaling>
          <c:orientation val="minMax"/>
        </c:scaling>
        <c:delete val="0"/>
        <c:axPos val="l"/>
        <c:majorGridlines/>
        <c:numFmt formatCode="0" sourceLinked="1"/>
        <c:majorTickMark val="out"/>
        <c:minorTickMark val="none"/>
        <c:tickLblPos val="nextTo"/>
        <c:crossAx val="404155128"/>
        <c:crosses val="autoZero"/>
        <c:crossBetween val="between"/>
      </c:valAx>
      <c:spPr>
        <a:noFill/>
        <a:ln w="25400">
          <a:noFill/>
        </a:ln>
      </c:spPr>
    </c:plotArea>
    <c:legend>
      <c:legendPos val="b"/>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1"/>
          <c:order val="0"/>
          <c:tx>
            <c:strRef>
              <c:f>Sheet1!$K$3</c:f>
              <c:strCache>
                <c:ptCount val="1"/>
                <c:pt idx="0">
                  <c:v>docs in wg</c:v>
                </c:pt>
              </c:strCache>
            </c:strRef>
          </c:tx>
          <c:invertIfNegative val="0"/>
          <c:cat>
            <c:strRef>
              <c:f>Sheet1!$A$4:$A$15</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Sheet1!$K$4:$K$15</c:f>
              <c:numCache>
                <c:formatCode>General</c:formatCode>
                <c:ptCount val="12"/>
                <c:pt idx="0">
                  <c:v>2.0</c:v>
                </c:pt>
                <c:pt idx="1">
                  <c:v>0.0</c:v>
                </c:pt>
                <c:pt idx="2">
                  <c:v>2.0</c:v>
                </c:pt>
                <c:pt idx="3">
                  <c:v>2.0</c:v>
                </c:pt>
                <c:pt idx="4">
                  <c:v>2.0</c:v>
                </c:pt>
                <c:pt idx="5">
                  <c:v>1.0</c:v>
                </c:pt>
                <c:pt idx="6">
                  <c:v>0.0</c:v>
                </c:pt>
                <c:pt idx="7">
                  <c:v>1.0</c:v>
                </c:pt>
                <c:pt idx="8">
                  <c:v>2.0</c:v>
                </c:pt>
                <c:pt idx="9">
                  <c:v>1.0</c:v>
                </c:pt>
                <c:pt idx="10">
                  <c:v>0.0</c:v>
                </c:pt>
                <c:pt idx="11">
                  <c:v>2.0</c:v>
                </c:pt>
              </c:numCache>
            </c:numRef>
          </c:val>
        </c:ser>
        <c:ser>
          <c:idx val="2"/>
          <c:order val="1"/>
          <c:tx>
            <c:strRef>
              <c:f>Sheet1!$L$3</c:f>
              <c:strCache>
                <c:ptCount val="1"/>
                <c:pt idx="0">
                  <c:v>docs pubreqed</c:v>
                </c:pt>
              </c:strCache>
            </c:strRef>
          </c:tx>
          <c:invertIfNegative val="0"/>
          <c:cat>
            <c:strRef>
              <c:f>Sheet1!$A$4:$A$15</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Sheet1!$L$4:$L$15</c:f>
              <c:numCache>
                <c:formatCode>General</c:formatCode>
                <c:ptCount val="12"/>
                <c:pt idx="0">
                  <c:v>0.0</c:v>
                </c:pt>
                <c:pt idx="1">
                  <c:v>0.0</c:v>
                </c:pt>
                <c:pt idx="2">
                  <c:v>1.0</c:v>
                </c:pt>
                <c:pt idx="3">
                  <c:v>1.0</c:v>
                </c:pt>
                <c:pt idx="4">
                  <c:v>1.0</c:v>
                </c:pt>
                <c:pt idx="5">
                  <c:v>0.0</c:v>
                </c:pt>
                <c:pt idx="6">
                  <c:v>0.0</c:v>
                </c:pt>
                <c:pt idx="7">
                  <c:v>0.0</c:v>
                </c:pt>
                <c:pt idx="8">
                  <c:v>0.0</c:v>
                </c:pt>
                <c:pt idx="9">
                  <c:v>0.0</c:v>
                </c:pt>
                <c:pt idx="10">
                  <c:v>0.0</c:v>
                </c:pt>
                <c:pt idx="11">
                  <c:v>0.0</c:v>
                </c:pt>
              </c:numCache>
            </c:numRef>
          </c:val>
        </c:ser>
        <c:ser>
          <c:idx val="3"/>
          <c:order val="2"/>
          <c:tx>
            <c:strRef>
              <c:f>Sheet1!$M$3</c:f>
              <c:strCache>
                <c:ptCount val="1"/>
                <c:pt idx="0">
                  <c:v>docs published</c:v>
                </c:pt>
              </c:strCache>
            </c:strRef>
          </c:tx>
          <c:invertIfNegative val="0"/>
          <c:cat>
            <c:strRef>
              <c:f>Sheet1!$A$4:$A$15</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Sheet1!$M$4:$M$15</c:f>
              <c:numCache>
                <c:formatCode>General</c:formatCode>
                <c:ptCount val="12"/>
                <c:pt idx="0">
                  <c:v>0.0</c:v>
                </c:pt>
                <c:pt idx="1">
                  <c:v>2.0</c:v>
                </c:pt>
                <c:pt idx="2">
                  <c:v>0.0</c:v>
                </c:pt>
                <c:pt idx="3">
                  <c:v>0.0</c:v>
                </c:pt>
                <c:pt idx="4">
                  <c:v>0.0</c:v>
                </c:pt>
                <c:pt idx="5">
                  <c:v>0.0</c:v>
                </c:pt>
                <c:pt idx="6">
                  <c:v>0.0</c:v>
                </c:pt>
                <c:pt idx="7">
                  <c:v>0.0</c:v>
                </c:pt>
                <c:pt idx="8">
                  <c:v>0.0</c:v>
                </c:pt>
                <c:pt idx="9">
                  <c:v>0.0</c:v>
                </c:pt>
                <c:pt idx="10">
                  <c:v>0.0</c:v>
                </c:pt>
                <c:pt idx="11">
                  <c:v>0.0</c:v>
                </c:pt>
              </c:numCache>
            </c:numRef>
          </c:val>
        </c:ser>
        <c:dLbls>
          <c:showLegendKey val="0"/>
          <c:showVal val="0"/>
          <c:showCatName val="0"/>
          <c:showSerName val="0"/>
          <c:showPercent val="0"/>
          <c:showBubbleSize val="0"/>
        </c:dLbls>
        <c:gapWidth val="150"/>
        <c:overlap val="100"/>
        <c:axId val="404235512"/>
        <c:axId val="404238488"/>
      </c:barChart>
      <c:catAx>
        <c:axId val="404235512"/>
        <c:scaling>
          <c:orientation val="minMax"/>
        </c:scaling>
        <c:delete val="0"/>
        <c:axPos val="b"/>
        <c:majorTickMark val="out"/>
        <c:minorTickMark val="none"/>
        <c:tickLblPos val="nextTo"/>
        <c:crossAx val="404238488"/>
        <c:crosses val="autoZero"/>
        <c:auto val="1"/>
        <c:lblAlgn val="ctr"/>
        <c:lblOffset val="100"/>
        <c:noMultiLvlLbl val="0"/>
      </c:catAx>
      <c:valAx>
        <c:axId val="404238488"/>
        <c:scaling>
          <c:orientation val="minMax"/>
          <c:max val="7.0"/>
        </c:scaling>
        <c:delete val="0"/>
        <c:axPos val="l"/>
        <c:majorGridlines/>
        <c:numFmt formatCode="General" sourceLinked="1"/>
        <c:majorTickMark val="out"/>
        <c:minorTickMark val="none"/>
        <c:tickLblPos val="nextTo"/>
        <c:crossAx val="404235512"/>
        <c:crosses val="autoZero"/>
        <c:crossBetween val="between"/>
      </c:valAx>
    </c:plotArea>
    <c:legend>
      <c:legendPos val="b"/>
      <c:layout>
        <c:manualLayout>
          <c:xMode val="edge"/>
          <c:yMode val="edge"/>
          <c:x val="0.174135073393604"/>
          <c:y val="0.926766226086302"/>
          <c:w val="0.389384174200447"/>
          <c:h val="0.0464290195906874"/>
        </c:manualLayout>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Sheet1!$J$3</c:f>
              <c:strCache>
                <c:ptCount val="1"/>
                <c:pt idx="0">
                  <c:v>publication milestones</c:v>
                </c:pt>
              </c:strCache>
            </c:strRef>
          </c:tx>
          <c:invertIfNegative val="0"/>
          <c:cat>
            <c:multiLvlStrRef>
              <c:f>Sheet1!$A$4:$I$15</c:f>
              <c:multiLvlStrCache>
                <c:ptCount val="12"/>
                <c:lvl>
                  <c:pt idx="0">
                    <c:v>moderate</c:v>
                  </c:pt>
                  <c:pt idx="1">
                    <c:v>many</c:v>
                  </c:pt>
                  <c:pt idx="2">
                    <c:v>many</c:v>
                  </c:pt>
                  <c:pt idx="3">
                    <c:v>many</c:v>
                  </c:pt>
                  <c:pt idx="4">
                    <c:v>few</c:v>
                  </c:pt>
                  <c:pt idx="5">
                    <c:v>few</c:v>
                  </c:pt>
                  <c:pt idx="6">
                    <c:v>few</c:v>
                  </c:pt>
                  <c:pt idx="7">
                    <c:v>few</c:v>
                  </c:pt>
                  <c:pt idx="8">
                    <c:v>few</c:v>
                  </c:pt>
                  <c:pt idx="9">
                    <c:v>many</c:v>
                  </c:pt>
                  <c:pt idx="10">
                    <c:v>few</c:v>
                  </c:pt>
                  <c:pt idx="11">
                    <c:v>many</c:v>
                  </c:pt>
                </c:lvl>
                <c:lvl>
                  <c:pt idx="0">
                    <c:v>1</c:v>
                  </c:pt>
                  <c:pt idx="1">
                    <c:v>6</c:v>
                  </c:pt>
                  <c:pt idx="2">
                    <c:v>1</c:v>
                  </c:pt>
                  <c:pt idx="3">
                    <c:v>7</c:v>
                  </c:pt>
                  <c:pt idx="4">
                    <c:v>2</c:v>
                  </c:pt>
                  <c:pt idx="5">
                    <c:v>0</c:v>
                  </c:pt>
                  <c:pt idx="6">
                    <c:v>0</c:v>
                  </c:pt>
                  <c:pt idx="7">
                    <c:v>0</c:v>
                  </c:pt>
                  <c:pt idx="8">
                    <c:v>2</c:v>
                  </c:pt>
                  <c:pt idx="9">
                    <c:v>2</c:v>
                  </c:pt>
                  <c:pt idx="10">
                    <c:v>0</c:v>
                  </c:pt>
                  <c:pt idx="11">
                    <c:v>1</c:v>
                  </c:pt>
                </c:lvl>
                <c:lvl>
                  <c:pt idx="0">
                    <c:v>7</c:v>
                  </c:pt>
                  <c:pt idx="1">
                    <c:v>0</c:v>
                  </c:pt>
                  <c:pt idx="2">
                    <c:v>99</c:v>
                  </c:pt>
                  <c:pt idx="3">
                    <c:v>173</c:v>
                  </c:pt>
                  <c:pt idx="4">
                    <c:v>21</c:v>
                  </c:pt>
                  <c:pt idx="5">
                    <c:v>10</c:v>
                  </c:pt>
                  <c:pt idx="6">
                    <c:v>47</c:v>
                  </c:pt>
                  <c:pt idx="7">
                    <c:v>1</c:v>
                  </c:pt>
                  <c:pt idx="8">
                    <c:v>9</c:v>
                  </c:pt>
                  <c:pt idx="9">
                    <c:v>123</c:v>
                  </c:pt>
                  <c:pt idx="10">
                    <c:v>9</c:v>
                  </c:pt>
                  <c:pt idx="11">
                    <c:v>110</c:v>
                  </c:pt>
                </c:lvl>
                <c:lvl>
                  <c:pt idx="0">
                    <c:v>20</c:v>
                  </c:pt>
                  <c:pt idx="1">
                    <c:v>141</c:v>
                  </c:pt>
                  <c:pt idx="2">
                    <c:v>84</c:v>
                  </c:pt>
                  <c:pt idx="3">
                    <c:v>140</c:v>
                  </c:pt>
                  <c:pt idx="4">
                    <c:v>39</c:v>
                  </c:pt>
                  <c:pt idx="5">
                    <c:v>10</c:v>
                  </c:pt>
                  <c:pt idx="6">
                    <c:v>14</c:v>
                  </c:pt>
                  <c:pt idx="7">
                    <c:v>9</c:v>
                  </c:pt>
                  <c:pt idx="8">
                    <c:v>19</c:v>
                  </c:pt>
                  <c:pt idx="9">
                    <c:v>76</c:v>
                  </c:pt>
                  <c:pt idx="10">
                    <c:v>12</c:v>
                  </c:pt>
                  <c:pt idx="11">
                    <c:v>110</c:v>
                  </c:pt>
                </c:lvl>
                <c:lvl>
                  <c:pt idx="0">
                    <c:v>20</c:v>
                  </c:pt>
                  <c:pt idx="1">
                    <c:v>0</c:v>
                  </c:pt>
                  <c:pt idx="2">
                    <c:v>297</c:v>
                  </c:pt>
                  <c:pt idx="3">
                    <c:v>520</c:v>
                  </c:pt>
                  <c:pt idx="4">
                    <c:v>62</c:v>
                  </c:pt>
                  <c:pt idx="5">
                    <c:v>30</c:v>
                  </c:pt>
                  <c:pt idx="6">
                    <c:v>141</c:v>
                  </c:pt>
                  <c:pt idx="7">
                    <c:v>3</c:v>
                  </c:pt>
                  <c:pt idx="8">
                    <c:v>28</c:v>
                  </c:pt>
                  <c:pt idx="9">
                    <c:v>370</c:v>
                  </c:pt>
                  <c:pt idx="10">
                    <c:v>27</c:v>
                  </c:pt>
                  <c:pt idx="11">
                    <c:v>219</c:v>
                  </c:pt>
                </c:lvl>
                <c:lvl>
                  <c:pt idx="0">
                    <c:v>446</c:v>
                  </c:pt>
                  <c:pt idx="1">
                    <c:v>2114</c:v>
                  </c:pt>
                  <c:pt idx="2">
                    <c:v>1506</c:v>
                  </c:pt>
                  <c:pt idx="3">
                    <c:v>2238</c:v>
                  </c:pt>
                  <c:pt idx="4">
                    <c:v>545</c:v>
                  </c:pt>
                  <c:pt idx="5">
                    <c:v>119</c:v>
                  </c:pt>
                  <c:pt idx="6">
                    <c:v>168</c:v>
                  </c:pt>
                  <c:pt idx="7">
                    <c:v>100</c:v>
                  </c:pt>
                  <c:pt idx="8">
                    <c:v>212</c:v>
                  </c:pt>
                  <c:pt idx="9">
                    <c:v>453</c:v>
                  </c:pt>
                  <c:pt idx="10">
                    <c:v>36</c:v>
                  </c:pt>
                  <c:pt idx="11">
                    <c:v>219</c:v>
                  </c:pt>
                </c:lvl>
                <c:lvl>
                  <c:pt idx="0">
                    <c:v>Sep-09</c:v>
                  </c:pt>
                  <c:pt idx="1">
                    <c:v>Dec-09</c:v>
                  </c:pt>
                  <c:pt idx="2">
                    <c:v>Jan-10</c:v>
                  </c:pt>
                  <c:pt idx="3">
                    <c:v>Mar-10</c:v>
                  </c:pt>
                  <c:pt idx="4">
                    <c:v>May-10</c:v>
                  </c:pt>
                  <c:pt idx="5">
                    <c:v>Jul-10</c:v>
                  </c:pt>
                  <c:pt idx="6">
                    <c:v>Jul-10</c:v>
                  </c:pt>
                  <c:pt idx="7">
                    <c:v>Aug-10</c:v>
                  </c:pt>
                  <c:pt idx="8">
                    <c:v>Aug-10</c:v>
                  </c:pt>
                  <c:pt idx="9">
                    <c:v>Jan-11</c:v>
                  </c:pt>
                  <c:pt idx="10">
                    <c:v>Mar-11</c:v>
                  </c:pt>
                  <c:pt idx="11">
                    <c:v>May-11</c:v>
                  </c:pt>
                </c:lvl>
                <c:lvl>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lvl>
              </c:multiLvlStrCache>
            </c:multiLvlStrRef>
          </c:cat>
          <c:val>
            <c:numRef>
              <c:f>Sheet1!$J$4:$J$15</c:f>
              <c:numCache>
                <c:formatCode>General</c:formatCode>
                <c:ptCount val="12"/>
                <c:pt idx="0">
                  <c:v>2.0</c:v>
                </c:pt>
                <c:pt idx="1">
                  <c:v>1.0</c:v>
                </c:pt>
                <c:pt idx="2">
                  <c:v>3.0</c:v>
                </c:pt>
                <c:pt idx="3">
                  <c:v>4.0</c:v>
                </c:pt>
                <c:pt idx="4">
                  <c:v>3.0</c:v>
                </c:pt>
                <c:pt idx="5">
                  <c:v>1.0</c:v>
                </c:pt>
                <c:pt idx="6">
                  <c:v>1.0</c:v>
                </c:pt>
                <c:pt idx="7">
                  <c:v>6.0</c:v>
                </c:pt>
                <c:pt idx="8">
                  <c:v>3.0</c:v>
                </c:pt>
                <c:pt idx="9">
                  <c:v>3.0</c:v>
                </c:pt>
                <c:pt idx="10">
                  <c:v>5.0</c:v>
                </c:pt>
                <c:pt idx="11">
                  <c:v>4.0</c:v>
                </c:pt>
              </c:numCache>
            </c:numRef>
          </c:val>
        </c:ser>
        <c:dLbls>
          <c:showLegendKey val="0"/>
          <c:showVal val="0"/>
          <c:showCatName val="0"/>
          <c:showSerName val="0"/>
          <c:showPercent val="0"/>
          <c:showBubbleSize val="0"/>
        </c:dLbls>
        <c:gapWidth val="150"/>
        <c:overlap val="100"/>
        <c:axId val="404268184"/>
        <c:axId val="404271192"/>
      </c:barChart>
      <c:catAx>
        <c:axId val="404268184"/>
        <c:scaling>
          <c:orientation val="minMax"/>
        </c:scaling>
        <c:delete val="1"/>
        <c:axPos val="b"/>
        <c:majorTickMark val="out"/>
        <c:minorTickMark val="none"/>
        <c:tickLblPos val="nextTo"/>
        <c:crossAx val="404271192"/>
        <c:crosses val="autoZero"/>
        <c:auto val="1"/>
        <c:lblAlgn val="ctr"/>
        <c:lblOffset val="100"/>
        <c:noMultiLvlLbl val="0"/>
      </c:catAx>
      <c:valAx>
        <c:axId val="404271192"/>
        <c:scaling>
          <c:orientation val="minMax"/>
        </c:scaling>
        <c:delete val="1"/>
        <c:axPos val="l"/>
        <c:numFmt formatCode="General" sourceLinked="1"/>
        <c:majorTickMark val="out"/>
        <c:minorTickMark val="none"/>
        <c:tickLblPos val="nextTo"/>
        <c:crossAx val="404268184"/>
        <c:crosses val="autoZero"/>
        <c:crossBetween val="between"/>
      </c:valAx>
    </c:plotArea>
    <c:legend>
      <c:legendPos val="b"/>
      <c:layout>
        <c:manualLayout>
          <c:xMode val="edge"/>
          <c:yMode val="edge"/>
          <c:x val="0.56084323622544"/>
          <c:y val="0.952172428065041"/>
          <c:w val="0.203329842344448"/>
          <c:h val="0.0478275719349594"/>
        </c:manualLayout>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stacked"/>
        <c:varyColors val="0"/>
        <c:ser>
          <c:idx val="0"/>
          <c:order val="0"/>
          <c:tx>
            <c:strRef>
              <c:f>Sheet1!$B$1</c:f>
              <c:strCache>
                <c:ptCount val="1"/>
                <c:pt idx="0">
                  <c:v>IETF</c:v>
                </c:pt>
              </c:strCache>
            </c:strRef>
          </c:tx>
          <c:spPr>
            <a:solidFill>
              <a:schemeClr val="accent6">
                <a:lumMod val="75000"/>
              </a:schemeClr>
            </a:solidFill>
          </c:spPr>
          <c:invertIfNegative val="0"/>
          <c:cat>
            <c:strRef>
              <c:f>Sheet1!$A$2:$A$13</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Sheet1!$B$2:$B$13</c:f>
              <c:numCache>
                <c:formatCode>General</c:formatCode>
                <c:ptCount val="12"/>
                <c:pt idx="0">
                  <c:v>5.0</c:v>
                </c:pt>
                <c:pt idx="1">
                  <c:v>3.0</c:v>
                </c:pt>
                <c:pt idx="2">
                  <c:v>4.0</c:v>
                </c:pt>
                <c:pt idx="3">
                  <c:v>4.0</c:v>
                </c:pt>
                <c:pt idx="4">
                  <c:v>2.0</c:v>
                </c:pt>
                <c:pt idx="5">
                  <c:v>1.0</c:v>
                </c:pt>
                <c:pt idx="6">
                  <c:v>1.0</c:v>
                </c:pt>
                <c:pt idx="7">
                  <c:v>2.0</c:v>
                </c:pt>
                <c:pt idx="8">
                  <c:v>1.0</c:v>
                </c:pt>
                <c:pt idx="9">
                  <c:v>1.0</c:v>
                </c:pt>
                <c:pt idx="10">
                  <c:v>1.0</c:v>
                </c:pt>
                <c:pt idx="11">
                  <c:v>0.0</c:v>
                </c:pt>
              </c:numCache>
            </c:numRef>
          </c:val>
        </c:ser>
        <c:ser>
          <c:idx val="1"/>
          <c:order val="1"/>
          <c:tx>
            <c:strRef>
              <c:f>Sheet1!$C$1</c:f>
              <c:strCache>
                <c:ptCount val="1"/>
                <c:pt idx="0">
                  <c:v>Interim</c:v>
                </c:pt>
              </c:strCache>
            </c:strRef>
          </c:tx>
          <c:invertIfNegative val="0"/>
          <c:cat>
            <c:strRef>
              <c:f>Sheet1!$A$2:$A$13</c:f>
              <c:strCache>
                <c:ptCount val="12"/>
                <c:pt idx="0">
                  <c:v>sipclf</c:v>
                </c:pt>
                <c:pt idx="1">
                  <c:v>martini</c:v>
                </c:pt>
                <c:pt idx="2">
                  <c:v>codec</c:v>
                </c:pt>
                <c:pt idx="3">
                  <c:v>siprec</c:v>
                </c:pt>
                <c:pt idx="4">
                  <c:v>soc</c:v>
                </c:pt>
                <c:pt idx="5">
                  <c:v>salud</c:v>
                </c:pt>
                <c:pt idx="6">
                  <c:v>splices</c:v>
                </c:pt>
                <c:pt idx="7">
                  <c:v>atoca</c:v>
                </c:pt>
                <c:pt idx="8">
                  <c:v>cuss</c:v>
                </c:pt>
                <c:pt idx="9">
                  <c:v>clue</c:v>
                </c:pt>
                <c:pt idx="10">
                  <c:v>vipr</c:v>
                </c:pt>
                <c:pt idx="11">
                  <c:v>rtcweb</c:v>
                </c:pt>
              </c:strCache>
            </c:strRef>
          </c:cat>
          <c:val>
            <c:numRef>
              <c:f>Sheet1!$C$2:$C$13</c:f>
              <c:numCache>
                <c:formatCode>General</c:formatCode>
                <c:ptCount val="12"/>
                <c:pt idx="0">
                  <c:v>1.0</c:v>
                </c:pt>
                <c:pt idx="1">
                  <c:v>6.0</c:v>
                </c:pt>
                <c:pt idx="2">
                  <c:v>1.0</c:v>
                </c:pt>
                <c:pt idx="3">
                  <c:v>7.0</c:v>
                </c:pt>
                <c:pt idx="4">
                  <c:v>2.0</c:v>
                </c:pt>
                <c:pt idx="5">
                  <c:v>0.0</c:v>
                </c:pt>
                <c:pt idx="6">
                  <c:v>0.0</c:v>
                </c:pt>
                <c:pt idx="7">
                  <c:v>0.0</c:v>
                </c:pt>
                <c:pt idx="8">
                  <c:v>2.0</c:v>
                </c:pt>
                <c:pt idx="9">
                  <c:v>2.0</c:v>
                </c:pt>
                <c:pt idx="10">
                  <c:v>0.0</c:v>
                </c:pt>
                <c:pt idx="11">
                  <c:v>1.0</c:v>
                </c:pt>
              </c:numCache>
            </c:numRef>
          </c:val>
        </c:ser>
        <c:dLbls>
          <c:showLegendKey val="0"/>
          <c:showVal val="0"/>
          <c:showCatName val="0"/>
          <c:showSerName val="0"/>
          <c:showPercent val="0"/>
          <c:showBubbleSize val="0"/>
        </c:dLbls>
        <c:gapWidth val="75"/>
        <c:overlap val="100"/>
        <c:axId val="4155336"/>
        <c:axId val="402665992"/>
      </c:barChart>
      <c:catAx>
        <c:axId val="4155336"/>
        <c:scaling>
          <c:orientation val="minMax"/>
        </c:scaling>
        <c:delete val="0"/>
        <c:axPos val="b"/>
        <c:numFmt formatCode="General" sourceLinked="1"/>
        <c:majorTickMark val="none"/>
        <c:minorTickMark val="none"/>
        <c:tickLblPos val="nextTo"/>
        <c:txPr>
          <a:bodyPr/>
          <a:lstStyle/>
          <a:p>
            <a:pPr>
              <a:defRPr sz="1000"/>
            </a:pPr>
            <a:endParaRPr lang="en-US"/>
          </a:p>
        </c:txPr>
        <c:crossAx val="402665992"/>
        <c:crosses val="autoZero"/>
        <c:auto val="0"/>
        <c:lblAlgn val="ctr"/>
        <c:lblOffset val="100"/>
        <c:tickLblSkip val="1"/>
        <c:tickMarkSkip val="1"/>
        <c:noMultiLvlLbl val="0"/>
      </c:catAx>
      <c:valAx>
        <c:axId val="402665992"/>
        <c:scaling>
          <c:orientation val="minMax"/>
        </c:scaling>
        <c:delete val="0"/>
        <c:axPos val="l"/>
        <c:majorGridlines/>
        <c:numFmt formatCode="General" sourceLinked="1"/>
        <c:majorTickMark val="none"/>
        <c:minorTickMark val="none"/>
        <c:tickLblPos val="nextTo"/>
        <c:spPr>
          <a:ln w="9525">
            <a:solidFill>
              <a:schemeClr val="tx1"/>
            </a:solidFill>
          </a:ln>
        </c:spPr>
        <c:txPr>
          <a:bodyPr/>
          <a:lstStyle/>
          <a:p>
            <a:pPr>
              <a:defRPr sz="1000"/>
            </a:pPr>
            <a:endParaRPr lang="en-US"/>
          </a:p>
        </c:txPr>
        <c:crossAx val="4155336"/>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A873B2-6DE3-9B4D-920C-B663B28C7BB1}" type="slidenum">
              <a:rPr lang="en-US"/>
              <a:pPr>
                <a:defRPr/>
              </a:pPr>
              <a:t>‹#›</a:t>
            </a:fld>
            <a:endParaRPr lang="en-US"/>
          </a:p>
        </p:txBody>
      </p:sp>
    </p:spTree>
    <p:extLst>
      <p:ext uri="{BB962C8B-B14F-4D97-AF65-F5344CB8AC3E}">
        <p14:creationId xmlns:p14="http://schemas.microsoft.com/office/powerpoint/2010/main" val="2517560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12A707-75A2-684F-A738-C0E70FF6A4A8}" type="slidenum">
              <a:rPr lang="en-US"/>
              <a:pPr>
                <a:defRPr/>
              </a:pPr>
              <a:t>‹#›</a:t>
            </a:fld>
            <a:endParaRPr lang="en-US"/>
          </a:p>
        </p:txBody>
      </p:sp>
    </p:spTree>
    <p:extLst>
      <p:ext uri="{BB962C8B-B14F-4D97-AF65-F5344CB8AC3E}">
        <p14:creationId xmlns:p14="http://schemas.microsoft.com/office/powerpoint/2010/main" val="4036012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8FC414-96B0-8945-B771-3C8EC0CC043A}" type="slidenum">
              <a:rPr lang="en-US"/>
              <a:pPr>
                <a:defRPr/>
              </a:pPr>
              <a:t>‹#›</a:t>
            </a:fld>
            <a:endParaRPr lang="en-US"/>
          </a:p>
        </p:txBody>
      </p:sp>
    </p:spTree>
    <p:extLst>
      <p:ext uri="{BB962C8B-B14F-4D97-AF65-F5344CB8AC3E}">
        <p14:creationId xmlns:p14="http://schemas.microsoft.com/office/powerpoint/2010/main" val="1074343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EFA337-8F5D-3E4D-A4CA-99D20877B274}" type="slidenum">
              <a:rPr lang="en-US"/>
              <a:pPr>
                <a:defRPr/>
              </a:pPr>
              <a:t>‹#›</a:t>
            </a:fld>
            <a:endParaRPr lang="en-US"/>
          </a:p>
        </p:txBody>
      </p:sp>
    </p:spTree>
    <p:extLst>
      <p:ext uri="{BB962C8B-B14F-4D97-AF65-F5344CB8AC3E}">
        <p14:creationId xmlns:p14="http://schemas.microsoft.com/office/powerpoint/2010/main" val="252429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959840-AF7F-534F-9BFE-321B3C93CFBA}" type="slidenum">
              <a:rPr lang="en-US"/>
              <a:pPr>
                <a:defRPr/>
              </a:pPr>
              <a:t>‹#›</a:t>
            </a:fld>
            <a:endParaRPr lang="en-US"/>
          </a:p>
        </p:txBody>
      </p:sp>
    </p:spTree>
    <p:extLst>
      <p:ext uri="{BB962C8B-B14F-4D97-AF65-F5344CB8AC3E}">
        <p14:creationId xmlns:p14="http://schemas.microsoft.com/office/powerpoint/2010/main" val="257632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48035E-9082-F344-A28E-C098EDB11983}" type="slidenum">
              <a:rPr lang="en-US"/>
              <a:pPr>
                <a:defRPr/>
              </a:pPr>
              <a:t>‹#›</a:t>
            </a:fld>
            <a:endParaRPr lang="en-US"/>
          </a:p>
        </p:txBody>
      </p:sp>
    </p:spTree>
    <p:extLst>
      <p:ext uri="{BB962C8B-B14F-4D97-AF65-F5344CB8AC3E}">
        <p14:creationId xmlns:p14="http://schemas.microsoft.com/office/powerpoint/2010/main" val="22272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42080F3-E820-2547-8FB1-49232406A92A}" type="slidenum">
              <a:rPr lang="en-US"/>
              <a:pPr>
                <a:defRPr/>
              </a:pPr>
              <a:t>‹#›</a:t>
            </a:fld>
            <a:endParaRPr lang="en-US"/>
          </a:p>
        </p:txBody>
      </p:sp>
    </p:spTree>
    <p:extLst>
      <p:ext uri="{BB962C8B-B14F-4D97-AF65-F5344CB8AC3E}">
        <p14:creationId xmlns:p14="http://schemas.microsoft.com/office/powerpoint/2010/main" val="102695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F3F239E-B8CB-314F-BBB1-AD6C0C518478}" type="slidenum">
              <a:rPr lang="en-US"/>
              <a:pPr>
                <a:defRPr/>
              </a:pPr>
              <a:t>‹#›</a:t>
            </a:fld>
            <a:endParaRPr lang="en-US"/>
          </a:p>
        </p:txBody>
      </p:sp>
    </p:spTree>
    <p:extLst>
      <p:ext uri="{BB962C8B-B14F-4D97-AF65-F5344CB8AC3E}">
        <p14:creationId xmlns:p14="http://schemas.microsoft.com/office/powerpoint/2010/main" val="1387813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03DE8E4-A88A-6049-9A37-D718506EFEC9}" type="slidenum">
              <a:rPr lang="en-US"/>
              <a:pPr>
                <a:defRPr/>
              </a:pPr>
              <a:t>‹#›</a:t>
            </a:fld>
            <a:endParaRPr lang="en-US"/>
          </a:p>
        </p:txBody>
      </p:sp>
    </p:spTree>
    <p:extLst>
      <p:ext uri="{BB962C8B-B14F-4D97-AF65-F5344CB8AC3E}">
        <p14:creationId xmlns:p14="http://schemas.microsoft.com/office/powerpoint/2010/main" val="261812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AAB2E83-CCFE-2847-A868-A8A168758F9A}" type="slidenum">
              <a:rPr lang="en-US"/>
              <a:pPr>
                <a:defRPr/>
              </a:pPr>
              <a:t>‹#›</a:t>
            </a:fld>
            <a:endParaRPr lang="en-US"/>
          </a:p>
        </p:txBody>
      </p:sp>
    </p:spTree>
    <p:extLst>
      <p:ext uri="{BB962C8B-B14F-4D97-AF65-F5344CB8AC3E}">
        <p14:creationId xmlns:p14="http://schemas.microsoft.com/office/powerpoint/2010/main" val="2662783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478DD9-1737-7440-95FF-F91EA7DBCB79}" type="slidenum">
              <a:rPr lang="en-US"/>
              <a:pPr>
                <a:defRPr/>
              </a:pPr>
              <a:t>‹#›</a:t>
            </a:fld>
            <a:endParaRPr lang="en-US"/>
          </a:p>
        </p:txBody>
      </p:sp>
    </p:spTree>
    <p:extLst>
      <p:ext uri="{BB962C8B-B14F-4D97-AF65-F5344CB8AC3E}">
        <p14:creationId xmlns:p14="http://schemas.microsoft.com/office/powerpoint/2010/main" val="37604938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smtClean="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smtClean="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smtClean="0">
                <a:cs typeface="Arial" charset="0"/>
              </a:defRPr>
            </a:lvl1pPr>
          </a:lstStyle>
          <a:p>
            <a:pPr>
              <a:defRPr/>
            </a:pPr>
            <a:fld id="{125C61C1-FDC5-8D48-98C4-4FCF396653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2.xml"/><Relationship Id="rId3"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fi-FI" smtClean="0"/>
              <a:t>RAI Open Area Meeting</a:t>
            </a:r>
            <a:br>
              <a:rPr lang="fi-FI" smtClean="0"/>
            </a:br>
            <a:r>
              <a:rPr lang="fi-FI" smtClean="0"/>
              <a:t>IETF 81, Quebec</a:t>
            </a:r>
            <a:endParaRPr lang="en-US" smtClean="0"/>
          </a:p>
        </p:txBody>
      </p:sp>
      <p:sp>
        <p:nvSpPr>
          <p:cNvPr id="2051" name="Rectangle 3"/>
          <p:cNvSpPr>
            <a:spLocks noGrp="1" noChangeArrowheads="1"/>
          </p:cNvSpPr>
          <p:nvPr>
            <p:ph type="subTitle" idx="1"/>
          </p:nvPr>
        </p:nvSpPr>
        <p:spPr/>
        <p:txBody>
          <a:bodyPr/>
          <a:lstStyle/>
          <a:p>
            <a:pPr eaLnBrk="1" hangingPunct="1">
              <a:defRPr/>
            </a:pPr>
            <a:r>
              <a:rPr lang="fi-FI" smtClean="0"/>
              <a:t>Gonzalo Camarillo</a:t>
            </a:r>
          </a:p>
          <a:p>
            <a:pPr eaLnBrk="1" hangingPunct="1">
              <a:defRPr/>
            </a:pPr>
            <a:r>
              <a:rPr lang="fi-FI" smtClean="0"/>
              <a:t>Robert Sparks</a:t>
            </a:r>
            <a:endParaRPr lang="en-U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Groups Formed</a:t>
            </a:r>
            <a:endParaRPr lang="en-US" dirty="0" smtClean="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38255616"/>
              </p:ext>
            </p:extLst>
          </p:nvPr>
        </p:nvGraphicFramePr>
        <p:xfrm>
          <a:off x="857250" y="1447800"/>
          <a:ext cx="7524749" cy="4016244"/>
        </p:xfrm>
        <a:graphic>
          <a:graphicData uri="http://schemas.openxmlformats.org/drawingml/2006/table">
            <a:tbl>
              <a:tblPr/>
              <a:tblGrid>
                <a:gridCol w="819150"/>
                <a:gridCol w="1295400"/>
                <a:gridCol w="5410199"/>
              </a:tblGrid>
              <a:tr h="533400">
                <a:tc>
                  <a:txBody>
                    <a:bodyPr/>
                    <a:lstStyle/>
                    <a:p>
                      <a:pPr algn="l" fontAlgn="b"/>
                      <a:r>
                        <a:rPr lang="en-US" sz="1800" b="1" i="0" u="none" strike="noStrike" dirty="0" smtClean="0">
                          <a:solidFill>
                            <a:srgbClr val="000000"/>
                          </a:solidFill>
                          <a:effectLst/>
                          <a:latin typeface="Calibri"/>
                        </a:rPr>
                        <a:t>Name</a:t>
                      </a:r>
                      <a:endParaRPr lang="en-US" sz="1800" b="1" i="0" u="none" strike="noStrike" dirty="0">
                        <a:solidFill>
                          <a:srgbClr val="000000"/>
                        </a:solidFill>
                        <a:effectLst/>
                        <a:latin typeface="Calibri"/>
                      </a:endParaRPr>
                    </a:p>
                  </a:txBody>
                  <a:tcPr marL="12700" marR="0" marT="126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1" i="0" u="none" strike="noStrike" dirty="0" smtClean="0">
                          <a:solidFill>
                            <a:srgbClr val="000000"/>
                          </a:solidFill>
                          <a:effectLst/>
                          <a:latin typeface="Calibri"/>
                        </a:rPr>
                        <a:t>Formed</a:t>
                      </a:r>
                      <a:endParaRPr lang="en-US" sz="1800" b="1" i="0" u="none" strike="noStrike" dirty="0">
                        <a:solidFill>
                          <a:srgbClr val="000000"/>
                        </a:solidFill>
                        <a:effectLst/>
                        <a:latin typeface="Calibri"/>
                      </a:endParaRPr>
                    </a:p>
                  </a:txBody>
                  <a:tcPr marL="12700" marR="0" marT="126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1" i="0" u="none" strike="noStrike" dirty="0" smtClean="0">
                          <a:solidFill>
                            <a:srgbClr val="000000"/>
                          </a:solidFill>
                          <a:effectLst/>
                          <a:latin typeface="+mn-lt"/>
                        </a:rPr>
                        <a:t>Name</a:t>
                      </a:r>
                      <a:r>
                        <a:rPr lang="en-US" sz="1600" b="1" i="0" u="none" strike="noStrike" baseline="0" dirty="0" smtClean="0">
                          <a:solidFill>
                            <a:srgbClr val="000000"/>
                          </a:solidFill>
                          <a:effectLst/>
                          <a:latin typeface="+mn-lt"/>
                        </a:rPr>
                        <a:t> Expanded</a:t>
                      </a:r>
                      <a:endParaRPr lang="en-US" sz="1600" b="1" i="0" u="none" strike="noStrike" dirty="0">
                        <a:solidFill>
                          <a:srgbClr val="000000"/>
                        </a:solidFill>
                        <a:effectLst/>
                        <a:latin typeface="+mn-lt"/>
                      </a:endParaRPr>
                    </a:p>
                  </a:txBody>
                  <a:tcPr marL="12700" marR="0" marT="126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s-ES_tradnl" sz="1800" b="0" i="0" u="none" strike="noStrike" dirty="0" err="1">
                          <a:solidFill>
                            <a:srgbClr val="000000"/>
                          </a:solidFill>
                          <a:effectLst/>
                          <a:latin typeface="Calibri"/>
                        </a:rPr>
                        <a:t>sipclf</a:t>
                      </a:r>
                      <a:endParaRPr lang="es-ES_tradnl" sz="1800" b="0" i="0" u="none" strike="noStrike" dirty="0">
                        <a:solidFill>
                          <a:srgbClr val="000000"/>
                        </a:solidFill>
                        <a:effectLst/>
                        <a:latin typeface="Calibri"/>
                      </a:endParaRP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Sep-09</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SIP Common Log Format</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ro-RO" sz="1800" b="0" i="0" u="none" strike="noStrike">
                          <a:solidFill>
                            <a:srgbClr val="000000"/>
                          </a:solidFill>
                          <a:effectLst/>
                          <a:latin typeface="Calibri"/>
                        </a:rPr>
                        <a:t>martini</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Dec-09</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Multiple </a:t>
                      </a:r>
                      <a:r>
                        <a:rPr lang="en-US" sz="1600" b="0" i="0" dirty="0" err="1" smtClean="0">
                          <a:latin typeface="+mn-lt"/>
                        </a:rPr>
                        <a:t>AoR</a:t>
                      </a:r>
                      <a:r>
                        <a:rPr lang="en-US" sz="1600" b="0" i="0" dirty="0" smtClean="0">
                          <a:latin typeface="+mn-lt"/>
                        </a:rPr>
                        <a:t> </a:t>
                      </a:r>
                      <a:r>
                        <a:rPr lang="en-US" sz="1600" b="0" i="0" dirty="0" err="1" smtClean="0">
                          <a:latin typeface="+mn-lt"/>
                        </a:rPr>
                        <a:t>reachabiliTy</a:t>
                      </a:r>
                      <a:r>
                        <a:rPr lang="en-US" sz="1600" b="0" i="0" dirty="0" smtClean="0">
                          <a:latin typeface="+mn-lt"/>
                        </a:rPr>
                        <a:t> </a:t>
                      </a:r>
                      <a:r>
                        <a:rPr lang="en-US" sz="1600" b="0" i="0" dirty="0" err="1" smtClean="0">
                          <a:latin typeface="+mn-lt"/>
                        </a:rPr>
                        <a:t>InformatioN</a:t>
                      </a:r>
                      <a:r>
                        <a:rPr lang="en-US" sz="1600" b="0" i="0" dirty="0" smtClean="0">
                          <a:latin typeface="+mn-lt"/>
                        </a:rPr>
                        <a:t> Indication</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codec</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Jan-10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Internet Wideband Audio Codec</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siprec</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Mar-10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SIP Recording</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soc</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May-10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SIP Overload Control</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salud</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Jul-10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Sip </a:t>
                      </a:r>
                      <a:r>
                        <a:rPr lang="en-US" sz="1600" b="0" i="0" dirty="0" err="1" smtClean="0">
                          <a:latin typeface="+mn-lt"/>
                        </a:rPr>
                        <a:t>ALerting</a:t>
                      </a:r>
                      <a:r>
                        <a:rPr lang="en-US" sz="1600" b="0" i="0" dirty="0" smtClean="0">
                          <a:latin typeface="+mn-lt"/>
                        </a:rPr>
                        <a:t> for User Devices</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splices</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Jul-10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nl-NL" sz="1600" b="0" i="0" dirty="0" err="1" smtClean="0">
                          <a:latin typeface="+mn-lt"/>
                        </a:rPr>
                        <a:t>looSely-couPLed</a:t>
                      </a:r>
                      <a:r>
                        <a:rPr lang="nl-NL" sz="1600" b="0" i="0" dirty="0" smtClean="0">
                          <a:latin typeface="+mn-lt"/>
                        </a:rPr>
                        <a:t> </a:t>
                      </a:r>
                      <a:r>
                        <a:rPr lang="nl-NL" sz="1600" b="0" i="0" dirty="0" err="1" smtClean="0">
                          <a:latin typeface="+mn-lt"/>
                        </a:rPr>
                        <a:t>sIp</a:t>
                      </a:r>
                      <a:r>
                        <a:rPr lang="nl-NL" sz="1600" b="0" i="0" dirty="0" smtClean="0">
                          <a:latin typeface="+mn-lt"/>
                        </a:rPr>
                        <a:t> </a:t>
                      </a:r>
                      <a:r>
                        <a:rPr lang="nl-NL" sz="1600" b="0" i="0" dirty="0" err="1" smtClean="0">
                          <a:latin typeface="+mn-lt"/>
                        </a:rPr>
                        <a:t>deviCES</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atoca</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Aug-10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Authority-to-Citizen Alert</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cuss</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Aug-10</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Call Control UUI Service for SIP</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da-DK" sz="1800" b="0" i="0" u="none" strike="noStrike">
                          <a:solidFill>
                            <a:srgbClr val="000000"/>
                          </a:solidFill>
                          <a:effectLst/>
                          <a:latin typeface="Calibri"/>
                        </a:rPr>
                        <a:t>clue</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Jan-11</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err="1" smtClean="0">
                          <a:latin typeface="+mn-lt"/>
                        </a:rPr>
                        <a:t>ControLling</a:t>
                      </a:r>
                      <a:r>
                        <a:rPr lang="en-US" sz="1600" b="0" i="0" dirty="0" smtClean="0">
                          <a:latin typeface="+mn-lt"/>
                        </a:rPr>
                        <a:t> </a:t>
                      </a:r>
                      <a:r>
                        <a:rPr lang="en-US" sz="1600" b="0" i="0" dirty="0" err="1" smtClean="0">
                          <a:latin typeface="+mn-lt"/>
                        </a:rPr>
                        <a:t>mUltiple</a:t>
                      </a:r>
                      <a:r>
                        <a:rPr lang="en-US" sz="1600" b="0" i="0" dirty="0" smtClean="0">
                          <a:latin typeface="+mn-lt"/>
                        </a:rPr>
                        <a:t> streams for </a:t>
                      </a:r>
                      <a:r>
                        <a:rPr lang="en-US" sz="1600" b="0" i="0" dirty="0" err="1" smtClean="0">
                          <a:latin typeface="+mn-lt"/>
                        </a:rPr>
                        <a:t>tElepresence</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en-US" sz="1800" b="0" i="0" u="none" strike="noStrike">
                          <a:solidFill>
                            <a:srgbClr val="000000"/>
                          </a:solidFill>
                          <a:effectLst/>
                          <a:latin typeface="Calibri"/>
                        </a:rPr>
                        <a:t>vipr</a:t>
                      </a: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a:solidFill>
                            <a:srgbClr val="000000"/>
                          </a:solidFill>
                          <a:effectLst/>
                          <a:latin typeface="Calibri"/>
                        </a:rPr>
                        <a:t>Mar-11</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Verification Involving PSTN Reachability</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0237">
                <a:tc>
                  <a:txBody>
                    <a:bodyPr/>
                    <a:lstStyle/>
                    <a:p>
                      <a:pPr algn="l" fontAlgn="b"/>
                      <a:r>
                        <a:rPr lang="pl-PL" sz="1800" b="0" i="0" u="none" strike="noStrike" dirty="0" err="1">
                          <a:solidFill>
                            <a:srgbClr val="000000"/>
                          </a:solidFill>
                          <a:effectLst/>
                          <a:latin typeface="Calibri"/>
                        </a:rPr>
                        <a:t>rtcweb</a:t>
                      </a:r>
                      <a:endParaRPr lang="pl-PL" sz="1800" b="0" i="0" u="none" strike="noStrike" dirty="0">
                        <a:solidFill>
                          <a:srgbClr val="000000"/>
                        </a:solidFill>
                        <a:effectLst/>
                        <a:latin typeface="Calibri"/>
                      </a:endParaRPr>
                    </a:p>
                  </a:txBody>
                  <a:tcPr marL="12700" marR="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800" b="0" i="0" u="none" strike="noStrike" dirty="0">
                          <a:solidFill>
                            <a:srgbClr val="000000"/>
                          </a:solidFill>
                          <a:effectLst/>
                          <a:latin typeface="Calibri"/>
                        </a:rPr>
                        <a:t>May-11</a:t>
                      </a: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600" b="0" i="0" dirty="0" smtClean="0">
                          <a:latin typeface="+mn-lt"/>
                        </a:rPr>
                        <a:t>Real-Time Communication in WEB-browsers</a:t>
                      </a:r>
                      <a:endParaRPr lang="en-US" sz="1600" b="0" i="0" u="none" strike="noStrike" dirty="0">
                        <a:solidFill>
                          <a:srgbClr val="000000"/>
                        </a:solidFill>
                        <a:effectLst/>
                        <a:latin typeface="+mn-lt"/>
                      </a:endParaRPr>
                    </a:p>
                  </a:txBody>
                  <a:tcPr marL="12700" marT="1269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318123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Trends</a:t>
            </a:r>
            <a:endParaRPr lang="en-US" dirty="0"/>
          </a:p>
        </p:txBody>
      </p:sp>
      <p:graphicFrame>
        <p:nvGraphicFramePr>
          <p:cNvPr id="3" name="Chart 2"/>
          <p:cNvGraphicFramePr>
            <a:graphicFrameLocks/>
          </p:cNvGraphicFramePr>
          <p:nvPr>
            <p:extLst>
              <p:ext uri="{D42A27DB-BD31-4B8C-83A1-F6EECF244321}">
                <p14:modId xmlns:p14="http://schemas.microsoft.com/office/powerpoint/2010/main" val="1142904023"/>
              </p:ext>
            </p:extLst>
          </p:nvPr>
        </p:nvGraphicFramePr>
        <p:xfrm>
          <a:off x="457200" y="1676400"/>
          <a:ext cx="8229600" cy="480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4438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 and Milestones</a:t>
            </a:r>
            <a:endParaRPr lang="en-US" dirty="0"/>
          </a:p>
        </p:txBody>
      </p:sp>
      <p:graphicFrame>
        <p:nvGraphicFramePr>
          <p:cNvPr id="12" name="Chart 11"/>
          <p:cNvGraphicFramePr>
            <a:graphicFrameLocks/>
          </p:cNvGraphicFramePr>
          <p:nvPr>
            <p:extLst>
              <p:ext uri="{D42A27DB-BD31-4B8C-83A1-F6EECF244321}">
                <p14:modId xmlns:p14="http://schemas.microsoft.com/office/powerpoint/2010/main" val="2945075805"/>
              </p:ext>
            </p:extLst>
          </p:nvPr>
        </p:nvGraphicFramePr>
        <p:xfrm>
          <a:off x="533400" y="1417638"/>
          <a:ext cx="8229600" cy="52117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p:cNvGraphicFramePr>
          <p:nvPr>
            <p:extLst>
              <p:ext uri="{D42A27DB-BD31-4B8C-83A1-F6EECF244321}">
                <p14:modId xmlns:p14="http://schemas.microsoft.com/office/powerpoint/2010/main" val="1001920779"/>
              </p:ext>
            </p:extLst>
          </p:nvPr>
        </p:nvGraphicFramePr>
        <p:xfrm>
          <a:off x="914400" y="1417638"/>
          <a:ext cx="8127592" cy="50593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00214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Meetings</a:t>
            </a:r>
            <a:endParaRPr lang="en-US" dirty="0"/>
          </a:p>
        </p:txBody>
      </p:sp>
      <p:graphicFrame>
        <p:nvGraphicFramePr>
          <p:cNvPr id="4" name="Chart 3"/>
          <p:cNvGraphicFramePr/>
          <p:nvPr>
            <p:extLst>
              <p:ext uri="{D42A27DB-BD31-4B8C-83A1-F6EECF244321}">
                <p14:modId xmlns:p14="http://schemas.microsoft.com/office/powerpoint/2010/main" val="2170948861"/>
              </p:ext>
            </p:extLst>
          </p:nvPr>
        </p:nvGraphicFramePr>
        <p:xfrm>
          <a:off x="685800" y="1397000"/>
          <a:ext cx="7772400" cy="477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01599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fi-FI" dirty="0" err="1" smtClean="0"/>
              <a:t>Observations</a:t>
            </a:r>
            <a:endParaRPr lang="en-US" dirty="0" smtClean="0"/>
          </a:p>
        </p:txBody>
      </p:sp>
      <p:sp>
        <p:nvSpPr>
          <p:cNvPr id="8195" name="Rectangle 3"/>
          <p:cNvSpPr>
            <a:spLocks noGrp="1" noChangeArrowheads="1"/>
          </p:cNvSpPr>
          <p:nvPr>
            <p:ph type="body" idx="1"/>
          </p:nvPr>
        </p:nvSpPr>
        <p:spPr>
          <a:xfrm>
            <a:off x="457200" y="1417638"/>
            <a:ext cx="8229600" cy="4525962"/>
          </a:xfrm>
        </p:spPr>
        <p:txBody>
          <a:bodyPr/>
          <a:lstStyle/>
          <a:p>
            <a:pPr eaLnBrk="1" hangingPunct="1">
              <a:defRPr/>
            </a:pPr>
            <a:r>
              <a:rPr lang="fi-FI" dirty="0" smtClean="0"/>
              <a:t>SIPCLF (Sep09-)</a:t>
            </a:r>
          </a:p>
          <a:p>
            <a:pPr lvl="1" eaLnBrk="1" hangingPunct="1">
              <a:defRPr/>
            </a:pPr>
            <a:r>
              <a:rPr lang="en-US" dirty="0" smtClean="0"/>
              <a:t>T</a:t>
            </a:r>
            <a:r>
              <a:rPr lang="fi-FI" dirty="0" err="1" smtClean="0"/>
              <a:t>ook</a:t>
            </a:r>
            <a:r>
              <a:rPr lang="fi-FI" dirty="0" smtClean="0"/>
              <a:t> </a:t>
            </a:r>
            <a:r>
              <a:rPr lang="fi-FI" dirty="0" err="1" smtClean="0"/>
              <a:t>significantly</a:t>
            </a:r>
            <a:r>
              <a:rPr lang="fi-FI" dirty="0" smtClean="0"/>
              <a:t> </a:t>
            </a:r>
            <a:r>
              <a:rPr lang="fi-FI" dirty="0" err="1" smtClean="0"/>
              <a:t>longer</a:t>
            </a:r>
            <a:r>
              <a:rPr lang="fi-FI" dirty="0" smtClean="0"/>
              <a:t> </a:t>
            </a:r>
            <a:r>
              <a:rPr lang="fi-FI" dirty="0" err="1" smtClean="0"/>
              <a:t>than</a:t>
            </a:r>
            <a:r>
              <a:rPr lang="fi-FI" dirty="0" smtClean="0"/>
              <a:t> </a:t>
            </a:r>
            <a:r>
              <a:rPr lang="fi-FI" dirty="0" err="1" smtClean="0"/>
              <a:t>expected</a:t>
            </a:r>
            <a:endParaRPr lang="en-US" dirty="0" smtClean="0"/>
          </a:p>
          <a:p>
            <a:pPr lvl="1" eaLnBrk="1" hangingPunct="1">
              <a:defRPr/>
            </a:pPr>
            <a:r>
              <a:rPr lang="fi-FI" dirty="0" err="1" smtClean="0"/>
              <a:t>Close</a:t>
            </a:r>
            <a:r>
              <a:rPr lang="fi-FI" dirty="0" smtClean="0"/>
              <a:t> to </a:t>
            </a:r>
            <a:r>
              <a:rPr lang="fi-FI" dirty="0" err="1" smtClean="0"/>
              <a:t>pubreq</a:t>
            </a:r>
            <a:r>
              <a:rPr lang="fi-FI" dirty="0" smtClean="0"/>
              <a:t> on </a:t>
            </a:r>
            <a:r>
              <a:rPr lang="fi-FI" dirty="0" err="1" smtClean="0"/>
              <a:t>all</a:t>
            </a:r>
            <a:r>
              <a:rPr lang="fi-FI" dirty="0" smtClean="0"/>
              <a:t> </a:t>
            </a:r>
            <a:r>
              <a:rPr lang="fi-FI" dirty="0" err="1" smtClean="0"/>
              <a:t>documents</a:t>
            </a:r>
            <a:endParaRPr lang="fi-FI" dirty="0" smtClean="0"/>
          </a:p>
          <a:p>
            <a:pPr eaLnBrk="1" hangingPunct="1">
              <a:defRPr/>
            </a:pPr>
            <a:r>
              <a:rPr lang="fi-FI" dirty="0" smtClean="0"/>
              <a:t>Martini (Dec09-Mar11)</a:t>
            </a:r>
          </a:p>
          <a:p>
            <a:pPr lvl="1" eaLnBrk="1" hangingPunct="1">
              <a:defRPr/>
            </a:pPr>
            <a:r>
              <a:rPr lang="fi-FI" dirty="0" smtClean="0"/>
              <a:t>Heavy </a:t>
            </a:r>
            <a:r>
              <a:rPr lang="fi-FI" dirty="0" err="1" smtClean="0"/>
              <a:t>use</a:t>
            </a:r>
            <a:r>
              <a:rPr lang="fi-FI" dirty="0" smtClean="0"/>
              <a:t> of </a:t>
            </a:r>
            <a:r>
              <a:rPr lang="fi-FI" dirty="0" err="1" smtClean="0"/>
              <a:t>virtual</a:t>
            </a:r>
            <a:r>
              <a:rPr lang="fi-FI" dirty="0" smtClean="0"/>
              <a:t> </a:t>
            </a:r>
            <a:r>
              <a:rPr lang="fi-FI" dirty="0" err="1" smtClean="0"/>
              <a:t>interims</a:t>
            </a:r>
            <a:endParaRPr lang="fi-FI" dirty="0" smtClean="0"/>
          </a:p>
          <a:p>
            <a:pPr lvl="1" eaLnBrk="1" hangingPunct="1">
              <a:defRPr/>
            </a:pPr>
            <a:r>
              <a:rPr lang="fi-FI" dirty="0" smtClean="0"/>
              <a:t>Heavy </a:t>
            </a:r>
            <a:r>
              <a:rPr lang="fi-FI" dirty="0" err="1" smtClean="0"/>
              <a:t>use</a:t>
            </a:r>
            <a:r>
              <a:rPr lang="fi-FI" dirty="0" smtClean="0"/>
              <a:t> of </a:t>
            </a:r>
            <a:r>
              <a:rPr lang="fi-FI" dirty="0" err="1" smtClean="0"/>
              <a:t>trac</a:t>
            </a:r>
            <a:endParaRPr lang="fi-FI" dirty="0" smtClean="0"/>
          </a:p>
          <a:p>
            <a:pPr eaLnBrk="1" hangingPunct="1">
              <a:defRPr/>
            </a:pPr>
            <a:r>
              <a:rPr lang="fi-FI" dirty="0" err="1" smtClean="0"/>
              <a:t>Siprec</a:t>
            </a:r>
            <a:r>
              <a:rPr lang="fi-FI" dirty="0" smtClean="0"/>
              <a:t> (Mar10-)</a:t>
            </a:r>
          </a:p>
          <a:p>
            <a:pPr lvl="1" eaLnBrk="1" hangingPunct="1">
              <a:defRPr/>
            </a:pPr>
            <a:r>
              <a:rPr lang="fi-FI" dirty="0" smtClean="0"/>
              <a:t>Heavy </a:t>
            </a:r>
            <a:r>
              <a:rPr lang="fi-FI" dirty="0" err="1" smtClean="0"/>
              <a:t>use</a:t>
            </a:r>
            <a:r>
              <a:rPr lang="fi-FI" dirty="0" smtClean="0"/>
              <a:t> of </a:t>
            </a:r>
            <a:r>
              <a:rPr lang="fi-FI" dirty="0" err="1" smtClean="0"/>
              <a:t>virtual</a:t>
            </a:r>
            <a:r>
              <a:rPr lang="fi-FI" dirty="0" smtClean="0"/>
              <a:t> </a:t>
            </a:r>
            <a:r>
              <a:rPr lang="fi-FI" dirty="0" err="1" smtClean="0"/>
              <a:t>interims</a:t>
            </a:r>
            <a:endParaRPr lang="fi-FI"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fi-FI" dirty="0" err="1" smtClean="0"/>
              <a:t>Observations</a:t>
            </a:r>
            <a:endParaRPr lang="en-US" dirty="0" smtClean="0"/>
          </a:p>
        </p:txBody>
      </p:sp>
      <p:sp>
        <p:nvSpPr>
          <p:cNvPr id="8195" name="Rectangle 3"/>
          <p:cNvSpPr>
            <a:spLocks noGrp="1" noChangeArrowheads="1"/>
          </p:cNvSpPr>
          <p:nvPr>
            <p:ph type="body" idx="1"/>
          </p:nvPr>
        </p:nvSpPr>
        <p:spPr>
          <a:xfrm>
            <a:off x="457200" y="1417638"/>
            <a:ext cx="8229600" cy="4525962"/>
          </a:xfrm>
        </p:spPr>
        <p:txBody>
          <a:bodyPr/>
          <a:lstStyle/>
          <a:p>
            <a:pPr eaLnBrk="1" hangingPunct="1">
              <a:defRPr/>
            </a:pPr>
            <a:r>
              <a:rPr lang="fi-FI" dirty="0" smtClean="0"/>
              <a:t>SIXPAC</a:t>
            </a:r>
          </a:p>
          <a:p>
            <a:pPr lvl="1" eaLnBrk="1" hangingPunct="1">
              <a:defRPr/>
            </a:pPr>
            <a:r>
              <a:rPr lang="fi-FI" dirty="0" err="1" smtClean="0"/>
              <a:t>Insufficient</a:t>
            </a:r>
            <a:r>
              <a:rPr lang="fi-FI" dirty="0" smtClean="0"/>
              <a:t> </a:t>
            </a:r>
            <a:r>
              <a:rPr lang="fi-FI" dirty="0" err="1" smtClean="0"/>
              <a:t>energy</a:t>
            </a:r>
            <a:r>
              <a:rPr lang="fi-FI" dirty="0" smtClean="0"/>
              <a:t> to </a:t>
            </a:r>
            <a:r>
              <a:rPr lang="fi-FI" dirty="0" err="1" smtClean="0"/>
              <a:t>complete</a:t>
            </a:r>
            <a:r>
              <a:rPr lang="fi-FI" dirty="0" smtClean="0"/>
              <a:t> </a:t>
            </a:r>
            <a:r>
              <a:rPr lang="fi-FI" dirty="0" err="1" smtClean="0"/>
              <a:t>forming</a:t>
            </a:r>
            <a:r>
              <a:rPr lang="fi-FI" dirty="0" smtClean="0"/>
              <a:t> </a:t>
            </a:r>
            <a:r>
              <a:rPr lang="fi-FI" dirty="0" err="1" smtClean="0"/>
              <a:t>group</a:t>
            </a:r>
            <a:endParaRPr lang="fi-FI" dirty="0" smtClean="0"/>
          </a:p>
          <a:p>
            <a:pPr eaLnBrk="1" hangingPunct="1">
              <a:defRPr/>
            </a:pPr>
            <a:r>
              <a:rPr lang="fi-FI" dirty="0" err="1" smtClean="0"/>
              <a:t>Atoca</a:t>
            </a:r>
            <a:r>
              <a:rPr lang="fi-FI" dirty="0" smtClean="0"/>
              <a:t> (Aug10-)</a:t>
            </a:r>
          </a:p>
          <a:p>
            <a:pPr lvl="1" eaLnBrk="1" hangingPunct="1">
              <a:defRPr/>
            </a:pPr>
            <a:r>
              <a:rPr lang="fi-FI" dirty="0" err="1" smtClean="0"/>
              <a:t>Extremely</a:t>
            </a:r>
            <a:r>
              <a:rPr lang="fi-FI" dirty="0" smtClean="0"/>
              <a:t> </a:t>
            </a:r>
            <a:r>
              <a:rPr lang="fi-FI" dirty="0" err="1" smtClean="0"/>
              <a:t>low</a:t>
            </a:r>
            <a:r>
              <a:rPr lang="fi-FI" dirty="0" smtClean="0"/>
              <a:t> </a:t>
            </a:r>
            <a:r>
              <a:rPr lang="fi-FI" dirty="0" err="1" smtClean="0"/>
              <a:t>activity</a:t>
            </a:r>
            <a:endParaRPr lang="fi-FI" dirty="0" smtClean="0"/>
          </a:p>
          <a:p>
            <a:pPr eaLnBrk="1" hangingPunct="1">
              <a:defRPr/>
            </a:pPr>
            <a:r>
              <a:rPr lang="fi-FI" dirty="0" err="1" smtClean="0"/>
              <a:t>Salud</a:t>
            </a:r>
            <a:r>
              <a:rPr lang="fi-FI" dirty="0" smtClean="0"/>
              <a:t> (Jul10-) and </a:t>
            </a:r>
            <a:r>
              <a:rPr lang="fi-FI" dirty="0" err="1" smtClean="0"/>
              <a:t>Cuss</a:t>
            </a:r>
            <a:r>
              <a:rPr lang="fi-FI" dirty="0" smtClean="0"/>
              <a:t> (Aug10-)</a:t>
            </a:r>
          </a:p>
          <a:p>
            <a:pPr lvl="1" eaLnBrk="1" hangingPunct="1">
              <a:defRPr/>
            </a:pPr>
            <a:r>
              <a:rPr lang="fi-FI" dirty="0" err="1" smtClean="0"/>
              <a:t>Low</a:t>
            </a:r>
            <a:r>
              <a:rPr lang="fi-FI" dirty="0" smtClean="0"/>
              <a:t> </a:t>
            </a:r>
            <a:r>
              <a:rPr lang="fi-FI" dirty="0" err="1" smtClean="0"/>
              <a:t>activity</a:t>
            </a:r>
            <a:r>
              <a:rPr lang="fi-FI" dirty="0" smtClean="0"/>
              <a:t> </a:t>
            </a:r>
            <a:r>
              <a:rPr lang="fi-FI" dirty="0" err="1" smtClean="0"/>
              <a:t>warnings</a:t>
            </a:r>
            <a:r>
              <a:rPr lang="fi-FI" dirty="0" smtClean="0"/>
              <a:t> at IETF80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fi-FI" dirty="0" err="1" smtClean="0"/>
              <a:t>Discussion</a:t>
            </a:r>
            <a:endParaRPr lang="en-US" dirty="0" smtClean="0"/>
          </a:p>
        </p:txBody>
      </p:sp>
      <p:sp>
        <p:nvSpPr>
          <p:cNvPr id="9219" name="Rectangle 3"/>
          <p:cNvSpPr>
            <a:spLocks noGrp="1" noChangeArrowheads="1"/>
          </p:cNvSpPr>
          <p:nvPr>
            <p:ph type="body" idx="1"/>
          </p:nvPr>
        </p:nvSpPr>
        <p:spPr/>
        <p:txBody>
          <a:bodyPr/>
          <a:lstStyle/>
          <a:p>
            <a:pPr eaLnBrk="1" hangingPunct="1">
              <a:defRPr/>
            </a:pPr>
            <a:r>
              <a:rPr lang="fi-FI" dirty="0" err="1" smtClean="0"/>
              <a:t>What</a:t>
            </a:r>
            <a:r>
              <a:rPr lang="fi-FI" dirty="0" smtClean="0"/>
              <a:t> </a:t>
            </a:r>
            <a:r>
              <a:rPr lang="fi-FI" dirty="0" err="1" smtClean="0"/>
              <a:t>has</a:t>
            </a:r>
            <a:r>
              <a:rPr lang="fi-FI" dirty="0" smtClean="0"/>
              <a:t> </a:t>
            </a:r>
            <a:r>
              <a:rPr lang="fi-FI" dirty="0" err="1" smtClean="0"/>
              <a:t>worked</a:t>
            </a:r>
            <a:r>
              <a:rPr lang="fi-FI" dirty="0" smtClean="0"/>
              <a:t> </a:t>
            </a:r>
            <a:r>
              <a:rPr lang="fi-FI" dirty="0" err="1" smtClean="0"/>
              <a:t>well</a:t>
            </a:r>
            <a:r>
              <a:rPr lang="fi-FI" dirty="0" smtClean="0"/>
              <a:t> in the DISPATCH </a:t>
            </a:r>
            <a:r>
              <a:rPr lang="fi-FI" dirty="0" err="1" smtClean="0"/>
              <a:t>decision</a:t>
            </a:r>
            <a:r>
              <a:rPr lang="fi-FI" dirty="0" smtClean="0"/>
              <a:t> </a:t>
            </a:r>
            <a:r>
              <a:rPr lang="fi-FI" dirty="0" err="1" smtClean="0"/>
              <a:t>process</a:t>
            </a:r>
            <a:r>
              <a:rPr lang="fi-FI" dirty="0" smtClean="0"/>
              <a:t>? </a:t>
            </a:r>
            <a:r>
              <a:rPr lang="fi-FI" dirty="0" err="1" smtClean="0"/>
              <a:t>Where</a:t>
            </a:r>
            <a:r>
              <a:rPr lang="fi-FI" dirty="0" smtClean="0"/>
              <a:t> </a:t>
            </a:r>
            <a:r>
              <a:rPr lang="fi-FI" dirty="0" err="1" smtClean="0"/>
              <a:t>has</a:t>
            </a:r>
            <a:r>
              <a:rPr lang="fi-FI" dirty="0" smtClean="0"/>
              <a:t> </a:t>
            </a:r>
            <a:r>
              <a:rPr lang="fi-FI" dirty="0" err="1" smtClean="0"/>
              <a:t>it</a:t>
            </a:r>
            <a:r>
              <a:rPr lang="fi-FI" dirty="0" smtClean="0"/>
              <a:t> </a:t>
            </a:r>
            <a:r>
              <a:rPr lang="fi-FI" dirty="0" err="1" smtClean="0"/>
              <a:t>helped</a:t>
            </a:r>
            <a:r>
              <a:rPr lang="fi-FI" dirty="0" smtClean="0"/>
              <a:t>?</a:t>
            </a:r>
          </a:p>
          <a:p>
            <a:pPr eaLnBrk="1" hangingPunct="1">
              <a:defRPr/>
            </a:pPr>
            <a:r>
              <a:rPr lang="fi-FI" dirty="0" err="1" smtClean="0"/>
              <a:t>What</a:t>
            </a:r>
            <a:r>
              <a:rPr lang="fi-FI" dirty="0" smtClean="0"/>
              <a:t> </a:t>
            </a:r>
            <a:r>
              <a:rPr lang="fi-FI" dirty="0" err="1" smtClean="0"/>
              <a:t>isn’t</a:t>
            </a:r>
            <a:r>
              <a:rPr lang="fi-FI" dirty="0" smtClean="0"/>
              <a:t> </a:t>
            </a:r>
            <a:r>
              <a:rPr lang="fi-FI" dirty="0" err="1" smtClean="0"/>
              <a:t>helping</a:t>
            </a:r>
            <a:r>
              <a:rPr lang="fi-FI" dirty="0" smtClean="0"/>
              <a:t> as </a:t>
            </a:r>
            <a:r>
              <a:rPr lang="fi-FI" dirty="0" err="1" smtClean="0"/>
              <a:t>well</a:t>
            </a:r>
            <a:r>
              <a:rPr lang="fi-FI" dirty="0" smtClean="0"/>
              <a:t> as </a:t>
            </a:r>
            <a:r>
              <a:rPr lang="fi-FI" dirty="0" err="1" smtClean="0"/>
              <a:t>we</a:t>
            </a:r>
            <a:r>
              <a:rPr lang="fi-FI" dirty="0" smtClean="0"/>
              <a:t> </a:t>
            </a:r>
            <a:r>
              <a:rPr lang="fi-FI" dirty="0" err="1" smtClean="0"/>
              <a:t>hoped</a:t>
            </a:r>
            <a:r>
              <a:rPr lang="fi-FI" dirty="0" smtClean="0"/>
              <a:t>?</a:t>
            </a:r>
          </a:p>
          <a:p>
            <a:pPr eaLnBrk="1" hangingPunct="1">
              <a:defRPr/>
            </a:pPr>
            <a:r>
              <a:rPr lang="fi-FI" dirty="0" smtClean="0"/>
              <a:t>Is DISPATCH </a:t>
            </a:r>
            <a:r>
              <a:rPr lang="fi-FI" dirty="0" err="1" smtClean="0"/>
              <a:t>helping</a:t>
            </a:r>
            <a:r>
              <a:rPr lang="fi-FI" dirty="0" smtClean="0"/>
              <a:t> us </a:t>
            </a:r>
            <a:r>
              <a:rPr lang="fi-FI" dirty="0" err="1" smtClean="0"/>
              <a:t>produce</a:t>
            </a:r>
            <a:r>
              <a:rPr lang="fi-FI" dirty="0" smtClean="0"/>
              <a:t> </a:t>
            </a:r>
            <a:r>
              <a:rPr lang="fi-FI" dirty="0" err="1" smtClean="0"/>
              <a:t>better</a:t>
            </a:r>
            <a:r>
              <a:rPr lang="fi-FI" dirty="0" smtClean="0"/>
              <a:t> </a:t>
            </a:r>
            <a:r>
              <a:rPr lang="fi-FI" dirty="0" err="1" smtClean="0"/>
              <a:t>charters</a:t>
            </a:r>
            <a:r>
              <a:rPr lang="fi-FI" dirty="0" smtClean="0"/>
              <a:t>?</a:t>
            </a:r>
          </a:p>
          <a:p>
            <a:pPr eaLnBrk="1" hangingPunct="1">
              <a:defRPr/>
            </a:pPr>
            <a:r>
              <a:rPr lang="fi-FI" dirty="0" smtClean="0"/>
              <a:t>Is DISPATCH </a:t>
            </a:r>
            <a:r>
              <a:rPr lang="fi-FI" dirty="0" err="1" smtClean="0"/>
              <a:t>making</a:t>
            </a:r>
            <a:r>
              <a:rPr lang="fi-FI" dirty="0" smtClean="0"/>
              <a:t> the </a:t>
            </a:r>
            <a:r>
              <a:rPr lang="fi-FI" dirty="0" err="1" smtClean="0"/>
              <a:t>best</a:t>
            </a:r>
            <a:r>
              <a:rPr lang="fi-FI" dirty="0" smtClean="0"/>
              <a:t> </a:t>
            </a:r>
            <a:r>
              <a:rPr lang="fi-FI" dirty="0" err="1" smtClean="0"/>
              <a:t>decisions</a:t>
            </a:r>
            <a:r>
              <a:rPr lang="fi-FI" dirty="0" smtClean="0"/>
              <a:t> </a:t>
            </a:r>
            <a:r>
              <a:rPr lang="fi-FI" dirty="0" err="1" smtClean="0"/>
              <a:t>so</a:t>
            </a:r>
            <a:r>
              <a:rPr lang="fi-FI" dirty="0" smtClean="0"/>
              <a:t> </a:t>
            </a:r>
            <a:r>
              <a:rPr lang="fi-FI" dirty="0" err="1" smtClean="0"/>
              <a:t>that</a:t>
            </a:r>
            <a:r>
              <a:rPr lang="fi-FI" dirty="0" smtClean="0"/>
              <a:t> the </a:t>
            </a:r>
            <a:r>
              <a:rPr lang="fi-FI" dirty="0" err="1" smtClean="0"/>
              <a:t>actual</a:t>
            </a:r>
            <a:r>
              <a:rPr lang="fi-FI" dirty="0" smtClean="0"/>
              <a:t> </a:t>
            </a:r>
            <a:r>
              <a:rPr lang="fi-FI" dirty="0" err="1" smtClean="0"/>
              <a:t>work</a:t>
            </a:r>
            <a:r>
              <a:rPr lang="fi-FI" dirty="0" smtClean="0"/>
              <a:t> </a:t>
            </a:r>
            <a:r>
              <a:rPr lang="fi-FI" dirty="0" err="1" smtClean="0"/>
              <a:t>gets</a:t>
            </a:r>
            <a:r>
              <a:rPr lang="fi-FI" dirty="0" smtClean="0"/>
              <a:t> </a:t>
            </a:r>
            <a:r>
              <a:rPr lang="fi-FI" dirty="0" err="1" smtClean="0"/>
              <a:t>done</a:t>
            </a:r>
            <a:r>
              <a:rPr lang="fi-FI" dirty="0" smtClean="0"/>
              <a:t> </a:t>
            </a:r>
            <a:r>
              <a:rPr lang="fi-FI" dirty="0" err="1" smtClean="0"/>
              <a:t>effectively</a:t>
            </a:r>
            <a:r>
              <a:rPr lang="fi-FI" dirty="0" smtClean="0"/>
              <a:t>?</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304800"/>
            <a:ext cx="8229600" cy="1143000"/>
          </a:xfrm>
        </p:spPr>
        <p:txBody>
          <a:bodyPr/>
          <a:lstStyle/>
          <a:p>
            <a:pPr eaLnBrk="1" hangingPunct="1">
              <a:defRPr/>
            </a:pPr>
            <a:r>
              <a:rPr lang="fi-FI" smtClean="0"/>
              <a:t>Note Well</a:t>
            </a:r>
            <a:endParaRPr lang="en-US" smtClean="0"/>
          </a:p>
        </p:txBody>
      </p:sp>
      <p:sp>
        <p:nvSpPr>
          <p:cNvPr id="3076" name="Rectangle 4"/>
          <p:cNvSpPr>
            <a:spLocks noChangeArrowheads="1"/>
          </p:cNvSpPr>
          <p:nvPr/>
        </p:nvSpPr>
        <p:spPr bwMode="auto">
          <a:xfrm>
            <a:off x="228600" y="944563"/>
            <a:ext cx="8686800" cy="562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endParaRPr lang="en-US" sz="1400">
              <a:cs typeface="Arial" charset="0"/>
            </a:endParaRPr>
          </a:p>
          <a:p>
            <a:pPr>
              <a:defRPr/>
            </a:pPr>
            <a:r>
              <a:rPr lang="en-US" sz="1400">
                <a:cs typeface="Arial"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defRPr/>
            </a:pPr>
            <a:endParaRPr lang="en-US" sz="1400">
              <a:cs typeface="Arial" charset="0"/>
            </a:endParaRPr>
          </a:p>
          <a:p>
            <a:pPr lvl="1">
              <a:buFontTx/>
              <a:buChar char="•"/>
              <a:defRPr/>
            </a:pPr>
            <a:r>
              <a:rPr lang="en-US" sz="1400">
                <a:cs typeface="Arial" charset="0"/>
              </a:rPr>
              <a:t>The IETF plenary session </a:t>
            </a:r>
          </a:p>
          <a:p>
            <a:pPr lvl="1">
              <a:buFontTx/>
              <a:buChar char="•"/>
              <a:defRPr/>
            </a:pPr>
            <a:r>
              <a:rPr lang="en-US" sz="1400">
                <a:cs typeface="Arial" charset="0"/>
              </a:rPr>
              <a:t>The IESG, or any member thereof on behalf of the IESG </a:t>
            </a:r>
          </a:p>
          <a:p>
            <a:pPr lvl="1">
              <a:buFontTx/>
              <a:buChar char="•"/>
              <a:defRPr/>
            </a:pPr>
            <a:r>
              <a:rPr lang="en-US" sz="1400">
                <a:cs typeface="Arial" charset="0"/>
              </a:rPr>
              <a:t>Any IETF mailing list, including the IETF list itself, any working group or design team list, or any other list functioning under IETF auspices </a:t>
            </a:r>
          </a:p>
          <a:p>
            <a:pPr lvl="1">
              <a:buFontTx/>
              <a:buChar char="•"/>
              <a:defRPr/>
            </a:pPr>
            <a:r>
              <a:rPr lang="en-US" sz="1400">
                <a:cs typeface="Arial" charset="0"/>
              </a:rPr>
              <a:t>Any IETF working group or portion thereof </a:t>
            </a:r>
          </a:p>
          <a:p>
            <a:pPr lvl="1">
              <a:buFontTx/>
              <a:buChar char="•"/>
              <a:defRPr/>
            </a:pPr>
            <a:r>
              <a:rPr lang="en-US" sz="1400">
                <a:cs typeface="Arial" charset="0"/>
              </a:rPr>
              <a:t>Any Birds of a Feather (BOF) session </a:t>
            </a:r>
          </a:p>
          <a:p>
            <a:pPr lvl="1">
              <a:buFontTx/>
              <a:buChar char="•"/>
              <a:defRPr/>
            </a:pPr>
            <a:r>
              <a:rPr lang="en-US" sz="1400">
                <a:cs typeface="Arial" charset="0"/>
              </a:rPr>
              <a:t>The IAB or any member thereof on behalf of the IAB </a:t>
            </a:r>
          </a:p>
          <a:p>
            <a:pPr lvl="1">
              <a:buFontTx/>
              <a:buChar char="•"/>
              <a:defRPr/>
            </a:pPr>
            <a:r>
              <a:rPr lang="en-US" sz="1400">
                <a:cs typeface="Arial" charset="0"/>
              </a:rPr>
              <a:t>The RFC Editor or the Internet-Drafts function </a:t>
            </a:r>
          </a:p>
          <a:p>
            <a:pPr>
              <a:defRPr/>
            </a:pPr>
            <a:endParaRPr lang="en-US" sz="1400">
              <a:cs typeface="Arial" charset="0"/>
            </a:endParaRPr>
          </a:p>
          <a:p>
            <a:pPr>
              <a:defRPr/>
            </a:pPr>
            <a:r>
              <a:rPr lang="en-US" sz="1400">
                <a:cs typeface="Arial" charset="0"/>
              </a:rPr>
              <a:t>All IETF Contributions are subject to the rules of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(updated by </a:t>
            </a:r>
            <a:r>
              <a:rPr lang="en-US" sz="1400">
                <a:cs typeface="Arial" charset="0"/>
                <a:hlinkClick r:id="rId4"/>
              </a:rPr>
              <a:t>RFC 4879</a:t>
            </a:r>
            <a:r>
              <a:rPr lang="en-US" sz="1400">
                <a:cs typeface="Arial" charset="0"/>
              </a:rPr>
              <a:t>). </a:t>
            </a:r>
          </a:p>
          <a:p>
            <a:pPr>
              <a:defRPr/>
            </a:pPr>
            <a:r>
              <a:rPr lang="en-US" sz="1400">
                <a:cs typeface="Arial" charset="0"/>
              </a:rPr>
              <a:t>Statements made outside of an IETF session, mailing list or other function, that are clearly not intended to be input to an IETF activity, group or function, are not IETF Contributions in the context of this notice.</a:t>
            </a:r>
          </a:p>
          <a:p>
            <a:pPr>
              <a:defRPr/>
            </a:pPr>
            <a:endParaRPr lang="en-US" sz="1400">
              <a:cs typeface="Arial" charset="0"/>
            </a:endParaRPr>
          </a:p>
          <a:p>
            <a:pPr>
              <a:defRPr/>
            </a:pPr>
            <a:r>
              <a:rPr lang="en-US" sz="1400">
                <a:cs typeface="Arial" charset="0"/>
              </a:rPr>
              <a:t>Please consult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for details.</a:t>
            </a:r>
          </a:p>
          <a:p>
            <a:pPr>
              <a:defRPr/>
            </a:pPr>
            <a:endParaRPr lang="en-US" sz="1400">
              <a:cs typeface="Arial" charset="0"/>
            </a:endParaRPr>
          </a:p>
          <a:p>
            <a:pPr>
              <a:defRPr/>
            </a:pPr>
            <a:r>
              <a:rPr lang="en-US" sz="1400">
                <a:cs typeface="Arial" charset="0"/>
              </a:rPr>
              <a:t>A participant in any IETF activity is deemed to accept all IETF rules of process, as documented in Best Current Practices RFCs and IESG Statements.</a:t>
            </a:r>
          </a:p>
          <a:p>
            <a:pPr>
              <a:defRPr/>
            </a:pPr>
            <a:endParaRPr lang="en-US" sz="1400">
              <a:cs typeface="Arial" charset="0"/>
            </a:endParaRPr>
          </a:p>
          <a:p>
            <a:pPr>
              <a:defRPr/>
            </a:pPr>
            <a:r>
              <a:rPr lang="en-US" sz="1400">
                <a:cs typeface="Arial" charset="0"/>
              </a:rPr>
              <a:t>A participant in any IETF activity acknowledges that written, audio and video records of meetings may be made and may be available to the public.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fi-FI" smtClean="0"/>
              <a:t>Administrative Tasks</a:t>
            </a:r>
            <a:endParaRPr lang="en-US" smtClean="0"/>
          </a:p>
        </p:txBody>
      </p:sp>
      <p:sp>
        <p:nvSpPr>
          <p:cNvPr id="4099" name="Rectangle 3"/>
          <p:cNvSpPr>
            <a:spLocks noGrp="1" noChangeArrowheads="1"/>
          </p:cNvSpPr>
          <p:nvPr>
            <p:ph type="body" idx="1"/>
          </p:nvPr>
        </p:nvSpPr>
        <p:spPr/>
        <p:txBody>
          <a:bodyPr/>
          <a:lstStyle/>
          <a:p>
            <a:pPr eaLnBrk="1" hangingPunct="1">
              <a:defRPr/>
            </a:pPr>
            <a:r>
              <a:rPr lang="fi-FI" smtClean="0"/>
              <a:t>Blue sheets</a:t>
            </a:r>
          </a:p>
          <a:p>
            <a:pPr eaLnBrk="1" hangingPunct="1">
              <a:defRPr/>
            </a:pPr>
            <a:r>
              <a:rPr lang="fi-FI" smtClean="0"/>
              <a:t>Two note takers</a:t>
            </a:r>
          </a:p>
          <a:p>
            <a:pPr eaLnBrk="1" hangingPunct="1">
              <a:defRPr/>
            </a:pPr>
            <a:r>
              <a:rPr lang="fi-FI" smtClean="0"/>
              <a:t>Jabber scribe</a:t>
            </a: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fi-FI" dirty="0" smtClean="0"/>
              <a:t>Agenda</a:t>
            </a:r>
            <a:endParaRPr lang="en-US" dirty="0" smtClean="0"/>
          </a:p>
        </p:txBody>
      </p:sp>
      <p:sp>
        <p:nvSpPr>
          <p:cNvPr id="5123" name="Rectangle 3"/>
          <p:cNvSpPr>
            <a:spLocks noGrp="1" noChangeArrowheads="1"/>
          </p:cNvSpPr>
          <p:nvPr>
            <p:ph type="body" idx="1"/>
          </p:nvPr>
        </p:nvSpPr>
        <p:spPr/>
        <p:txBody>
          <a:bodyPr/>
          <a:lstStyle/>
          <a:p>
            <a:pPr eaLnBrk="1" hangingPunct="1">
              <a:defRPr/>
            </a:pPr>
            <a:r>
              <a:rPr lang="fi-FI" dirty="0" err="1" smtClean="0"/>
              <a:t>Survey</a:t>
            </a:r>
            <a:r>
              <a:rPr lang="fi-FI" dirty="0" smtClean="0"/>
              <a:t> </a:t>
            </a:r>
            <a:r>
              <a:rPr lang="fi-FI" dirty="0" err="1" smtClean="0"/>
              <a:t>results</a:t>
            </a:r>
            <a:r>
              <a:rPr lang="fi-FI" dirty="0" smtClean="0"/>
              <a:t> </a:t>
            </a:r>
            <a:r>
              <a:rPr lang="fi-FI" dirty="0" err="1" smtClean="0"/>
              <a:t>so</a:t>
            </a:r>
            <a:r>
              <a:rPr lang="fi-FI" dirty="0" smtClean="0"/>
              <a:t> </a:t>
            </a:r>
            <a:r>
              <a:rPr lang="fi-FI" dirty="0" err="1" smtClean="0"/>
              <a:t>far</a:t>
            </a:r>
            <a:r>
              <a:rPr lang="fi-FI" dirty="0" smtClean="0"/>
              <a:t> of the </a:t>
            </a:r>
            <a:r>
              <a:rPr lang="fi-FI" dirty="0" err="1" smtClean="0"/>
              <a:t>process</a:t>
            </a:r>
            <a:r>
              <a:rPr lang="fi-FI" dirty="0" smtClean="0"/>
              <a:t> in RFC 5727</a:t>
            </a:r>
          </a:p>
          <a:p>
            <a:pPr eaLnBrk="1" hangingPunct="1">
              <a:defRPr/>
            </a:pPr>
            <a:r>
              <a:rPr lang="fi-FI" dirty="0" smtClean="0"/>
              <a:t>Open </a:t>
            </a:r>
            <a:r>
              <a:rPr lang="fi-FI" dirty="0" err="1" smtClean="0"/>
              <a:t>discussion</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fi-FI" dirty="0" smtClean="0"/>
              <a:t>RFC5727 </a:t>
            </a:r>
            <a:endParaRPr lang="en-US" dirty="0" smtClean="0"/>
          </a:p>
        </p:txBody>
      </p:sp>
      <p:sp>
        <p:nvSpPr>
          <p:cNvPr id="6147" name="Rectangle 3"/>
          <p:cNvSpPr>
            <a:spLocks noGrp="1" noChangeArrowheads="1"/>
          </p:cNvSpPr>
          <p:nvPr>
            <p:ph type="body" idx="1"/>
          </p:nvPr>
        </p:nvSpPr>
        <p:spPr>
          <a:xfrm>
            <a:off x="457200" y="1219200"/>
            <a:ext cx="8229600" cy="4525963"/>
          </a:xfrm>
        </p:spPr>
        <p:txBody>
          <a:bodyPr/>
          <a:lstStyle/>
          <a:p>
            <a:pPr eaLnBrk="1" hangingPunct="1">
              <a:lnSpc>
                <a:spcPct val="80000"/>
              </a:lnSpc>
              <a:defRPr/>
            </a:pPr>
            <a:r>
              <a:rPr lang="fi-FI" sz="2800" dirty="0" err="1" smtClean="0"/>
              <a:t>Intended</a:t>
            </a:r>
            <a:r>
              <a:rPr lang="fi-FI" sz="2800" dirty="0" smtClean="0"/>
              <a:t> to </a:t>
            </a:r>
            <a:r>
              <a:rPr lang="fi-FI" sz="2800" dirty="0" err="1" smtClean="0"/>
              <a:t>improve</a:t>
            </a:r>
            <a:r>
              <a:rPr lang="fi-FI" sz="2800" dirty="0" smtClean="0"/>
              <a:t> </a:t>
            </a:r>
            <a:r>
              <a:rPr lang="fi-FI" sz="2800" dirty="0" err="1" smtClean="0"/>
              <a:t>handling</a:t>
            </a:r>
            <a:r>
              <a:rPr lang="fi-FI" sz="2800" dirty="0" smtClean="0"/>
              <a:t> of new </a:t>
            </a:r>
            <a:r>
              <a:rPr lang="fi-FI" sz="2800" dirty="0" err="1" smtClean="0"/>
              <a:t>work</a:t>
            </a:r>
            <a:r>
              <a:rPr lang="fi-FI" sz="2800" dirty="0" smtClean="0"/>
              <a:t> </a:t>
            </a:r>
            <a:r>
              <a:rPr lang="fi-FI" sz="2800" dirty="0" err="1" smtClean="0"/>
              <a:t>proposals</a:t>
            </a:r>
            <a:r>
              <a:rPr lang="fi-FI" sz="2800" dirty="0" smtClean="0"/>
              <a:t> and </a:t>
            </a:r>
            <a:r>
              <a:rPr lang="fi-FI" sz="2800" dirty="0" err="1" smtClean="0"/>
              <a:t>ease</a:t>
            </a:r>
            <a:r>
              <a:rPr lang="fi-FI" sz="2800" dirty="0" smtClean="0"/>
              <a:t> </a:t>
            </a:r>
            <a:r>
              <a:rPr lang="fi-FI" sz="2800" dirty="0" err="1" smtClean="0"/>
              <a:t>completion</a:t>
            </a:r>
            <a:r>
              <a:rPr lang="fi-FI" sz="2800" dirty="0" smtClean="0"/>
              <a:t> of </a:t>
            </a:r>
            <a:r>
              <a:rPr lang="fi-FI" sz="2800" dirty="0" err="1" smtClean="0"/>
              <a:t>work</a:t>
            </a:r>
            <a:r>
              <a:rPr lang="fi-FI" sz="2800" dirty="0" smtClean="0"/>
              <a:t> </a:t>
            </a:r>
            <a:r>
              <a:rPr lang="fi-FI" sz="2800" dirty="0" err="1" smtClean="0"/>
              <a:t>taken</a:t>
            </a:r>
            <a:r>
              <a:rPr lang="fi-FI" sz="2800" dirty="0" smtClean="0"/>
              <a:t> on</a:t>
            </a:r>
          </a:p>
          <a:p>
            <a:pPr eaLnBrk="1" hangingPunct="1">
              <a:lnSpc>
                <a:spcPct val="80000"/>
              </a:lnSpc>
              <a:defRPr/>
            </a:pPr>
            <a:r>
              <a:rPr lang="fi-FI" sz="2800" dirty="0" err="1" smtClean="0"/>
              <a:t>Created</a:t>
            </a:r>
            <a:r>
              <a:rPr lang="fi-FI" sz="2800" dirty="0" smtClean="0"/>
              <a:t> the DISPATCH </a:t>
            </a:r>
            <a:r>
              <a:rPr lang="fi-FI" sz="2800" dirty="0" err="1" smtClean="0"/>
              <a:t>process</a:t>
            </a:r>
            <a:endParaRPr lang="fi-FI" sz="2800" dirty="0" smtClean="0"/>
          </a:p>
          <a:p>
            <a:pPr lvl="1" eaLnBrk="1" hangingPunct="1">
              <a:lnSpc>
                <a:spcPct val="80000"/>
              </a:lnSpc>
              <a:defRPr/>
            </a:pPr>
            <a:r>
              <a:rPr lang="fi-FI" sz="2000" dirty="0" smtClean="0"/>
              <a:t>The </a:t>
            </a:r>
            <a:r>
              <a:rPr lang="fi-FI" sz="2000" dirty="0" err="1" smtClean="0"/>
              <a:t>whole</a:t>
            </a:r>
            <a:r>
              <a:rPr lang="fi-FI" sz="2000" dirty="0" smtClean="0"/>
              <a:t> </a:t>
            </a:r>
            <a:r>
              <a:rPr lang="fi-FI" sz="2000" dirty="0" err="1" smtClean="0"/>
              <a:t>area</a:t>
            </a:r>
            <a:r>
              <a:rPr lang="fi-FI" sz="2000" dirty="0" smtClean="0"/>
              <a:t> as </a:t>
            </a:r>
            <a:r>
              <a:rPr lang="fi-FI" sz="2000" dirty="0" err="1" smtClean="0"/>
              <a:t>its</a:t>
            </a:r>
            <a:r>
              <a:rPr lang="fi-FI" sz="2000" dirty="0" smtClean="0"/>
              <a:t> </a:t>
            </a:r>
            <a:r>
              <a:rPr lang="fi-FI" sz="2000" dirty="0" err="1" smtClean="0"/>
              <a:t>scope</a:t>
            </a:r>
            <a:endParaRPr lang="fi-FI" sz="2000" dirty="0" smtClean="0"/>
          </a:p>
          <a:p>
            <a:pPr lvl="1" eaLnBrk="1" hangingPunct="1">
              <a:lnSpc>
                <a:spcPct val="80000"/>
              </a:lnSpc>
              <a:defRPr/>
            </a:pPr>
            <a:r>
              <a:rPr lang="fi-FI" sz="2000" dirty="0" smtClean="0"/>
              <a:t>WG </a:t>
            </a:r>
            <a:r>
              <a:rPr lang="fi-FI" sz="2000" dirty="0" err="1" smtClean="0"/>
              <a:t>Chartered</a:t>
            </a:r>
            <a:r>
              <a:rPr lang="fi-FI" sz="2000" dirty="0" smtClean="0"/>
              <a:t> in </a:t>
            </a:r>
            <a:r>
              <a:rPr lang="fi-FI" sz="2000" dirty="0" err="1" smtClean="0"/>
              <a:t>April</a:t>
            </a:r>
            <a:r>
              <a:rPr lang="fi-FI" sz="2000" dirty="0" smtClean="0"/>
              <a:t> 2009</a:t>
            </a:r>
          </a:p>
          <a:p>
            <a:pPr lvl="1" eaLnBrk="1" hangingPunct="1">
              <a:lnSpc>
                <a:spcPct val="80000"/>
              </a:lnSpc>
              <a:defRPr/>
            </a:pPr>
            <a:r>
              <a:rPr lang="fi-FI" sz="2000" dirty="0" err="1" smtClean="0"/>
              <a:t>First</a:t>
            </a:r>
            <a:r>
              <a:rPr lang="fi-FI" sz="2000" dirty="0" smtClean="0"/>
              <a:t> </a:t>
            </a:r>
            <a:r>
              <a:rPr lang="fi-FI" sz="2000" dirty="0" err="1" smtClean="0"/>
              <a:t>official</a:t>
            </a:r>
            <a:r>
              <a:rPr lang="fi-FI" sz="2000" dirty="0" smtClean="0"/>
              <a:t> </a:t>
            </a:r>
            <a:r>
              <a:rPr lang="fi-FI" sz="2000" dirty="0" err="1" smtClean="0"/>
              <a:t>meeting</a:t>
            </a:r>
            <a:r>
              <a:rPr lang="fi-FI" sz="2000" dirty="0" smtClean="0"/>
              <a:t> in </a:t>
            </a:r>
            <a:r>
              <a:rPr lang="fi-FI" sz="2000" dirty="0" err="1" smtClean="0"/>
              <a:t>July</a:t>
            </a:r>
            <a:r>
              <a:rPr lang="fi-FI" sz="2000" dirty="0" smtClean="0"/>
              <a:t> 2009 (IETF 75)</a:t>
            </a:r>
          </a:p>
          <a:p>
            <a:pPr eaLnBrk="1" hangingPunct="1">
              <a:lnSpc>
                <a:spcPct val="80000"/>
              </a:lnSpc>
              <a:defRPr/>
            </a:pPr>
            <a:r>
              <a:rPr lang="fi-FI" sz="2800" dirty="0" err="1" smtClean="0"/>
              <a:t>Updated</a:t>
            </a:r>
            <a:r>
              <a:rPr lang="fi-FI" sz="2800" dirty="0" smtClean="0"/>
              <a:t> the SIP </a:t>
            </a:r>
            <a:r>
              <a:rPr lang="fi-FI" sz="2800" dirty="0" err="1" smtClean="0"/>
              <a:t>Change</a:t>
            </a:r>
            <a:r>
              <a:rPr lang="fi-FI" sz="2800" dirty="0" smtClean="0"/>
              <a:t> </a:t>
            </a:r>
            <a:r>
              <a:rPr lang="fi-FI" sz="2800" dirty="0" err="1" smtClean="0"/>
              <a:t>policies</a:t>
            </a:r>
            <a:endParaRPr lang="fi-FI" sz="2800" dirty="0" smtClean="0"/>
          </a:p>
          <a:p>
            <a:pPr lvl="1" eaLnBrk="1" hangingPunct="1">
              <a:lnSpc>
                <a:spcPct val="80000"/>
              </a:lnSpc>
              <a:defRPr/>
            </a:pPr>
            <a:r>
              <a:rPr lang="fi-FI" sz="2000" dirty="0" err="1" smtClean="0"/>
              <a:t>P-headers</a:t>
            </a:r>
            <a:r>
              <a:rPr lang="fi-FI" sz="2000" dirty="0" smtClean="0"/>
              <a:t> </a:t>
            </a:r>
            <a:r>
              <a:rPr lang="fi-FI" sz="2000" dirty="0" err="1" smtClean="0"/>
              <a:t>were</a:t>
            </a:r>
            <a:r>
              <a:rPr lang="fi-FI" sz="2000" dirty="0" smtClean="0"/>
              <a:t> </a:t>
            </a:r>
            <a:r>
              <a:rPr lang="fi-FI" sz="2000" dirty="0" err="1" smtClean="0"/>
              <a:t>deprecated</a:t>
            </a:r>
            <a:endParaRPr lang="fi-FI" sz="2000" dirty="0" smtClean="0"/>
          </a:p>
          <a:p>
            <a:pPr lvl="1" eaLnBrk="1" hangingPunct="1">
              <a:lnSpc>
                <a:spcPct val="80000"/>
              </a:lnSpc>
              <a:defRPr/>
            </a:pPr>
            <a:r>
              <a:rPr lang="fi-FI" sz="2000" dirty="0" err="1" smtClean="0"/>
              <a:t>Easier</a:t>
            </a:r>
            <a:r>
              <a:rPr lang="fi-FI" sz="2000" dirty="0" smtClean="0"/>
              <a:t> </a:t>
            </a:r>
            <a:r>
              <a:rPr lang="fi-FI" sz="2000" dirty="0" err="1" smtClean="0"/>
              <a:t>registration</a:t>
            </a:r>
            <a:r>
              <a:rPr lang="fi-FI" sz="2000" dirty="0" smtClean="0"/>
              <a:t> of </a:t>
            </a:r>
            <a:r>
              <a:rPr lang="fi-FI" sz="2000" dirty="0" err="1" smtClean="0"/>
              <a:t>header</a:t>
            </a:r>
            <a:r>
              <a:rPr lang="fi-FI" sz="2000" dirty="0" smtClean="0"/>
              <a:t> </a:t>
            </a:r>
            <a:r>
              <a:rPr lang="fi-FI" sz="2000" dirty="0" err="1" smtClean="0"/>
              <a:t>fields</a:t>
            </a:r>
            <a:r>
              <a:rPr lang="fi-FI" sz="2000" dirty="0" smtClean="0"/>
              <a:t> for </a:t>
            </a:r>
            <a:r>
              <a:rPr lang="fi-FI" sz="2000" dirty="0" err="1" smtClean="0"/>
              <a:t>experimental</a:t>
            </a:r>
            <a:r>
              <a:rPr lang="fi-FI" sz="2000" dirty="0" smtClean="0"/>
              <a:t> </a:t>
            </a:r>
            <a:r>
              <a:rPr lang="fi-FI" sz="2000" dirty="0" err="1" smtClean="0"/>
              <a:t>or</a:t>
            </a:r>
            <a:r>
              <a:rPr lang="fi-FI" sz="2000" dirty="0" smtClean="0"/>
              <a:t> </a:t>
            </a:r>
            <a:r>
              <a:rPr lang="fi-FI" sz="2000" dirty="0" err="1" smtClean="0"/>
              <a:t>private</a:t>
            </a:r>
            <a:r>
              <a:rPr lang="fi-FI" sz="2000" dirty="0" smtClean="0"/>
              <a:t> </a:t>
            </a:r>
            <a:r>
              <a:rPr lang="fi-FI" sz="2000" dirty="0" err="1" smtClean="0"/>
              <a:t>use</a:t>
            </a:r>
            <a:endParaRPr lang="fi-FI" sz="2000" dirty="0" smtClean="0"/>
          </a:p>
          <a:p>
            <a:pPr lvl="2" eaLnBrk="1" hangingPunct="1">
              <a:lnSpc>
                <a:spcPct val="80000"/>
              </a:lnSpc>
              <a:defRPr/>
            </a:pPr>
            <a:r>
              <a:rPr lang="fi-FI" sz="1800" dirty="0" err="1" smtClean="0"/>
              <a:t>Informational</a:t>
            </a:r>
            <a:r>
              <a:rPr lang="fi-FI" sz="1800" dirty="0" smtClean="0"/>
              <a:t> RFC </a:t>
            </a:r>
            <a:r>
              <a:rPr lang="fi-FI" sz="1800" dirty="0" err="1" smtClean="0"/>
              <a:t>or</a:t>
            </a:r>
            <a:r>
              <a:rPr lang="fi-FI" sz="1800" dirty="0" smtClean="0"/>
              <a:t> </a:t>
            </a:r>
            <a:r>
              <a:rPr lang="fi-FI" sz="1800" dirty="0" err="1" smtClean="0"/>
              <a:t>external</a:t>
            </a:r>
            <a:r>
              <a:rPr lang="fi-FI" sz="1800" dirty="0" smtClean="0"/>
              <a:t> </a:t>
            </a:r>
            <a:r>
              <a:rPr lang="fi-FI" sz="1800" dirty="0" err="1" smtClean="0"/>
              <a:t>document</a:t>
            </a:r>
            <a:endParaRPr lang="fi-FI" sz="1800" dirty="0" smtClean="0"/>
          </a:p>
          <a:p>
            <a:pPr lvl="2" eaLnBrk="1" hangingPunct="1">
              <a:lnSpc>
                <a:spcPct val="80000"/>
              </a:lnSpc>
              <a:defRPr/>
            </a:pPr>
            <a:r>
              <a:rPr lang="fi-FI" sz="1800" dirty="0" err="1" smtClean="0"/>
              <a:t>Designated</a:t>
            </a:r>
            <a:r>
              <a:rPr lang="fi-FI" sz="1800" dirty="0" smtClean="0"/>
              <a:t> </a:t>
            </a:r>
            <a:r>
              <a:rPr lang="fi-FI" sz="1800" dirty="0" err="1" smtClean="0"/>
              <a:t>Expert</a:t>
            </a:r>
            <a:endParaRPr lang="fi-FI" sz="1800" dirty="0" smtClean="0"/>
          </a:p>
          <a:p>
            <a:pPr lvl="1" eaLnBrk="1" hangingPunct="1">
              <a:lnSpc>
                <a:spcPct val="80000"/>
              </a:lnSpc>
              <a:defRPr/>
            </a:pPr>
            <a:r>
              <a:rPr lang="fi-FI" sz="2000" dirty="0" err="1" smtClean="0"/>
              <a:t>Clearer</a:t>
            </a:r>
            <a:r>
              <a:rPr lang="fi-FI" sz="2000" dirty="0" smtClean="0"/>
              <a:t> </a:t>
            </a:r>
            <a:r>
              <a:rPr lang="fi-FI" sz="2000" dirty="0" err="1" smtClean="0"/>
              <a:t>registration</a:t>
            </a:r>
            <a:r>
              <a:rPr lang="fi-FI" sz="2000" dirty="0" smtClean="0"/>
              <a:t> for </a:t>
            </a:r>
            <a:r>
              <a:rPr lang="fi-FI" sz="2000" dirty="0" err="1" smtClean="0"/>
              <a:t>event</a:t>
            </a:r>
            <a:r>
              <a:rPr lang="fi-FI" sz="2000" dirty="0" smtClean="0"/>
              <a:t> </a:t>
            </a:r>
            <a:r>
              <a:rPr lang="fi-FI" sz="2000" dirty="0" err="1" smtClean="0"/>
              <a:t>packages</a:t>
            </a:r>
            <a:endParaRPr lang="fi-FI" sz="2000" dirty="0" smtClean="0"/>
          </a:p>
          <a:p>
            <a:pPr lvl="2" eaLnBrk="1" hangingPunct="1">
              <a:lnSpc>
                <a:spcPct val="80000"/>
              </a:lnSpc>
              <a:defRPr/>
            </a:pPr>
            <a:r>
              <a:rPr lang="fi-FI" sz="1800" dirty="0" smtClean="0"/>
              <a:t>RFC </a:t>
            </a:r>
            <a:r>
              <a:rPr lang="fi-FI" sz="1800" dirty="0" err="1" smtClean="0"/>
              <a:t>Required</a:t>
            </a:r>
            <a:endParaRPr lang="fi-FI" sz="1800" dirty="0" smtClean="0"/>
          </a:p>
          <a:p>
            <a:pPr lvl="2" eaLnBrk="1" hangingPunct="1">
              <a:lnSpc>
                <a:spcPct val="80000"/>
              </a:lnSpc>
              <a:defRPr/>
            </a:pPr>
            <a:r>
              <a:rPr lang="fi-FI" sz="1800" dirty="0" err="1" smtClean="0"/>
              <a:t>Designated</a:t>
            </a:r>
            <a:r>
              <a:rPr lang="fi-FI" sz="1800" dirty="0" smtClean="0"/>
              <a:t> </a:t>
            </a:r>
            <a:r>
              <a:rPr lang="fi-FI" sz="1800" dirty="0" err="1" smtClean="0"/>
              <a:t>Expert</a:t>
            </a:r>
            <a:endParaRPr lang="fi-FI" sz="1800" dirty="0" smtClean="0"/>
          </a:p>
          <a:p>
            <a:pPr lvl="1" eaLnBrk="1" hangingPunct="1">
              <a:lnSpc>
                <a:spcPct val="80000"/>
              </a:lnSpc>
              <a:defRPr/>
            </a:pPr>
            <a:endParaRPr lang="en-US"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fi-FI" dirty="0" smtClean="0"/>
              <a:t>DISPATCH </a:t>
            </a:r>
            <a:r>
              <a:rPr lang="fi-FI" dirty="0" err="1" smtClean="0"/>
              <a:t>Structure</a:t>
            </a:r>
            <a:endParaRPr lang="en-US" dirty="0" smtClean="0"/>
          </a:p>
        </p:txBody>
      </p:sp>
      <p:sp>
        <p:nvSpPr>
          <p:cNvPr id="7171" name="Rectangle 3"/>
          <p:cNvSpPr>
            <a:spLocks noGrp="1" noChangeArrowheads="1"/>
          </p:cNvSpPr>
          <p:nvPr>
            <p:ph type="body" idx="1"/>
          </p:nvPr>
        </p:nvSpPr>
        <p:spPr/>
        <p:txBody>
          <a:bodyPr/>
          <a:lstStyle/>
          <a:p>
            <a:pPr eaLnBrk="1" hangingPunct="1">
              <a:defRPr/>
            </a:pPr>
            <a:r>
              <a:rPr lang="fi-FI" dirty="0" err="1" smtClean="0"/>
              <a:t>Decisions</a:t>
            </a:r>
            <a:r>
              <a:rPr lang="fi-FI" dirty="0" smtClean="0"/>
              <a:t> on </a:t>
            </a:r>
            <a:r>
              <a:rPr lang="fi-FI" dirty="0" err="1" smtClean="0"/>
              <a:t>how</a:t>
            </a:r>
            <a:r>
              <a:rPr lang="fi-FI" dirty="0" smtClean="0"/>
              <a:t> to </a:t>
            </a:r>
            <a:r>
              <a:rPr lang="fi-FI" dirty="0" err="1" smtClean="0"/>
              <a:t>handle</a:t>
            </a:r>
            <a:r>
              <a:rPr lang="fi-FI" dirty="0" smtClean="0"/>
              <a:t> </a:t>
            </a:r>
            <a:r>
              <a:rPr lang="fi-FI" dirty="0" err="1" smtClean="0"/>
              <a:t>particular</a:t>
            </a:r>
            <a:r>
              <a:rPr lang="fi-FI" dirty="0" smtClean="0"/>
              <a:t> </a:t>
            </a:r>
            <a:r>
              <a:rPr lang="fi-FI" dirty="0" err="1" smtClean="0"/>
              <a:t>work</a:t>
            </a:r>
            <a:r>
              <a:rPr lang="fi-FI" dirty="0" smtClean="0"/>
              <a:t> </a:t>
            </a:r>
            <a:r>
              <a:rPr lang="fi-FI" dirty="0" err="1" smtClean="0"/>
              <a:t>proposals</a:t>
            </a:r>
            <a:r>
              <a:rPr lang="fi-FI" dirty="0" smtClean="0"/>
              <a:t> </a:t>
            </a:r>
            <a:r>
              <a:rPr lang="fi-FI" dirty="0" err="1" smtClean="0"/>
              <a:t>are</a:t>
            </a:r>
            <a:r>
              <a:rPr lang="fi-FI" dirty="0" smtClean="0"/>
              <a:t> made in DISPATCH</a:t>
            </a:r>
          </a:p>
          <a:p>
            <a:pPr eaLnBrk="1" hangingPunct="1">
              <a:defRPr/>
            </a:pPr>
            <a:r>
              <a:rPr lang="fi-FI" dirty="0" smtClean="0"/>
              <a:t>The </a:t>
            </a:r>
            <a:r>
              <a:rPr lang="fi-FI" dirty="0" err="1" smtClean="0"/>
              <a:t>actual</a:t>
            </a:r>
            <a:r>
              <a:rPr lang="fi-FI" dirty="0" smtClean="0"/>
              <a:t> </a:t>
            </a:r>
            <a:r>
              <a:rPr lang="fi-FI" dirty="0" err="1" smtClean="0"/>
              <a:t>work</a:t>
            </a:r>
            <a:r>
              <a:rPr lang="fi-FI" dirty="0" smtClean="0"/>
              <a:t> is </a:t>
            </a:r>
            <a:r>
              <a:rPr lang="fi-FI" dirty="0" err="1" smtClean="0"/>
              <a:t>executed</a:t>
            </a:r>
            <a:r>
              <a:rPr lang="fi-FI" dirty="0" smtClean="0"/>
              <a:t> </a:t>
            </a:r>
            <a:r>
              <a:rPr lang="fi-FI" dirty="0" err="1" smtClean="0"/>
              <a:t>elsewhere</a:t>
            </a:r>
            <a:endParaRPr lang="fi-FI" dirty="0" smtClean="0"/>
          </a:p>
          <a:p>
            <a:pPr lvl="1" eaLnBrk="1" hangingPunct="1">
              <a:defRPr/>
            </a:pPr>
            <a:r>
              <a:rPr lang="fi-FI" dirty="0" smtClean="0"/>
              <a:t>As a WG, a BOF, an </a:t>
            </a:r>
            <a:r>
              <a:rPr lang="fi-FI" dirty="0" err="1" smtClean="0"/>
              <a:t>AD-sponsored</a:t>
            </a:r>
            <a:r>
              <a:rPr lang="fi-FI" dirty="0" smtClean="0"/>
              <a:t> RFC, ...</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fi-FI" smtClean="0"/>
              <a:t>DISPATCH Track Record</a:t>
            </a:r>
            <a:endParaRPr lang="en-US" smtClean="0"/>
          </a:p>
        </p:txBody>
      </p:sp>
      <p:sp>
        <p:nvSpPr>
          <p:cNvPr id="7171" name="Rectangle 3"/>
          <p:cNvSpPr>
            <a:spLocks noGrp="1" noChangeArrowheads="1"/>
          </p:cNvSpPr>
          <p:nvPr>
            <p:ph type="body" idx="1"/>
          </p:nvPr>
        </p:nvSpPr>
        <p:spPr>
          <a:xfrm>
            <a:off x="457200" y="1600200"/>
            <a:ext cx="8229600" cy="4525963"/>
          </a:xfrm>
        </p:spPr>
        <p:txBody>
          <a:bodyPr/>
          <a:lstStyle/>
          <a:p>
            <a:pPr eaLnBrk="1" hangingPunct="1">
              <a:defRPr/>
            </a:pPr>
            <a:r>
              <a:rPr lang="en-US" sz="2800" dirty="0" smtClean="0"/>
              <a:t>1 Post </a:t>
            </a:r>
            <a:r>
              <a:rPr lang="en-US" sz="2800" dirty="0" err="1" smtClean="0"/>
              <a:t>BoF</a:t>
            </a:r>
            <a:r>
              <a:rPr lang="en-US" sz="2800" dirty="0" smtClean="0"/>
              <a:t> charter review (</a:t>
            </a:r>
            <a:r>
              <a:rPr lang="en-US" sz="2800" dirty="0" err="1" smtClean="0"/>
              <a:t>atoca</a:t>
            </a:r>
            <a:r>
              <a:rPr lang="en-US" sz="2800" dirty="0" smtClean="0"/>
              <a:t>)</a:t>
            </a:r>
          </a:p>
          <a:p>
            <a:pPr eaLnBrk="1" hangingPunct="1">
              <a:defRPr/>
            </a:pPr>
            <a:r>
              <a:rPr lang="en-US" sz="2800" dirty="0" smtClean="0"/>
              <a:t>3 </a:t>
            </a:r>
            <a:r>
              <a:rPr lang="en-US" sz="2800" dirty="0" err="1" smtClean="0"/>
              <a:t>BoFs</a:t>
            </a:r>
            <a:r>
              <a:rPr lang="en-US" sz="2800" dirty="0" smtClean="0"/>
              <a:t> recommended (</a:t>
            </a:r>
            <a:r>
              <a:rPr lang="en-US" sz="2800" dirty="0" err="1" smtClean="0"/>
              <a:t>rtcweb</a:t>
            </a:r>
            <a:r>
              <a:rPr lang="en-US" sz="2800" dirty="0" smtClean="0"/>
              <a:t>, codec, e2md)</a:t>
            </a:r>
          </a:p>
          <a:p>
            <a:pPr eaLnBrk="1" hangingPunct="1">
              <a:defRPr/>
            </a:pPr>
            <a:r>
              <a:rPr lang="en-US" sz="2800" dirty="0"/>
              <a:t>2</a:t>
            </a:r>
            <a:r>
              <a:rPr lang="en-US" sz="2800" dirty="0" smtClean="0"/>
              <a:t> Dispatched to existing WG</a:t>
            </a:r>
          </a:p>
          <a:p>
            <a:pPr eaLnBrk="1" hangingPunct="1">
              <a:defRPr/>
            </a:pPr>
            <a:r>
              <a:rPr lang="en-US" sz="2800" dirty="0" smtClean="0"/>
              <a:t>9 New WG recommended (8 formed)</a:t>
            </a:r>
          </a:p>
          <a:p>
            <a:pPr eaLnBrk="1" hangingPunct="1">
              <a:defRPr/>
            </a:pPr>
            <a:r>
              <a:rPr lang="en-US" sz="2800" dirty="0"/>
              <a:t>2</a:t>
            </a:r>
            <a:r>
              <a:rPr lang="en-US" sz="2800" smtClean="0"/>
              <a:t> </a:t>
            </a:r>
            <a:r>
              <a:rPr lang="en-US" sz="2800" dirty="0" smtClean="0"/>
              <a:t>Progression as AD sponsored recommended</a:t>
            </a:r>
          </a:p>
          <a:p>
            <a:pPr eaLnBrk="1" hangingPunct="1">
              <a:defRPr/>
            </a:pPr>
            <a:r>
              <a:rPr lang="en-US" sz="2800" dirty="0"/>
              <a:t>4</a:t>
            </a:r>
            <a:r>
              <a:rPr lang="en-US" sz="2800" dirty="0" smtClean="0"/>
              <a:t> No further work recommended</a:t>
            </a:r>
          </a:p>
          <a:p>
            <a:pPr eaLnBrk="1" hangingPunct="1">
              <a:defRPr/>
            </a:pPr>
            <a:endParaRPr lang="en-US" sz="2800" dirty="0"/>
          </a:p>
          <a:p>
            <a:pPr marL="0" indent="0" algn="ctr" eaLnBrk="1" hangingPunct="1">
              <a:buNone/>
              <a:defRPr/>
            </a:pPr>
            <a:r>
              <a:rPr lang="en-US" sz="2800" dirty="0" smtClean="0"/>
              <a:t>(and several ongoing conversations)</a:t>
            </a:r>
          </a:p>
          <a:p>
            <a:pPr eaLnBrk="1" hangingPunct="1">
              <a:defRPr/>
            </a:pPr>
            <a:endParaRPr lang="en-US" sz="2800" dirty="0" smtClean="0"/>
          </a:p>
          <a:p>
            <a:pPr eaLnBrk="1" hangingPunct="1">
              <a:defRPr/>
            </a:pPr>
            <a:endParaRPr lang="en-US" sz="2800" dirty="0" smtClean="0"/>
          </a:p>
          <a:p>
            <a:pPr eaLnBrk="1" hangingPunct="1">
              <a:defRPr/>
            </a:pPr>
            <a:endParaRPr lang="en-US" sz="2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Dispatched</a:t>
            </a:r>
          </a:p>
        </p:txBody>
      </p:sp>
      <p:sp>
        <p:nvSpPr>
          <p:cNvPr id="3" name="Content Placeholder 2"/>
          <p:cNvSpPr>
            <a:spLocks noGrp="1"/>
          </p:cNvSpPr>
          <p:nvPr>
            <p:ph idx="1"/>
          </p:nvPr>
        </p:nvSpPr>
        <p:spPr/>
        <p:txBody>
          <a:bodyPr/>
          <a:lstStyle/>
          <a:p>
            <a:pPr eaLnBrk="1" hangingPunct="1">
              <a:defRPr/>
            </a:pPr>
            <a:r>
              <a:rPr lang="en-US" sz="2400" dirty="0" smtClean="0"/>
              <a:t>Existing working groups</a:t>
            </a:r>
          </a:p>
          <a:p>
            <a:pPr lvl="1" eaLnBrk="1" hangingPunct="1">
              <a:defRPr/>
            </a:pPr>
            <a:r>
              <a:rPr lang="en-US" sz="2000" dirty="0" smtClean="0"/>
              <a:t>Sound level indication (AVT)</a:t>
            </a:r>
          </a:p>
          <a:p>
            <a:pPr lvl="1" eaLnBrk="1" hangingPunct="1">
              <a:defRPr/>
            </a:pPr>
            <a:r>
              <a:rPr lang="en-US" sz="2000" dirty="0" smtClean="0"/>
              <a:t>Action referral using REFER (Splices)</a:t>
            </a:r>
          </a:p>
          <a:p>
            <a:pPr eaLnBrk="1" hangingPunct="1">
              <a:defRPr/>
            </a:pPr>
            <a:r>
              <a:rPr lang="en-US" sz="2400" dirty="0" smtClean="0"/>
              <a:t>AD sponsored</a:t>
            </a:r>
          </a:p>
          <a:p>
            <a:pPr lvl="1" eaLnBrk="1" hangingPunct="1">
              <a:defRPr/>
            </a:pPr>
            <a:r>
              <a:rPr lang="en-US" sz="2000" dirty="0" smtClean="0"/>
              <a:t>Reason in responses</a:t>
            </a:r>
          </a:p>
          <a:p>
            <a:pPr lvl="1" eaLnBrk="1" hangingPunct="1">
              <a:defRPr/>
            </a:pPr>
            <a:r>
              <a:rPr lang="en-US" sz="2000" dirty="0" smtClean="0"/>
              <a:t>SIP Forum User-Agent </a:t>
            </a:r>
            <a:r>
              <a:rPr lang="en-US" sz="2000" dirty="0" err="1" smtClean="0"/>
              <a:t>Config</a:t>
            </a:r>
            <a:endParaRPr lang="en-US" sz="2000" dirty="0" smtClean="0"/>
          </a:p>
          <a:p>
            <a:pPr eaLnBrk="1" hangingPunct="1">
              <a:defRPr/>
            </a:pPr>
            <a:r>
              <a:rPr lang="en-US" sz="2400" dirty="0" smtClean="0"/>
              <a:t>No further IETF work recommended</a:t>
            </a:r>
          </a:p>
          <a:p>
            <a:pPr lvl="1" eaLnBrk="1" hangingPunct="1">
              <a:defRPr/>
            </a:pPr>
            <a:r>
              <a:rPr lang="en-US" sz="2000" dirty="0" smtClean="0"/>
              <a:t>Profile datasets</a:t>
            </a:r>
          </a:p>
          <a:p>
            <a:pPr lvl="1" eaLnBrk="1" hangingPunct="1">
              <a:defRPr/>
            </a:pPr>
            <a:r>
              <a:rPr lang="en-US" sz="2000" dirty="0" smtClean="0"/>
              <a:t>DTMF Info</a:t>
            </a:r>
          </a:p>
          <a:p>
            <a:pPr lvl="1" eaLnBrk="1" hangingPunct="1">
              <a:defRPr/>
            </a:pPr>
            <a:r>
              <a:rPr lang="en-US" sz="2000" dirty="0" smtClean="0"/>
              <a:t>Interconnect guidelines</a:t>
            </a:r>
          </a:p>
          <a:p>
            <a:pPr lvl="1" eaLnBrk="1" hangingPunct="1">
              <a:defRPr/>
            </a:pPr>
            <a:r>
              <a:rPr lang="en-US" sz="2000" dirty="0" smtClean="0"/>
              <a:t>Q4S</a:t>
            </a:r>
            <a:endParaRPr lang="en-US" sz="2400" dirty="0" smtClean="0"/>
          </a:p>
          <a:p>
            <a:pPr lvl="1" eaLnBrk="1" hangingPunct="1">
              <a:defRPr/>
            </a:pPr>
            <a:endParaRPr lang="en-US" sz="2000" dirty="0" smtClean="0"/>
          </a:p>
          <a:p>
            <a:pPr lvl="1" eaLnBrk="1" hangingPunct="1">
              <a:defRPr/>
            </a:pPr>
            <a:endParaRPr lang="en-US" sz="2000" dirty="0" smtClean="0"/>
          </a:p>
          <a:p>
            <a:pPr eaLnBrk="1" hangingPunct="1">
              <a:defRPr/>
            </a:pPr>
            <a:endParaRPr lang="en-US" sz="2400" dirty="0" smtClean="0"/>
          </a:p>
          <a:p>
            <a:pPr eaLnBrk="1" hangingPunct="1">
              <a:defRPr/>
            </a:pPr>
            <a:endParaRPr lang="en-US" sz="2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Conversations</a:t>
            </a:r>
            <a:endParaRPr lang="en-US" dirty="0"/>
          </a:p>
        </p:txBody>
      </p:sp>
      <p:sp>
        <p:nvSpPr>
          <p:cNvPr id="3" name="Content Placeholder 2"/>
          <p:cNvSpPr>
            <a:spLocks noGrp="1"/>
          </p:cNvSpPr>
          <p:nvPr>
            <p:ph idx="1"/>
          </p:nvPr>
        </p:nvSpPr>
        <p:spPr/>
        <p:txBody>
          <a:bodyPr/>
          <a:lstStyle/>
          <a:p>
            <a:r>
              <a:rPr lang="en-US" dirty="0" smtClean="0"/>
              <a:t>Session Identifier</a:t>
            </a:r>
          </a:p>
          <a:p>
            <a:pPr lvl="1"/>
            <a:r>
              <a:rPr lang="en-US" dirty="0" smtClean="0"/>
              <a:t>SIPSCOTCH charter not advanced, but conversations on the general problem still being discussed</a:t>
            </a:r>
            <a:endParaRPr lang="en-US" dirty="0"/>
          </a:p>
        </p:txBody>
      </p:sp>
    </p:spTree>
    <p:extLst>
      <p:ext uri="{BB962C8B-B14F-4D97-AF65-F5344CB8AC3E}">
        <p14:creationId xmlns:p14="http://schemas.microsoft.com/office/powerpoint/2010/main" val="219549375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Custom 2">
    <a:dk1>
      <a:sysClr val="windowText" lastClr="000000"/>
    </a:dk1>
    <a:lt1>
      <a:sysClr val="window" lastClr="FFFFFF"/>
    </a:lt1>
    <a:dk2>
      <a:srgbClr val="000080"/>
    </a:dk2>
    <a:lt2>
      <a:srgbClr val="EEECE1"/>
    </a:lt2>
    <a:accent1>
      <a:srgbClr val="D0D0FF"/>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2">
    <a:dk1>
      <a:sysClr val="windowText" lastClr="000000"/>
    </a:dk1>
    <a:lt1>
      <a:sysClr val="window" lastClr="FFFFFF"/>
    </a:lt1>
    <a:dk2>
      <a:srgbClr val="000080"/>
    </a:dk2>
    <a:lt2>
      <a:srgbClr val="EEECE1"/>
    </a:lt2>
    <a:accent1>
      <a:srgbClr val="D0D0FF"/>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2">
    <a:dk1>
      <a:sysClr val="windowText" lastClr="000000"/>
    </a:dk1>
    <a:lt1>
      <a:sysClr val="window" lastClr="FFFFFF"/>
    </a:lt1>
    <a:dk2>
      <a:srgbClr val="000080"/>
    </a:dk2>
    <a:lt2>
      <a:srgbClr val="EEECE1"/>
    </a:lt2>
    <a:accent1>
      <a:srgbClr val="D0D0FF"/>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23490</TotalTime>
  <Words>769</Words>
  <Application>Microsoft Macintosh PowerPoint</Application>
  <PresentationFormat>On-screen Show (4:3)</PresentationFormat>
  <Paragraphs>139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RAI Open Area Meeting IETF 81, Quebec</vt:lpstr>
      <vt:lpstr>Note Well</vt:lpstr>
      <vt:lpstr>Administrative Tasks</vt:lpstr>
      <vt:lpstr>Agenda</vt:lpstr>
      <vt:lpstr>RFC5727 </vt:lpstr>
      <vt:lpstr>DISPATCH Structure</vt:lpstr>
      <vt:lpstr>DISPATCH Track Record</vt:lpstr>
      <vt:lpstr>Dispatched</vt:lpstr>
      <vt:lpstr>Ongoing Conversations</vt:lpstr>
      <vt:lpstr>Groups Formed</vt:lpstr>
      <vt:lpstr>Message Trends</vt:lpstr>
      <vt:lpstr>Documents and Milestones</vt:lpstr>
      <vt:lpstr>Meetings</vt:lpstr>
      <vt:lpstr>Observations</vt:lpstr>
      <vt:lpstr>Observations</vt:lpstr>
      <vt:lpstr>Discussion</vt:lpstr>
    </vt:vector>
  </TitlesOfParts>
  <Company>Ericsson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 Open Area Meeting IETF 81, Quebec</dc:title>
  <dc:creator>Gonzalo Camarillo</dc:creator>
  <cp:lastModifiedBy>Robert Sparks</cp:lastModifiedBy>
  <cp:revision>47</cp:revision>
  <cp:lastPrinted>2011-07-19T19:56:53Z</cp:lastPrinted>
  <dcterms:created xsi:type="dcterms:W3CDTF">2011-06-23T06:27:00Z</dcterms:created>
  <dcterms:modified xsi:type="dcterms:W3CDTF">2011-07-19T20:39:14Z</dcterms:modified>
</cp:coreProperties>
</file>