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0"/>
  </p:notesMasterIdLst>
  <p:handoutMasterIdLst>
    <p:handoutMasterId r:id="rId11"/>
  </p:handoutMasterIdLst>
  <p:sldIdLst>
    <p:sldId id="256" r:id="rId2"/>
    <p:sldId id="279" r:id="rId3"/>
    <p:sldId id="262" r:id="rId4"/>
    <p:sldId id="286" r:id="rId5"/>
    <p:sldId id="278" r:id="rId6"/>
    <p:sldId id="284" r:id="rId7"/>
    <p:sldId id="282" r:id="rId8"/>
    <p:sldId id="285" r:id="rId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CCC00"/>
    <a:srgbClr val="99CC33"/>
    <a:srgbClr val="800000"/>
    <a:srgbClr val="008000"/>
    <a:srgbClr val="FF0000"/>
    <a:srgbClr val="0000FF"/>
    <a:srgbClr val="99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07" d="100"/>
          <a:sy n="107" d="100"/>
        </p:scale>
        <p:origin x="-78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fld id="{BEBD16BD-547F-3C4C-964A-47C869906868}" type="datetime1">
              <a:rPr lang="en-US"/>
              <a:pPr>
                <a:defRPr/>
              </a:pPr>
              <a:t>7/29/11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fld id="{6E28E7CB-CE41-064E-9AF6-29D860E628F0}"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1843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1843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fld id="{0A5A0433-282A-C448-B086-FFF7AA69EDAD}"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0"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8A1EF15B-D286-7043-B03C-C35C710A16A8}" type="slidenum">
              <a:rPr lang="en-US">
                <a:latin typeface="Arial" charset="0"/>
                <a:ea typeface="ＭＳ Ｐゴシック" charset="-128"/>
                <a:cs typeface="ＭＳ Ｐゴシック" charset="-128"/>
              </a:rPr>
              <a:pPr/>
              <a:t>1</a:t>
            </a:fld>
            <a:endParaRPr lang="en-US">
              <a:latin typeface="Arial" charset="0"/>
              <a:ea typeface="ＭＳ Ｐゴシック" charset="-128"/>
              <a:cs typeface="ＭＳ Ｐゴシック" charset="-128"/>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GB" smtClean="0">
                <a:latin typeface="Arial" charset="0"/>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3F3AC4F0-9CF1-AF49-9D29-B5FBEEB37986}" type="slidenum">
              <a:rPr lang="en-US">
                <a:latin typeface="Arial" charset="0"/>
                <a:ea typeface="ＭＳ Ｐゴシック" charset="-128"/>
                <a:cs typeface="ＭＳ Ｐゴシック" charset="-128"/>
              </a:rPr>
              <a:pPr/>
              <a:t>3</a:t>
            </a:fld>
            <a:endParaRPr lang="en-US">
              <a:latin typeface="Arial" charset="0"/>
              <a:ea typeface="ＭＳ Ｐゴシック" charset="-128"/>
              <a:cs typeface="ＭＳ Ｐゴシック" charset="-128"/>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965A91AA-F83C-F646-80D2-6B3345293BE6}" type="slidenum">
              <a:rPr lang="en-US">
                <a:latin typeface="Arial" charset="0"/>
                <a:ea typeface="ＭＳ Ｐゴシック" charset="-128"/>
                <a:cs typeface="ＭＳ Ｐゴシック" charset="-128"/>
              </a:rPr>
              <a:pPr/>
              <a:t>5</a:t>
            </a:fld>
            <a:endParaRPr lang="en-US">
              <a:latin typeface="Arial" charset="0"/>
              <a:ea typeface="ＭＳ Ｐゴシック" charset="-128"/>
              <a:cs typeface="ＭＳ Ｐゴシック"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xfrm>
            <a:off x="3884356" y="8807253"/>
            <a:ext cx="2972108" cy="212675"/>
          </a:xfrm>
          <a:prstGeom prst="rect">
            <a:avLst/>
          </a:prstGeom>
          <a:noFill/>
        </p:spPr>
        <p:txBody>
          <a:bodyPr lIns="88693" tIns="44347" rIns="88693" bIns="44347"/>
          <a:lstStyle/>
          <a:p>
            <a:fld id="{0571B693-1104-F14F-836D-B47D7DFEA2BA}" type="slidenum">
              <a:rPr lang="en-US">
                <a:latin typeface="Arial" pitchFamily="-65" charset="0"/>
              </a:rPr>
              <a:pPr/>
              <a:t>6</a:t>
            </a:fld>
            <a:endParaRPr lang="en-US">
              <a:latin typeface="Arial" pitchFamily="-65" charset="0"/>
            </a:endParaRPr>
          </a:p>
        </p:txBody>
      </p:sp>
      <p:sp>
        <p:nvSpPr>
          <p:cNvPr id="112643" name="Rectangle 2"/>
          <p:cNvSpPr>
            <a:spLocks noGrp="1" noRot="1" noChangeAspect="1" noChangeArrowheads="1"/>
          </p:cNvSpPr>
          <p:nvPr>
            <p:ph type="sldImg"/>
          </p:nvPr>
        </p:nvSpPr>
        <p:spPr>
          <a:xfrm>
            <a:off x="1144588" y="685800"/>
            <a:ext cx="4570412" cy="3429000"/>
          </a:xfrm>
          <a:solidFill>
            <a:srgbClr val="FFFFFF"/>
          </a:solidFill>
          <a:ln/>
        </p:spPr>
      </p:sp>
      <p:sp>
        <p:nvSpPr>
          <p:cNvPr id="112644" name="Rectangle 3"/>
          <p:cNvSpPr>
            <a:spLocks noGrp="1" noChangeArrowheads="1"/>
          </p:cNvSpPr>
          <p:nvPr>
            <p:ph type="body" idx="1"/>
          </p:nvPr>
        </p:nvSpPr>
        <p:spPr>
          <a:xfrm>
            <a:off x="686109" y="4343132"/>
            <a:ext cx="5485785" cy="4115031"/>
          </a:xfrm>
          <a:solidFill>
            <a:srgbClr val="FFFFFF"/>
          </a:solidFill>
          <a:ln>
            <a:solidFill>
              <a:srgbClr val="000000"/>
            </a:solidFill>
          </a:ln>
        </p:spPr>
        <p:txBody>
          <a:bodyPr lIns="91425" tIns="45713" rIns="91425" bIns="45713"/>
          <a:lstStyle/>
          <a:p>
            <a:endParaRPr lang="en-US">
              <a:latin typeface="Arial" pitchFamily="-65" charset="0"/>
              <a:ea typeface="ＭＳ Ｐゴシック" pitchFamily="-65" charset="-128"/>
              <a:cs typeface="ＭＳ Ｐゴシック" pitchFamily="-65"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3E6ADCA3-2860-8346-9F09-6CBD8922C6D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7088742B-3A27-9E48-8DB9-94A4C6D803F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1B019E7A-B243-2846-B495-0F1860D930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00BE3BE9-9F43-8445-BA4C-35592C017BC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992B9807-D53B-294C-BDF3-5CF6C667210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7" name="Rectangle 6"/>
          <p:cNvSpPr>
            <a:spLocks noGrp="1" noChangeArrowheads="1"/>
          </p:cNvSpPr>
          <p:nvPr>
            <p:ph type="sldNum" sz="quarter" idx="12"/>
          </p:nvPr>
        </p:nvSpPr>
        <p:spPr>
          <a:ln/>
        </p:spPr>
        <p:txBody>
          <a:bodyPr/>
          <a:lstStyle>
            <a:lvl1pPr>
              <a:defRPr/>
            </a:lvl1pPr>
          </a:lstStyle>
          <a:p>
            <a:pPr>
              <a:defRPr/>
            </a:pPr>
            <a:fld id="{435E6A24-EFFC-C84F-AEF4-F8268695B02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9" name="Rectangle 6"/>
          <p:cNvSpPr>
            <a:spLocks noGrp="1" noChangeArrowheads="1"/>
          </p:cNvSpPr>
          <p:nvPr>
            <p:ph type="sldNum" sz="quarter" idx="12"/>
          </p:nvPr>
        </p:nvSpPr>
        <p:spPr>
          <a:ln/>
        </p:spPr>
        <p:txBody>
          <a:bodyPr/>
          <a:lstStyle>
            <a:lvl1pPr>
              <a:defRPr/>
            </a:lvl1pPr>
          </a:lstStyle>
          <a:p>
            <a:pPr>
              <a:defRPr/>
            </a:pPr>
            <a:fld id="{1D0D43FF-DFF8-5246-87D3-A5F5D4212A2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5" name="Rectangle 6"/>
          <p:cNvSpPr>
            <a:spLocks noGrp="1" noChangeArrowheads="1"/>
          </p:cNvSpPr>
          <p:nvPr>
            <p:ph type="sldNum" sz="quarter" idx="12"/>
          </p:nvPr>
        </p:nvSpPr>
        <p:spPr>
          <a:ln/>
        </p:spPr>
        <p:txBody>
          <a:bodyPr/>
          <a:lstStyle>
            <a:lvl1pPr>
              <a:defRPr/>
            </a:lvl1pPr>
          </a:lstStyle>
          <a:p>
            <a:pPr>
              <a:defRPr/>
            </a:pPr>
            <a:fld id="{6629C53F-BA81-3842-937E-0C9CF76016F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4" name="Rectangle 6"/>
          <p:cNvSpPr>
            <a:spLocks noGrp="1" noChangeArrowheads="1"/>
          </p:cNvSpPr>
          <p:nvPr>
            <p:ph type="sldNum" sz="quarter" idx="12"/>
          </p:nvPr>
        </p:nvSpPr>
        <p:spPr>
          <a:ln/>
        </p:spPr>
        <p:txBody>
          <a:bodyPr/>
          <a:lstStyle>
            <a:lvl1pPr>
              <a:defRPr/>
            </a:lvl1pPr>
          </a:lstStyle>
          <a:p>
            <a:pPr>
              <a:defRPr/>
            </a:pPr>
            <a:fld id="{00ADA48F-3484-384D-B814-45B583E506B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7" name="Rectangle 6"/>
          <p:cNvSpPr>
            <a:spLocks noGrp="1" noChangeArrowheads="1"/>
          </p:cNvSpPr>
          <p:nvPr>
            <p:ph type="sldNum" sz="quarter" idx="12"/>
          </p:nvPr>
        </p:nvSpPr>
        <p:spPr>
          <a:ln/>
        </p:spPr>
        <p:txBody>
          <a:bodyPr/>
          <a:lstStyle>
            <a:lvl1pPr>
              <a:defRPr/>
            </a:lvl1pPr>
          </a:lstStyle>
          <a:p>
            <a:pPr>
              <a:defRPr/>
            </a:pPr>
            <a:fld id="{C2D8AA19-D306-AD4F-88F7-E751CEADB17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7" name="Rectangle 6"/>
          <p:cNvSpPr>
            <a:spLocks noGrp="1" noChangeArrowheads="1"/>
          </p:cNvSpPr>
          <p:nvPr>
            <p:ph type="sldNum" sz="quarter" idx="12"/>
          </p:nvPr>
        </p:nvSpPr>
        <p:spPr>
          <a:ln/>
        </p:spPr>
        <p:txBody>
          <a:bodyPr/>
          <a:lstStyle>
            <a:lvl1pPr>
              <a:defRPr/>
            </a:lvl1pPr>
          </a:lstStyle>
          <a:p>
            <a:pPr>
              <a:defRPr/>
            </a:pPr>
            <a:fld id="{7831407A-C1C3-B94E-A1FD-E505B47B2EA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108" charset="0"/>
                <a:ea typeface="ＭＳ Ｐゴシック" pitchFamily="-108" charset="-128"/>
                <a:cs typeface="ＭＳ Ｐゴシック" pitchFamily="-108" charset="-128"/>
              </a:defRPr>
            </a:lvl1pPr>
          </a:lstStyle>
          <a:p>
            <a:pPr>
              <a:defRPr/>
            </a:pPr>
            <a:endParaRPr lang="en-US"/>
          </a:p>
        </p:txBody>
      </p:sp>
      <p:sp>
        <p:nvSpPr>
          <p:cNvPr id="1029" name="Rectangle 5"/>
          <p:cNvSpPr>
            <a:spLocks noGrp="1" noChangeArrowheads="1"/>
          </p:cNvSpPr>
          <p:nvPr>
            <p:ph type="ftr" sz="quarter" idx="3"/>
          </p:nvPr>
        </p:nvSpPr>
        <p:spPr bwMode="auto">
          <a:xfrm>
            <a:off x="2590800" y="6477000"/>
            <a:ext cx="3960813" cy="619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a:latin typeface="Arial" pitchFamily="-108" charset="0"/>
                <a:ea typeface="ＭＳ Ｐゴシック" pitchFamily="-108" charset="-128"/>
                <a:cs typeface="ＭＳ Ｐゴシック" pitchFamily="-108" charset="-128"/>
              </a:defRPr>
            </a:lvl1pPr>
          </a:lstStyle>
          <a:p>
            <a:pPr>
              <a:defRPr/>
            </a:pPr>
            <a:r>
              <a:rPr lang="en-US"/>
              <a:t>IETF-75, Stockholm, July 2009</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108" charset="0"/>
                <a:ea typeface="ＭＳ Ｐゴシック" pitchFamily="-108" charset="-128"/>
                <a:cs typeface="ＭＳ Ｐゴシック" pitchFamily="-108" charset="-128"/>
              </a:defRPr>
            </a:lvl1pPr>
          </a:lstStyle>
          <a:p>
            <a:pPr>
              <a:defRPr/>
            </a:pPr>
            <a:fld id="{136D3A4B-5401-DA43-BDFA-BCA05FF604F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pitchFamily="-110" charset="0"/>
        </a:defRPr>
      </a:lvl6pPr>
      <a:lvl7pPr marL="914400" algn="ctr" rtl="0" fontAlgn="base">
        <a:spcBef>
          <a:spcPct val="0"/>
        </a:spcBef>
        <a:spcAft>
          <a:spcPct val="0"/>
        </a:spcAft>
        <a:defRPr sz="4400">
          <a:solidFill>
            <a:schemeClr val="tx2"/>
          </a:solidFill>
          <a:latin typeface="Arial" pitchFamily="-110" charset="0"/>
        </a:defRPr>
      </a:lvl7pPr>
      <a:lvl8pPr marL="1371600" algn="ctr" rtl="0" fontAlgn="base">
        <a:spcBef>
          <a:spcPct val="0"/>
        </a:spcBef>
        <a:spcAft>
          <a:spcPct val="0"/>
        </a:spcAft>
        <a:defRPr sz="4400">
          <a:solidFill>
            <a:schemeClr val="tx2"/>
          </a:solidFill>
          <a:latin typeface="Arial" pitchFamily="-110" charset="0"/>
        </a:defRPr>
      </a:lvl8pPr>
      <a:lvl9pPr marL="1828800" algn="ctr" rtl="0" fontAlgn="base">
        <a:spcBef>
          <a:spcPct val="0"/>
        </a:spcBef>
        <a:spcAft>
          <a:spcPct val="0"/>
        </a:spcAft>
        <a:defRPr sz="4400">
          <a:solidFill>
            <a:schemeClr val="tx2"/>
          </a:solidFill>
          <a:latin typeface="Arial"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0"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0"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0"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datatracker.ietf.org/cgi-bin/wg/wg_proceedings.cg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0" y="1295400"/>
            <a:ext cx="9144000" cy="1470025"/>
          </a:xfrm>
        </p:spPr>
        <p:txBody>
          <a:bodyPr/>
          <a:lstStyle/>
          <a:p>
            <a:pPr eaLnBrk="1" hangingPunct="1"/>
            <a:r>
              <a:rPr lang="en-US" sz="3600" b="1" dirty="0"/>
              <a:t>ROLL Working Group Meeting</a:t>
            </a:r>
            <a:r>
              <a:rPr lang="en-US" sz="3600" dirty="0"/>
              <a:t/>
            </a:r>
            <a:br>
              <a:rPr lang="en-US" sz="3600" dirty="0"/>
            </a:br>
            <a:r>
              <a:rPr lang="en-US" sz="3600" dirty="0"/>
              <a:t>IETF</a:t>
            </a:r>
            <a:r>
              <a:rPr lang="en-US" sz="3600" dirty="0" smtClean="0"/>
              <a:t>-81, Quebec City July 2011</a:t>
            </a:r>
            <a:endParaRPr lang="en-US" sz="2400" dirty="0">
              <a:latin typeface="Arial Unicode MS" charset="0"/>
            </a:endParaRPr>
          </a:p>
        </p:txBody>
      </p:sp>
      <p:sp>
        <p:nvSpPr>
          <p:cNvPr id="15363" name="Rectangle 3"/>
          <p:cNvSpPr>
            <a:spLocks noGrp="1" noChangeArrowheads="1"/>
          </p:cNvSpPr>
          <p:nvPr>
            <p:ph type="subTitle" idx="1"/>
          </p:nvPr>
        </p:nvSpPr>
        <p:spPr>
          <a:xfrm>
            <a:off x="838200" y="3048000"/>
            <a:ext cx="7632700" cy="2446338"/>
          </a:xfrm>
        </p:spPr>
        <p:txBody>
          <a:bodyPr/>
          <a:lstStyle/>
          <a:p>
            <a:pPr eaLnBrk="1" hangingPunct="1">
              <a:lnSpc>
                <a:spcPct val="90000"/>
              </a:lnSpc>
            </a:pPr>
            <a:r>
              <a:rPr lang="en-US" sz="2800" dirty="0"/>
              <a:t>Online Agenda and Slides at:</a:t>
            </a:r>
          </a:p>
          <a:p>
            <a:pPr eaLnBrk="1" hangingPunct="1">
              <a:lnSpc>
                <a:spcPct val="90000"/>
              </a:lnSpc>
            </a:pPr>
            <a:r>
              <a:rPr lang="en-US" dirty="0">
                <a:hlinkClick r:id="rId3"/>
              </a:rPr>
              <a:t>https://datatracker.ietf.org/cgi-bin/wg/wg_proceedings.cgi</a:t>
            </a:r>
            <a:endParaRPr lang="en-US" dirty="0"/>
          </a:p>
          <a:p>
            <a:pPr eaLnBrk="1" hangingPunct="1">
              <a:lnSpc>
                <a:spcPct val="90000"/>
              </a:lnSpc>
            </a:pPr>
            <a:endParaRPr lang="en-US" sz="2800" dirty="0"/>
          </a:p>
          <a:p>
            <a:pPr eaLnBrk="1" hangingPunct="1">
              <a:lnSpc>
                <a:spcPct val="90000"/>
              </a:lnSpc>
            </a:pPr>
            <a:r>
              <a:rPr lang="en-US" sz="2400" b="1" dirty="0">
                <a:ea typeface="Times New Roman" charset="0"/>
                <a:cs typeface="Times New Roman" charset="0"/>
              </a:rPr>
              <a:t>Co-chairs: JP </a:t>
            </a:r>
            <a:r>
              <a:rPr lang="en-US" sz="2400" b="1" dirty="0" err="1">
                <a:ea typeface="Times New Roman" charset="0"/>
                <a:cs typeface="Times New Roman" charset="0"/>
              </a:rPr>
              <a:t>Vasseur</a:t>
            </a:r>
            <a:r>
              <a:rPr lang="en-US" sz="2400" b="1" dirty="0">
                <a:ea typeface="Times New Roman" charset="0"/>
                <a:cs typeface="Times New Roman" charset="0"/>
              </a:rPr>
              <a:t>/David Culler</a:t>
            </a:r>
          </a:p>
          <a:p>
            <a:pPr eaLnBrk="1" hangingPunct="1">
              <a:lnSpc>
                <a:spcPct val="90000"/>
              </a:lnSpc>
            </a:pPr>
            <a:r>
              <a:rPr lang="en-US" sz="2400" b="1" dirty="0" err="1">
                <a:ea typeface="Times New Roman" charset="0"/>
                <a:cs typeface="Times New Roman" charset="0"/>
              </a:rPr>
              <a:t>ADs</a:t>
            </a:r>
            <a:r>
              <a:rPr lang="en-US" sz="2400" b="1" dirty="0">
                <a:ea typeface="Times New Roman" charset="0"/>
                <a:cs typeface="Times New Roman" charset="0"/>
              </a:rPr>
              <a:t>: Adrian </a:t>
            </a:r>
            <a:r>
              <a:rPr lang="en-US" sz="2400" b="1" dirty="0" err="1">
                <a:ea typeface="Times New Roman" charset="0"/>
                <a:cs typeface="Times New Roman" charset="0"/>
              </a:rPr>
              <a:t>Farrel</a:t>
            </a:r>
            <a:r>
              <a:rPr lang="en-US" sz="2400" b="1" dirty="0">
                <a:ea typeface="Times New Roman" charset="0"/>
                <a:cs typeface="Times New Roman" charset="0"/>
              </a:rPr>
              <a:t> /</a:t>
            </a:r>
            <a:r>
              <a:rPr lang="en-US" sz="2400" b="1" dirty="0" smtClean="0">
                <a:ea typeface="Times New Roman" charset="0"/>
                <a:cs typeface="Times New Roman" charset="0"/>
              </a:rPr>
              <a:t> Stewart Bryant</a:t>
            </a:r>
            <a:endParaRPr lang="en-US" sz="2400" b="1" dirty="0">
              <a:ea typeface="Times New Roman" charset="0"/>
              <a:cs typeface="Times New Roman" charset="0"/>
            </a:endParaRPr>
          </a:p>
        </p:txBody>
      </p:sp>
      <p:sp>
        <p:nvSpPr>
          <p:cNvPr id="15364" name="Rectangle 4"/>
          <p:cNvSpPr>
            <a:spLocks noChangeArrowheads="1"/>
          </p:cNvSpPr>
          <p:nvPr/>
        </p:nvSpPr>
        <p:spPr bwMode="auto">
          <a:xfrm>
            <a:off x="3227388" y="5670550"/>
            <a:ext cx="184150" cy="366713"/>
          </a:xfrm>
          <a:prstGeom prst="rect">
            <a:avLst/>
          </a:prstGeom>
          <a:noFill/>
          <a:ln w="9525">
            <a:noFill/>
            <a:miter lim="800000"/>
            <a:headEnd/>
            <a:tailEnd/>
          </a:ln>
        </p:spPr>
        <p:txBody>
          <a:bodyPr wrap="none">
            <a:prstTxWarp prst="textNoShape">
              <a:avLst/>
            </a:prstTxWarp>
            <a:spAutoFit/>
          </a:bodyPr>
          <a:lstStyle/>
          <a:p>
            <a:endParaRPr lang="en-GB" sz="1800"/>
          </a:p>
        </p:txBody>
      </p:sp>
      <p:sp>
        <p:nvSpPr>
          <p:cNvPr id="15365" name="Rectangle 6"/>
          <p:cNvSpPr>
            <a:spLocks noChangeArrowheads="1"/>
          </p:cNvSpPr>
          <p:nvPr/>
        </p:nvSpPr>
        <p:spPr bwMode="auto">
          <a:xfrm>
            <a:off x="3548063" y="5872163"/>
            <a:ext cx="184150" cy="366712"/>
          </a:xfrm>
          <a:prstGeom prst="rect">
            <a:avLst/>
          </a:prstGeom>
          <a:noFill/>
          <a:ln w="9525">
            <a:noFill/>
            <a:miter lim="800000"/>
            <a:headEnd/>
            <a:tailEnd/>
          </a:ln>
        </p:spPr>
        <p:txBody>
          <a:bodyPr wrap="none">
            <a:prstTxWarp prst="textNoShape">
              <a:avLst/>
            </a:prstTxWarp>
            <a:spAutoFit/>
          </a:bodyPr>
          <a:lstStyle/>
          <a:p>
            <a:endParaRPr lang="en-GB" sz="1800"/>
          </a:p>
        </p:txBody>
      </p:sp>
      <p:sp>
        <p:nvSpPr>
          <p:cNvPr id="15366" name="Rectangle 7"/>
          <p:cNvSpPr>
            <a:spLocks noChangeArrowheads="1"/>
          </p:cNvSpPr>
          <p:nvPr/>
        </p:nvSpPr>
        <p:spPr bwMode="auto">
          <a:xfrm>
            <a:off x="5272088" y="5886450"/>
            <a:ext cx="184150" cy="366713"/>
          </a:xfrm>
          <a:prstGeom prst="rect">
            <a:avLst/>
          </a:prstGeom>
          <a:noFill/>
          <a:ln w="9525">
            <a:noFill/>
            <a:miter lim="800000"/>
            <a:headEnd/>
            <a:tailEnd/>
          </a:ln>
        </p:spPr>
        <p:txBody>
          <a:bodyPr wrap="none">
            <a:prstTxWarp prst="textNoShape">
              <a:avLst/>
            </a:prstTxWarp>
            <a:spAutoFit/>
          </a:bodyPr>
          <a:lstStyle/>
          <a:p>
            <a:endParaRPr lang="en-US" sz="18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68313" y="46038"/>
            <a:ext cx="8229600" cy="503237"/>
          </a:xfrm>
        </p:spPr>
        <p:txBody>
          <a:bodyPr/>
          <a:lstStyle/>
          <a:p>
            <a:r>
              <a:rPr lang="en-GB" sz="4000"/>
              <a:t>Note Well</a:t>
            </a:r>
          </a:p>
        </p:txBody>
      </p:sp>
      <p:sp>
        <p:nvSpPr>
          <p:cNvPr id="17411" name="Rectangle 3"/>
          <p:cNvSpPr>
            <a:spLocks noGrp="1" noChangeArrowheads="1"/>
          </p:cNvSpPr>
          <p:nvPr>
            <p:ph type="body" idx="1"/>
          </p:nvPr>
        </p:nvSpPr>
        <p:spPr>
          <a:xfrm>
            <a:off x="468313" y="620713"/>
            <a:ext cx="8229600" cy="5688012"/>
          </a:xfrm>
        </p:spPr>
        <p:txBody>
          <a:bodyPr/>
          <a:lstStyle/>
          <a:p>
            <a:pPr>
              <a:lnSpc>
                <a:spcPct val="85000"/>
              </a:lnSpc>
              <a:spcBef>
                <a:spcPct val="5000"/>
              </a:spcBef>
              <a:spcAft>
                <a:spcPct val="5000"/>
              </a:spcAft>
              <a:buFontTx/>
              <a:buNone/>
            </a:pPr>
            <a:r>
              <a:rPr lang="en-US" sz="1200"/>
              <a:t>	</a:t>
            </a:r>
            <a:r>
              <a:rPr lang="en-US" sz="16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a:lnSpc>
                <a:spcPct val="85000"/>
              </a:lnSpc>
              <a:spcBef>
                <a:spcPct val="5000"/>
              </a:spcBef>
              <a:spcAft>
                <a:spcPct val="5000"/>
              </a:spcAft>
            </a:pPr>
            <a:endParaRPr lang="en-US" sz="1400"/>
          </a:p>
          <a:p>
            <a:pPr lvl="1">
              <a:lnSpc>
                <a:spcPct val="85000"/>
              </a:lnSpc>
              <a:spcBef>
                <a:spcPct val="5000"/>
              </a:spcBef>
              <a:spcAft>
                <a:spcPct val="5000"/>
              </a:spcAft>
            </a:pPr>
            <a:r>
              <a:rPr lang="en-US" sz="1400"/>
              <a:t>the IETF plenary session,</a:t>
            </a:r>
          </a:p>
          <a:p>
            <a:pPr lvl="1">
              <a:lnSpc>
                <a:spcPct val="85000"/>
              </a:lnSpc>
              <a:spcBef>
                <a:spcPct val="5000"/>
              </a:spcBef>
              <a:spcAft>
                <a:spcPct val="5000"/>
              </a:spcAft>
            </a:pPr>
            <a:r>
              <a:rPr lang="en-US" sz="1400"/>
              <a:t>any IETF working group or portion thereof,</a:t>
            </a:r>
          </a:p>
          <a:p>
            <a:pPr lvl="1">
              <a:lnSpc>
                <a:spcPct val="85000"/>
              </a:lnSpc>
              <a:spcBef>
                <a:spcPct val="5000"/>
              </a:spcBef>
              <a:spcAft>
                <a:spcPct val="5000"/>
              </a:spcAft>
            </a:pPr>
            <a:r>
              <a:rPr lang="en-US" sz="1400"/>
              <a:t>the IESG or any member thereof on behalf of the IESG,</a:t>
            </a:r>
          </a:p>
          <a:p>
            <a:pPr lvl="1">
              <a:lnSpc>
                <a:spcPct val="85000"/>
              </a:lnSpc>
              <a:spcBef>
                <a:spcPct val="5000"/>
              </a:spcBef>
              <a:spcAft>
                <a:spcPct val="5000"/>
              </a:spcAft>
            </a:pPr>
            <a:r>
              <a:rPr lang="en-US" sz="1400"/>
              <a:t>the IAB or any member thereof on behalf of the IAB,</a:t>
            </a:r>
          </a:p>
          <a:p>
            <a:pPr lvl="1">
              <a:lnSpc>
                <a:spcPct val="85000"/>
              </a:lnSpc>
              <a:spcBef>
                <a:spcPct val="5000"/>
              </a:spcBef>
              <a:spcAft>
                <a:spcPct val="5000"/>
              </a:spcAft>
            </a:pPr>
            <a:r>
              <a:rPr lang="en-US" sz="1400"/>
              <a:t>any IETF mailing list, including the IETF list itself, any working group or design team list, or any other list functioning under IETF auspices,</a:t>
            </a:r>
          </a:p>
          <a:p>
            <a:pPr lvl="1">
              <a:lnSpc>
                <a:spcPct val="85000"/>
              </a:lnSpc>
              <a:spcBef>
                <a:spcPct val="5000"/>
              </a:spcBef>
              <a:spcAft>
                <a:spcPct val="5000"/>
              </a:spcAft>
            </a:pPr>
            <a:r>
              <a:rPr lang="en-US" sz="1400"/>
              <a:t>the RFC Editor or the Internet-Drafts function </a:t>
            </a:r>
          </a:p>
          <a:p>
            <a:pPr>
              <a:lnSpc>
                <a:spcPct val="85000"/>
              </a:lnSpc>
              <a:spcBef>
                <a:spcPct val="5000"/>
              </a:spcBef>
              <a:spcAft>
                <a:spcPct val="5000"/>
              </a:spcAft>
              <a:buFontTx/>
              <a:buNone/>
            </a:pPr>
            <a:endParaRPr lang="en-US" sz="1400">
              <a:solidFill>
                <a:srgbClr val="000000"/>
              </a:solidFill>
              <a:ea typeface="Times New Roman" charset="0"/>
              <a:cs typeface="Times New Roman" charset="0"/>
            </a:endParaRPr>
          </a:p>
          <a:p>
            <a:pPr>
              <a:lnSpc>
                <a:spcPct val="85000"/>
              </a:lnSpc>
              <a:spcBef>
                <a:spcPct val="5000"/>
              </a:spcBef>
              <a:spcAft>
                <a:spcPct val="5000"/>
              </a:spcAft>
              <a:buFontTx/>
              <a:buNone/>
            </a:pPr>
            <a:r>
              <a:rPr lang="en-US" sz="1600"/>
              <a:t>	All IETF Contributions are subject to the rules of RFC 5378 and RFC 3979 (updated by RFC 4879). </a:t>
            </a:r>
          </a:p>
          <a:p>
            <a:pPr>
              <a:lnSpc>
                <a:spcPct val="85000"/>
              </a:lnSpc>
              <a:spcBef>
                <a:spcPct val="5000"/>
              </a:spcBef>
              <a:spcAft>
                <a:spcPct val="5000"/>
              </a:spcAft>
            </a:pPr>
            <a:endParaRPr lang="en-US" sz="1200"/>
          </a:p>
          <a:p>
            <a:pPr>
              <a:lnSpc>
                <a:spcPct val="85000"/>
              </a:lnSpc>
              <a:spcBef>
                <a:spcPct val="5000"/>
              </a:spcBef>
              <a:spcAft>
                <a:spcPct val="5000"/>
              </a:spcAft>
              <a:buFontTx/>
              <a:buNone/>
            </a:pPr>
            <a:r>
              <a:rPr lang="en-US" sz="1600"/>
              <a:t>	Statements made outside of an IETF session, mailing list or other function, that are clearly not intended to be input to an IETF activity, group or function, are not IETF Contributions in the context of this notice.  Please consult RFC 5378 and RFC 3979 for details. </a:t>
            </a:r>
          </a:p>
          <a:p>
            <a:pPr>
              <a:lnSpc>
                <a:spcPct val="85000"/>
              </a:lnSpc>
              <a:spcBef>
                <a:spcPct val="5000"/>
              </a:spcBef>
              <a:spcAft>
                <a:spcPct val="5000"/>
              </a:spcAft>
            </a:pPr>
            <a:endParaRPr lang="en-US" sz="1200"/>
          </a:p>
          <a:p>
            <a:pPr>
              <a:lnSpc>
                <a:spcPct val="85000"/>
              </a:lnSpc>
              <a:spcBef>
                <a:spcPct val="5000"/>
              </a:spcBef>
              <a:spcAft>
                <a:spcPct val="5000"/>
              </a:spcAft>
              <a:buFontTx/>
              <a:buNone/>
            </a:pPr>
            <a:r>
              <a:rPr lang="en-US" sz="1600"/>
              <a:t>	A participant in any IETF activity is deemed to accept all IETF rules of process, as documented in Best Current Practices RFCs and IESG Statements. </a:t>
            </a:r>
          </a:p>
          <a:p>
            <a:pPr>
              <a:lnSpc>
                <a:spcPct val="85000"/>
              </a:lnSpc>
              <a:spcBef>
                <a:spcPct val="5000"/>
              </a:spcBef>
              <a:spcAft>
                <a:spcPct val="5000"/>
              </a:spcAft>
            </a:pPr>
            <a:endParaRPr lang="en-US" sz="1200"/>
          </a:p>
          <a:p>
            <a:pPr>
              <a:lnSpc>
                <a:spcPct val="85000"/>
              </a:lnSpc>
              <a:spcBef>
                <a:spcPct val="5000"/>
              </a:spcBef>
              <a:spcAft>
                <a:spcPct val="5000"/>
              </a:spcAft>
              <a:buFontTx/>
              <a:buNone/>
            </a:pPr>
            <a:r>
              <a:rPr lang="en-US" sz="1600"/>
              <a:t>	A participant in any IETF activity acknowledges that written, audio and video records of meetings may be made and may be available to the public.</a:t>
            </a:r>
            <a:endParaRPr lang="en-GB" sz="1600"/>
          </a:p>
        </p:txBody>
      </p:sp>
      <p:sp>
        <p:nvSpPr>
          <p:cNvPr id="6" name="Footer Placeholder 4"/>
          <p:cNvSpPr>
            <a:spLocks noGrp="1"/>
          </p:cNvSpPr>
          <p:nvPr>
            <p:ph type="ftr" sz="quarter" idx="11"/>
          </p:nvPr>
        </p:nvSpPr>
        <p:spPr>
          <a:xfrm>
            <a:off x="2590800" y="6477000"/>
            <a:ext cx="3960813" cy="619125"/>
          </a:xfrm>
          <a:noFill/>
        </p:spPr>
        <p:txBody>
          <a:bodyPr/>
          <a:lstStyle/>
          <a:p>
            <a:r>
              <a:rPr lang="en-US" dirty="0" smtClean="0">
                <a:latin typeface="Arial" charset="0"/>
                <a:ea typeface="ＭＳ Ｐゴシック" charset="-128"/>
                <a:cs typeface="ＭＳ Ｐゴシック" charset="-128"/>
              </a:rPr>
              <a:t>IETF-80, Prague, April 2011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3"/>
          <p:cNvSpPr>
            <a:spLocks noGrp="1" noChangeArrowheads="1"/>
          </p:cNvSpPr>
          <p:nvPr>
            <p:ph type="body" idx="1"/>
          </p:nvPr>
        </p:nvSpPr>
        <p:spPr>
          <a:xfrm>
            <a:off x="152400" y="228600"/>
            <a:ext cx="8839200" cy="5486400"/>
          </a:xfrm>
        </p:spPr>
        <p:txBody>
          <a:bodyPr/>
          <a:lstStyle/>
          <a:p>
            <a:pPr marL="533400" indent="-533400" eaLnBrk="1" hangingPunct="1">
              <a:lnSpc>
                <a:spcPct val="90000"/>
              </a:lnSpc>
              <a:buFontTx/>
              <a:buNone/>
            </a:pPr>
            <a:r>
              <a:rPr lang="en-US" sz="1800" b="1" dirty="0" smtClean="0"/>
              <a:t>ROLL Working Group Meeting – IETF-81</a:t>
            </a:r>
          </a:p>
          <a:p>
            <a:pPr marL="533400" indent="-533400" eaLnBrk="1" hangingPunct="1">
              <a:lnSpc>
                <a:spcPct val="90000"/>
              </a:lnSpc>
              <a:buFontTx/>
              <a:buNone/>
            </a:pPr>
            <a:endParaRPr lang="en-US" sz="1000" dirty="0" smtClean="0"/>
          </a:p>
          <a:p>
            <a:pPr marL="533400" indent="-533400" eaLnBrk="1" hangingPunct="1">
              <a:lnSpc>
                <a:spcPct val="90000"/>
              </a:lnSpc>
              <a:buFontTx/>
              <a:buNone/>
            </a:pPr>
            <a:r>
              <a:rPr lang="en-US" sz="1400" b="1" dirty="0" smtClean="0"/>
              <a:t>1) WG Status (Chairs - 10 </a:t>
            </a:r>
            <a:r>
              <a:rPr lang="en-US" sz="1400" b="1" dirty="0" err="1" smtClean="0"/>
              <a:t>mn</a:t>
            </a:r>
            <a:r>
              <a:rPr lang="en-US" sz="1400" b="1" dirty="0" smtClean="0"/>
              <a:t>) [15]</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2) "Applicability Statement for the Routing Protocol for Low Power and </a:t>
            </a:r>
            <a:r>
              <a:rPr lang="en-US" sz="1400" b="1" dirty="0" err="1" smtClean="0"/>
              <a:t>Lossy</a:t>
            </a:r>
            <a:endParaRPr lang="en-US" sz="1400" b="1" dirty="0" smtClean="0"/>
          </a:p>
          <a:p>
            <a:pPr marL="533400" indent="-533400" eaLnBrk="1" hangingPunct="1">
              <a:lnSpc>
                <a:spcPct val="90000"/>
              </a:lnSpc>
              <a:buFontTx/>
              <a:buNone/>
            </a:pPr>
            <a:r>
              <a:rPr lang="en-US" sz="1400" b="1" dirty="0" smtClean="0"/>
              <a:t>Networks (RPL) in AMI Networks" - draft-popa-roll-applicability-ami-00</a:t>
            </a:r>
          </a:p>
          <a:p>
            <a:pPr marL="533400" indent="-533400" eaLnBrk="1" hangingPunct="1">
              <a:lnSpc>
                <a:spcPct val="90000"/>
              </a:lnSpc>
              <a:buFontTx/>
              <a:buNone/>
            </a:pPr>
            <a:r>
              <a:rPr lang="en-US" sz="1400" b="1" dirty="0" smtClean="0"/>
              <a:t>(TBD - 10mn) [25]</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3) RPL P2P (</a:t>
            </a:r>
            <a:r>
              <a:rPr lang="en-US" sz="1400" b="1" dirty="0" err="1" smtClean="0"/>
              <a:t>Mukul</a:t>
            </a:r>
            <a:r>
              <a:rPr lang="en-US" sz="1400" b="1" dirty="0" smtClean="0"/>
              <a:t>- 30mn) [55]</a:t>
            </a:r>
          </a:p>
          <a:p>
            <a:pPr marL="533400" indent="-533400" eaLnBrk="1" hangingPunct="1">
              <a:lnSpc>
                <a:spcPct val="90000"/>
              </a:lnSpc>
              <a:buFontTx/>
              <a:buNone/>
            </a:pPr>
            <a:r>
              <a:rPr lang="en-US" sz="1400" b="1" dirty="0" smtClean="0"/>
              <a:t>draft-ietf-roll-p2p-rpl - "Reactive Discovery of Point-to-Point Routes in</a:t>
            </a:r>
          </a:p>
          <a:p>
            <a:pPr marL="533400" indent="-533400" eaLnBrk="1" hangingPunct="1">
              <a:lnSpc>
                <a:spcPct val="90000"/>
              </a:lnSpc>
              <a:buFontTx/>
              <a:buNone/>
            </a:pPr>
            <a:r>
              <a:rPr lang="en-US" sz="1400" b="1" dirty="0" smtClean="0"/>
              <a:t>Low Power and </a:t>
            </a:r>
            <a:r>
              <a:rPr lang="en-US" sz="1400" b="1" dirty="0" err="1" smtClean="0"/>
              <a:t>Lossy</a:t>
            </a:r>
            <a:r>
              <a:rPr lang="en-US" sz="1400" b="1" dirty="0" smtClean="0"/>
              <a:t> Networks"</a:t>
            </a:r>
          </a:p>
          <a:p>
            <a:pPr marL="533400" indent="-533400" eaLnBrk="1" hangingPunct="1">
              <a:lnSpc>
                <a:spcPct val="90000"/>
              </a:lnSpc>
              <a:buFontTx/>
              <a:buNone/>
            </a:pPr>
            <a:r>
              <a:rPr lang="en-US" sz="1400" b="1" dirty="0" smtClean="0"/>
              <a:t>draft-ietf-roll-p2p-measurement - "A Mechanism to Measure the Quality of a</a:t>
            </a:r>
          </a:p>
          <a:p>
            <a:pPr marL="533400" indent="-533400" eaLnBrk="1" hangingPunct="1">
              <a:lnSpc>
                <a:spcPct val="90000"/>
              </a:lnSpc>
              <a:buFontTx/>
              <a:buNone/>
            </a:pPr>
            <a:r>
              <a:rPr lang="en-US" sz="1400" b="1" dirty="0" smtClean="0"/>
              <a:t>Point-to-point Route in a Low Power and </a:t>
            </a:r>
            <a:r>
              <a:rPr lang="en-US" sz="1400" b="1" dirty="0" err="1" smtClean="0"/>
              <a:t>Lossy</a:t>
            </a:r>
            <a:r>
              <a:rPr lang="en-US" sz="1400" b="1" dirty="0" smtClean="0"/>
              <a:t> Network"</a:t>
            </a:r>
          </a:p>
          <a:p>
            <a:pPr marL="533400" indent="-533400" eaLnBrk="1" hangingPunct="1">
              <a:lnSpc>
                <a:spcPct val="90000"/>
              </a:lnSpc>
              <a:buFontTx/>
              <a:buNone/>
            </a:pPr>
            <a:r>
              <a:rPr lang="en-US" sz="1400" b="1" dirty="0" smtClean="0"/>
              <a:t>draft-</a:t>
            </a:r>
            <a:r>
              <a:rPr lang="en-US" sz="1400" b="1" dirty="0" err="1" smtClean="0"/>
              <a:t>goyal-roll-rpl-compression</a:t>
            </a:r>
            <a:r>
              <a:rPr lang="en-US" sz="1400" b="1" dirty="0" smtClean="0"/>
              <a:t> - "A Compression Format for RPL Control Messages"</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4) "Adapted Multimedia Internet </a:t>
            </a:r>
            <a:r>
              <a:rPr lang="en-US" sz="1400" b="1" dirty="0" err="1" smtClean="0"/>
              <a:t>KEYing</a:t>
            </a:r>
            <a:r>
              <a:rPr lang="en-US" sz="1400" b="1" dirty="0" smtClean="0"/>
              <a:t> (AMIKEY): An extension of Multimedia</a:t>
            </a:r>
          </a:p>
          <a:p>
            <a:pPr marL="533400" indent="-533400" eaLnBrk="1" hangingPunct="1">
              <a:lnSpc>
                <a:spcPct val="90000"/>
              </a:lnSpc>
              <a:buFontTx/>
              <a:buNone/>
            </a:pPr>
            <a:r>
              <a:rPr lang="en-US" sz="1400" b="1" dirty="0" smtClean="0"/>
              <a:t>Internet </a:t>
            </a:r>
            <a:r>
              <a:rPr lang="en-US" sz="1400" b="1" dirty="0" err="1" smtClean="0"/>
              <a:t>KEYing</a:t>
            </a:r>
            <a:r>
              <a:rPr lang="en-US" sz="1400" b="1" dirty="0" smtClean="0"/>
              <a:t> (MIKEY) Methods for Generic LLN Environments" -</a:t>
            </a:r>
          </a:p>
          <a:p>
            <a:pPr marL="533400" indent="-533400" eaLnBrk="1" hangingPunct="1">
              <a:lnSpc>
                <a:spcPct val="90000"/>
              </a:lnSpc>
              <a:buFontTx/>
              <a:buNone/>
            </a:pPr>
            <a:r>
              <a:rPr lang="en-US" sz="1400" b="1" dirty="0" smtClean="0"/>
              <a:t>draft-alexander-roll-mikey-lln-key-mgmt-01 (Roger Alexander - 15mn) [70]</a:t>
            </a:r>
          </a:p>
          <a:p>
            <a:pPr marL="533400" indent="-533400" eaLnBrk="1" hangingPunct="1">
              <a:lnSpc>
                <a:spcPct val="90000"/>
              </a:lnSpc>
              <a:buFontTx/>
              <a:buNone/>
            </a:pPr>
            <a:endParaRPr lang="en-US" sz="1400" b="1" dirty="0" smtClean="0"/>
          </a:p>
          <a:p>
            <a:pPr marL="533400" indent="-533400" eaLnBrk="1" hangingPunct="1">
              <a:lnSpc>
                <a:spcPct val="90000"/>
              </a:lnSpc>
              <a:buFontTx/>
              <a:buNone/>
            </a:pPr>
            <a:r>
              <a:rPr lang="en-US" sz="1400" b="1" dirty="0" smtClean="0"/>
              <a:t>5) "The Direction Field in Routing Metric/Constraint</a:t>
            </a:r>
          </a:p>
          <a:p>
            <a:pPr marL="533400" indent="-533400" eaLnBrk="1" hangingPunct="1">
              <a:lnSpc>
                <a:spcPct val="90000"/>
              </a:lnSpc>
              <a:buFontTx/>
              <a:buNone/>
            </a:pPr>
            <a:r>
              <a:rPr lang="en-US" sz="1400" b="1" dirty="0" smtClean="0"/>
              <a:t>Objects Used in RPL"- draft-</a:t>
            </a:r>
            <a:r>
              <a:rPr lang="en-US" sz="1400" b="1" dirty="0" err="1" smtClean="0"/>
              <a:t>goyal</a:t>
            </a:r>
            <a:r>
              <a:rPr lang="en-US" sz="1400" b="1" dirty="0" smtClean="0"/>
              <a:t>-roll-metrics-direction - (</a:t>
            </a:r>
            <a:r>
              <a:rPr lang="en-US" sz="1400" b="1" dirty="0" err="1" smtClean="0"/>
              <a:t>Mukul</a:t>
            </a:r>
            <a:r>
              <a:rPr lang="en-US" sz="1400" b="1" dirty="0" smtClean="0"/>
              <a:t> - 5mn) [75]</a:t>
            </a:r>
          </a:p>
          <a:p>
            <a:pPr marL="533400" indent="-533400" eaLnBrk="1" hangingPunct="1">
              <a:lnSpc>
                <a:spcPct val="90000"/>
              </a:lnSpc>
              <a:buFontTx/>
              <a:buNone/>
            </a:pPr>
            <a:r>
              <a:rPr lang="en-US" sz="1400" b="1" dirty="0" smtClean="0"/>
              <a:t>          </a:t>
            </a:r>
          </a:p>
          <a:p>
            <a:pPr marL="533400" indent="-533400" eaLnBrk="1" hangingPunct="1">
              <a:lnSpc>
                <a:spcPct val="90000"/>
              </a:lnSpc>
              <a:buFontTx/>
              <a:buNone/>
            </a:pPr>
            <a:r>
              <a:rPr lang="en-US" sz="1400" b="1" dirty="0" smtClean="0"/>
              <a:t>6) "Identifying Defunct </a:t>
            </a:r>
            <a:r>
              <a:rPr lang="en-US" sz="1400" b="1" dirty="0" err="1" smtClean="0"/>
              <a:t>DAGs</a:t>
            </a:r>
            <a:r>
              <a:rPr lang="en-US" sz="1400" b="1" dirty="0" smtClean="0"/>
              <a:t> in RPL" - draft-</a:t>
            </a:r>
            <a:r>
              <a:rPr lang="en-US" sz="1400" b="1" dirty="0" err="1" smtClean="0"/>
              <a:t>goyal-roll-defunct-dags</a:t>
            </a:r>
            <a:r>
              <a:rPr lang="en-US" sz="1400" b="1" dirty="0" smtClean="0"/>
              <a:t> - (</a:t>
            </a:r>
            <a:r>
              <a:rPr lang="en-US" sz="1400" b="1" dirty="0" err="1" smtClean="0"/>
              <a:t>Mukul</a:t>
            </a:r>
            <a:r>
              <a:rPr lang="en-US" sz="1400" b="1" dirty="0" smtClean="0"/>
              <a:t> - 5mn) [80]</a:t>
            </a:r>
          </a:p>
          <a:p>
            <a:pPr marL="533400" indent="-533400" eaLnBrk="1" hangingPunct="1">
              <a:lnSpc>
                <a:spcPct val="90000"/>
              </a:lnSpc>
              <a:buFontTx/>
              <a:buNone/>
            </a:pPr>
            <a:r>
              <a:rPr lang="en-US" sz="1400" b="1" dirty="0" smtClean="0"/>
              <a:t>          </a:t>
            </a:r>
          </a:p>
          <a:p>
            <a:pPr marL="533400" indent="-533400" eaLnBrk="1" hangingPunct="1">
              <a:lnSpc>
                <a:spcPct val="90000"/>
              </a:lnSpc>
              <a:buFontTx/>
              <a:buNone/>
            </a:pPr>
            <a:r>
              <a:rPr lang="en-US" sz="1400" b="1" dirty="0" smtClean="0"/>
              <a:t>7) Update from Pascal </a:t>
            </a:r>
            <a:r>
              <a:rPr lang="en-US" sz="1400" b="1" dirty="0" err="1" smtClean="0"/>
              <a:t>Thuber</a:t>
            </a:r>
            <a:r>
              <a:rPr lang="en-US" sz="1400" b="1" dirty="0" smtClean="0"/>
              <a:t> on </a:t>
            </a:r>
            <a:r>
              <a:rPr lang="en-US" sz="1400" b="1" dirty="0" err="1" smtClean="0"/>
              <a:t>Aplicability</a:t>
            </a:r>
            <a:r>
              <a:rPr lang="en-US" sz="1400" b="1" dirty="0" smtClean="0"/>
              <a:t> statement: RPL for Industrial</a:t>
            </a:r>
          </a:p>
          <a:p>
            <a:pPr marL="533400" indent="-533400" eaLnBrk="1" hangingPunct="1">
              <a:lnSpc>
                <a:spcPct val="90000"/>
              </a:lnSpc>
              <a:buFontTx/>
              <a:buNone/>
            </a:pPr>
            <a:r>
              <a:rPr lang="en-US" sz="1400" b="1" dirty="0" smtClean="0"/>
              <a:t>Automation (10mn) [90]</a:t>
            </a:r>
            <a:endParaRPr lang="en-US" sz="1400" b="1" dirty="0" smtClean="0"/>
          </a:p>
        </p:txBody>
      </p:sp>
      <p:sp>
        <p:nvSpPr>
          <p:cNvPr id="18435" name="Footer Placeholder 4"/>
          <p:cNvSpPr>
            <a:spLocks noGrp="1"/>
          </p:cNvSpPr>
          <p:nvPr>
            <p:ph type="ftr" sz="quarter" idx="11"/>
          </p:nvPr>
        </p:nvSpPr>
        <p:spPr>
          <a:noFill/>
        </p:spPr>
        <p:txBody>
          <a:bodyPr/>
          <a:lstStyle/>
          <a:p>
            <a:r>
              <a:rPr lang="en-US" dirty="0" smtClean="0">
                <a:latin typeface="Arial" charset="0"/>
                <a:ea typeface="ＭＳ Ｐゴシック" charset="-128"/>
                <a:cs typeface="ＭＳ Ｐゴシック" charset="-128"/>
              </a:rPr>
              <a:t>IETF-81, Quebec City, July 2011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66464" y="152400"/>
            <a:ext cx="8777536" cy="648072"/>
          </a:xfrm>
        </p:spPr>
        <p:txBody>
          <a:bodyPr>
            <a:noAutofit/>
          </a:bodyPr>
          <a:lstStyle/>
          <a:p>
            <a:r>
              <a:rPr lang="en-GB" sz="3200" dirty="0" smtClean="0"/>
              <a:t>RPL applicability statement for AMI networks</a:t>
            </a:r>
            <a:endParaRPr lang="en-GB" sz="3200" dirty="0"/>
          </a:p>
        </p:txBody>
      </p:sp>
      <p:sp>
        <p:nvSpPr>
          <p:cNvPr id="3" name="Content Placeholder 2"/>
          <p:cNvSpPr>
            <a:spLocks noGrp="1"/>
          </p:cNvSpPr>
          <p:nvPr>
            <p:ph idx="1"/>
          </p:nvPr>
        </p:nvSpPr>
        <p:spPr>
          <a:xfrm>
            <a:off x="457200" y="990600"/>
            <a:ext cx="8229600" cy="5289451"/>
          </a:xfrm>
        </p:spPr>
        <p:txBody>
          <a:bodyPr>
            <a:normAutofit fontScale="92500" lnSpcReduction="20000"/>
          </a:bodyPr>
          <a:lstStyle/>
          <a:p>
            <a:r>
              <a:rPr lang="en-GB" dirty="0" smtClean="0"/>
              <a:t>IESG demands applicability statements for RPL</a:t>
            </a:r>
          </a:p>
          <a:p>
            <a:pPr lvl="1"/>
            <a:r>
              <a:rPr lang="en-GB" dirty="0" smtClean="0"/>
              <a:t>Condition of acceptance of RPL</a:t>
            </a:r>
          </a:p>
          <a:p>
            <a:pPr lvl="1"/>
            <a:r>
              <a:rPr lang="en-GB" dirty="0" smtClean="0"/>
              <a:t>Show how RPL is configured/used in different environments</a:t>
            </a:r>
          </a:p>
          <a:p>
            <a:pPr lvl="1"/>
            <a:r>
              <a:rPr lang="en-GB" dirty="0" smtClean="0"/>
              <a:t>Expose suitability or issues with RPL</a:t>
            </a:r>
          </a:p>
          <a:p>
            <a:r>
              <a:rPr lang="en-GB" dirty="0" smtClean="0"/>
              <a:t>ROLL </a:t>
            </a:r>
            <a:r>
              <a:rPr lang="en-GB" dirty="0" err="1" smtClean="0"/>
              <a:t>rechartered</a:t>
            </a:r>
            <a:r>
              <a:rPr lang="en-GB" dirty="0" smtClean="0"/>
              <a:t> including specific milestones</a:t>
            </a:r>
          </a:p>
          <a:p>
            <a:r>
              <a:rPr lang="en-GB" dirty="0" smtClean="0"/>
              <a:t>Chairs asked team to assemble first draft</a:t>
            </a:r>
          </a:p>
          <a:p>
            <a:r>
              <a:rPr lang="en-GB" dirty="0" smtClean="0"/>
              <a:t>Chairs chose to adopt first draft to let WG control content and to move along quickly</a:t>
            </a:r>
          </a:p>
          <a:p>
            <a:r>
              <a:rPr lang="en-GB" dirty="0" smtClean="0"/>
              <a:t>Hope for technical discussion later in this </a:t>
            </a:r>
            <a:r>
              <a:rPr lang="en-GB" dirty="0" smtClean="0"/>
              <a:t>meeting</a:t>
            </a:r>
            <a:endParaRPr lang="en-GB"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1688596"/>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228600"/>
            <a:ext cx="8229600" cy="1143000"/>
          </a:xfrm>
        </p:spPr>
        <p:txBody>
          <a:bodyPr/>
          <a:lstStyle/>
          <a:p>
            <a:pPr algn="l" eaLnBrk="1" hangingPunct="1"/>
            <a:r>
              <a:rPr lang="en-US" sz="2800" b="1">
                <a:solidFill>
                  <a:srgbClr val="800000"/>
                </a:solidFill>
              </a:rPr>
              <a:t>Charter Review and Milestones</a:t>
            </a:r>
            <a:endParaRPr lang="en-US" sz="2800" b="1"/>
          </a:p>
        </p:txBody>
      </p:sp>
      <p:sp>
        <p:nvSpPr>
          <p:cNvPr id="20483" name="Rectangle 3"/>
          <p:cNvSpPr>
            <a:spLocks noGrp="1" noChangeArrowheads="1"/>
          </p:cNvSpPr>
          <p:nvPr>
            <p:ph type="body" idx="1"/>
          </p:nvPr>
        </p:nvSpPr>
        <p:spPr>
          <a:xfrm>
            <a:off x="228600" y="838200"/>
            <a:ext cx="8534400" cy="4800600"/>
          </a:xfrm>
        </p:spPr>
        <p:txBody>
          <a:bodyPr/>
          <a:lstStyle/>
          <a:p>
            <a:pPr eaLnBrk="1" hangingPunct="1">
              <a:lnSpc>
                <a:spcPct val="90000"/>
              </a:lnSpc>
            </a:pPr>
            <a:r>
              <a:rPr lang="en-US" sz="2400" dirty="0" smtClean="0"/>
              <a:t>Update on various documents</a:t>
            </a:r>
          </a:p>
          <a:p>
            <a:pPr lvl="1" eaLnBrk="1" hangingPunct="1">
              <a:lnSpc>
                <a:spcPct val="90000"/>
              </a:lnSpc>
              <a:buFont typeface="Times" charset="0"/>
              <a:buChar char="•"/>
            </a:pPr>
            <a:r>
              <a:rPr lang="en-US" sz="2000" dirty="0" smtClean="0"/>
              <a:t>draft-ietf-roll-security-framework-06 </a:t>
            </a:r>
            <a:r>
              <a:rPr lang="en-US" sz="2000" dirty="0" smtClean="0">
                <a:solidFill>
                  <a:srgbClr val="008000"/>
                </a:solidFill>
              </a:rPr>
              <a:t>=&gt; One Last DISCUSS</a:t>
            </a:r>
          </a:p>
          <a:p>
            <a:pPr lvl="1" eaLnBrk="1" hangingPunct="1">
              <a:lnSpc>
                <a:spcPct val="90000"/>
              </a:lnSpc>
              <a:buFont typeface="Times" charset="0"/>
              <a:buChar char="•"/>
            </a:pPr>
            <a:r>
              <a:rPr lang="en-US" sz="2000" dirty="0" smtClean="0"/>
              <a:t>draft-ietf-roll-of0 </a:t>
            </a:r>
            <a:r>
              <a:rPr lang="en-US" sz="2000" dirty="0" smtClean="0">
                <a:solidFill>
                  <a:srgbClr val="008000"/>
                </a:solidFill>
              </a:rPr>
              <a:t>=&gt; Under IESG Evaluation</a:t>
            </a:r>
          </a:p>
          <a:p>
            <a:pPr lvl="1" eaLnBrk="1" hangingPunct="1">
              <a:lnSpc>
                <a:spcPct val="90000"/>
              </a:lnSpc>
              <a:buFont typeface="Times" charset="0"/>
              <a:buChar char="•"/>
            </a:pPr>
            <a:r>
              <a:rPr lang="en-US" sz="2000" dirty="0" smtClean="0"/>
              <a:t>draft-</a:t>
            </a:r>
            <a:r>
              <a:rPr lang="en-US" sz="2000" dirty="0" err="1" smtClean="0"/>
              <a:t>ietf-roll-minrank-hysteresis-of</a:t>
            </a:r>
            <a:r>
              <a:rPr lang="en-US" sz="2000" dirty="0" smtClean="0"/>
              <a:t> </a:t>
            </a:r>
            <a:r>
              <a:rPr lang="en-US" sz="2000" dirty="0" smtClean="0">
                <a:solidFill>
                  <a:srgbClr val="008000"/>
                </a:solidFill>
              </a:rPr>
              <a:t>=&gt; Passed WG Last Call</a:t>
            </a:r>
            <a:endParaRPr lang="en-US" sz="2000" dirty="0" smtClean="0"/>
          </a:p>
          <a:p>
            <a:pPr lvl="1" eaLnBrk="1" hangingPunct="1">
              <a:lnSpc>
                <a:spcPct val="90000"/>
              </a:lnSpc>
              <a:buFont typeface="Times" charset="0"/>
              <a:buChar char="•"/>
            </a:pPr>
            <a:r>
              <a:rPr lang="en-US" sz="2000" dirty="0" smtClean="0"/>
              <a:t>draft-ietf-roll-p2p-rpl </a:t>
            </a:r>
            <a:r>
              <a:rPr lang="en-US" sz="2000" dirty="0" smtClean="0">
                <a:solidFill>
                  <a:srgbClr val="008000"/>
                </a:solidFill>
              </a:rPr>
              <a:t>=&gt; Good progress - to be discussed in this meeting</a:t>
            </a:r>
          </a:p>
          <a:p>
            <a:pPr lvl="1" eaLnBrk="1" hangingPunct="1">
              <a:lnSpc>
                <a:spcPct val="90000"/>
              </a:lnSpc>
              <a:buFont typeface="Times" charset="0"/>
              <a:buChar char="•"/>
            </a:pPr>
            <a:r>
              <a:rPr lang="en-US" sz="2000" dirty="0" smtClean="0">
                <a:ea typeface="ＭＳ Ｐゴシック" charset="-128"/>
              </a:rPr>
              <a:t>Note that the two 6Man IDs (RPL option </a:t>
            </a:r>
            <a:r>
              <a:rPr lang="en-US" sz="2000" dirty="0" err="1" smtClean="0">
                <a:ea typeface="ＭＳ Ｐゴシック" charset="-128"/>
              </a:rPr>
              <a:t>HbH</a:t>
            </a:r>
            <a:r>
              <a:rPr lang="en-US" sz="2000" dirty="0" smtClean="0">
                <a:ea typeface="ＭＳ Ｐゴシック" charset="-128"/>
              </a:rPr>
              <a:t> header and RH4 passed WG Last Call) </a:t>
            </a:r>
            <a:r>
              <a:rPr lang="en-US" sz="2000" dirty="0" smtClean="0">
                <a:solidFill>
                  <a:srgbClr val="008000"/>
                </a:solidFill>
              </a:rPr>
              <a:t>=&gt; Good progress, authors need to move forward</a:t>
            </a:r>
          </a:p>
          <a:p>
            <a:pPr lvl="1" eaLnBrk="1" hangingPunct="1">
              <a:lnSpc>
                <a:spcPct val="90000"/>
              </a:lnSpc>
              <a:buFont typeface="Times" charset="0"/>
              <a:buChar char="•"/>
            </a:pPr>
            <a:r>
              <a:rPr lang="en-US" sz="2000" dirty="0" smtClean="0"/>
              <a:t>New WG Document: </a:t>
            </a:r>
          </a:p>
          <a:p>
            <a:pPr lvl="2" eaLnBrk="1" hangingPunct="1">
              <a:lnSpc>
                <a:spcPct val="90000"/>
              </a:lnSpc>
              <a:buFont typeface="Times" charset="0"/>
              <a:buChar char="•"/>
            </a:pPr>
            <a:r>
              <a:rPr lang="en-US" sz="1600" dirty="0" smtClean="0"/>
              <a:t>draft-ietf-roll-trickle-mcast-00</a:t>
            </a:r>
          </a:p>
          <a:p>
            <a:pPr lvl="2" eaLnBrk="1" hangingPunct="1">
              <a:lnSpc>
                <a:spcPct val="90000"/>
              </a:lnSpc>
              <a:buFont typeface="Times" charset="0"/>
              <a:buChar char="•"/>
            </a:pPr>
            <a:r>
              <a:rPr lang="en-US" sz="1600" dirty="0" smtClean="0"/>
              <a:t>draft-ietf-roll-p2p-measurement-01</a:t>
            </a:r>
          </a:p>
          <a:p>
            <a:pPr lvl="1" eaLnBrk="1" hangingPunct="1">
              <a:lnSpc>
                <a:spcPct val="90000"/>
              </a:lnSpc>
              <a:buFont typeface="Times" charset="0"/>
              <a:buChar char="•"/>
            </a:pPr>
            <a:r>
              <a:rPr lang="en-US" sz="2000" dirty="0" smtClean="0"/>
              <a:t>New WG document on Applicability statement series: “Use of RPL in AMI Networks”</a:t>
            </a:r>
          </a:p>
          <a:p>
            <a:pPr lvl="1" eaLnBrk="1" hangingPunct="1">
              <a:lnSpc>
                <a:spcPct val="90000"/>
              </a:lnSpc>
              <a:buFontTx/>
              <a:buNone/>
            </a:pPr>
            <a:endParaRPr lang="en-US" sz="2400" dirty="0" smtClean="0"/>
          </a:p>
        </p:txBody>
      </p:sp>
      <p:sp>
        <p:nvSpPr>
          <p:cNvPr id="6" name="Footer Placeholder 4"/>
          <p:cNvSpPr>
            <a:spLocks noGrp="1"/>
          </p:cNvSpPr>
          <p:nvPr>
            <p:ph type="ftr" sz="quarter" idx="11"/>
          </p:nvPr>
        </p:nvSpPr>
        <p:spPr>
          <a:xfrm>
            <a:off x="2590800" y="6477000"/>
            <a:ext cx="3960813" cy="619125"/>
          </a:xfrm>
          <a:noFill/>
        </p:spPr>
        <p:txBody>
          <a:bodyPr/>
          <a:lstStyle/>
          <a:p>
            <a:r>
              <a:rPr lang="en-US" dirty="0" smtClean="0">
                <a:latin typeface="Arial" charset="0"/>
                <a:ea typeface="ＭＳ Ｐゴシック" charset="-128"/>
                <a:cs typeface="ＭＳ Ｐゴシック" charset="-128"/>
              </a:rPr>
              <a:t>IETF-81, Quebec City, July 2011</a:t>
            </a:r>
          </a:p>
          <a:p>
            <a:endParaRPr lang="en-US" dirty="0" smtClean="0">
              <a:latin typeface="Arial" charset="0"/>
              <a:ea typeface="ＭＳ Ｐゴシック" charset="-128"/>
              <a:cs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483">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48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48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48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bldLvl="2"/>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9" name="Rectangle 2"/>
          <p:cNvSpPr>
            <a:spLocks noGrp="1" noChangeArrowheads="1"/>
          </p:cNvSpPr>
          <p:nvPr>
            <p:ph type="title"/>
          </p:nvPr>
        </p:nvSpPr>
        <p:spPr>
          <a:xfrm>
            <a:off x="160174" y="57209"/>
            <a:ext cx="8788400" cy="323791"/>
          </a:xfrm>
        </p:spPr>
        <p:txBody>
          <a:bodyPr/>
          <a:lstStyle/>
          <a:p>
            <a:pPr eaLnBrk="1" hangingPunct="1"/>
            <a:r>
              <a:rPr lang="en-US" sz="2800" b="1" dirty="0" smtClean="0">
                <a:solidFill>
                  <a:srgbClr val="FF0000"/>
                </a:solidFill>
                <a:ea typeface="ＭＳ Ｐゴシック" pitchFamily="-65" charset="-128"/>
                <a:cs typeface="ＭＳ Ｐゴシック" pitchFamily="-65" charset="-128"/>
              </a:rPr>
              <a:t>IETF WG ROLL status as of today</a:t>
            </a:r>
          </a:p>
        </p:txBody>
      </p:sp>
      <p:sp>
        <p:nvSpPr>
          <p:cNvPr id="111620" name="Rectangle 3"/>
          <p:cNvSpPr>
            <a:spLocks noChangeArrowheads="1"/>
          </p:cNvSpPr>
          <p:nvPr/>
        </p:nvSpPr>
        <p:spPr bwMode="auto">
          <a:xfrm>
            <a:off x="0" y="0"/>
            <a:ext cx="9144000" cy="2590800"/>
          </a:xfrm>
          <a:prstGeom prst="rect">
            <a:avLst/>
          </a:prstGeom>
          <a:noFill/>
          <a:ln w="9525">
            <a:noFill/>
            <a:miter lim="800000"/>
            <a:headEnd/>
            <a:tailEnd/>
          </a:ln>
        </p:spPr>
        <p:txBody>
          <a:bodyPr lIns="82124" tIns="41061" rIns="82124" bIns="41061">
            <a:prstTxWarp prst="textNoShape">
              <a:avLst/>
            </a:prstTxWarp>
          </a:bodyPr>
          <a:lstStyle/>
          <a:p>
            <a:pPr marL="236538" indent="-236538" algn="l" defTabSz="814388">
              <a:lnSpc>
                <a:spcPct val="95000"/>
              </a:lnSpc>
              <a:spcBef>
                <a:spcPct val="50000"/>
              </a:spcBef>
              <a:buClr>
                <a:schemeClr val="tx2"/>
              </a:buClr>
              <a:buSzPct val="100000"/>
              <a:buFont typeface="Wingdings" pitchFamily="-65" charset="2"/>
              <a:buNone/>
            </a:pPr>
            <a:endParaRPr lang="en-US" sz="3200" i="1" dirty="0" smtClean="0"/>
          </a:p>
          <a:p>
            <a:r>
              <a:rPr lang="en-US" sz="1400" dirty="0" smtClean="0">
                <a:solidFill>
                  <a:srgbClr val="008000"/>
                </a:solidFill>
              </a:rPr>
              <a:t>Done	Submit Routing requirements for Industrial applications to the IESG to be considered as an Informational RFC.	</a:t>
            </a:r>
          </a:p>
          <a:p>
            <a:r>
              <a:rPr lang="en-US" sz="1400" dirty="0" smtClean="0">
                <a:solidFill>
                  <a:srgbClr val="008000"/>
                </a:solidFill>
              </a:rPr>
              <a:t>Done	Submit Routing requirements for Connected Home networks applications to the IESG to be considered as an Informational RFC.	</a:t>
            </a:r>
          </a:p>
          <a:p>
            <a:r>
              <a:rPr lang="en-US" sz="1400" dirty="0" smtClean="0">
                <a:solidFill>
                  <a:srgbClr val="008000"/>
                </a:solidFill>
              </a:rPr>
              <a:t>Done	Submit Routing requirements for Building applications to the IESG to be considered as an Informational RFC.	</a:t>
            </a:r>
          </a:p>
          <a:p>
            <a:r>
              <a:rPr lang="en-US" sz="1400" dirty="0" smtClean="0">
                <a:solidFill>
                  <a:srgbClr val="008000"/>
                </a:solidFill>
              </a:rPr>
              <a:t>Done	Submit Routing requirements for Urban networks applications to the IESG to be considered as an Informational RFC.	</a:t>
            </a:r>
          </a:p>
          <a:p>
            <a:r>
              <a:rPr lang="en-US" sz="1400" dirty="0" smtClean="0">
                <a:solidFill>
                  <a:srgbClr val="008000"/>
                </a:solidFill>
              </a:rPr>
              <a:t>Done	Submit Security Framework to the IESG to be considered as an Informational RFC	</a:t>
            </a:r>
          </a:p>
          <a:p>
            <a:r>
              <a:rPr lang="en-US" sz="1400" dirty="0" smtClean="0">
                <a:solidFill>
                  <a:srgbClr val="008000"/>
                </a:solidFill>
              </a:rPr>
              <a:t>Done	Submit Routing metrics for </a:t>
            </a:r>
            <a:r>
              <a:rPr lang="en-US" sz="1400" dirty="0" err="1" smtClean="0">
                <a:solidFill>
                  <a:srgbClr val="008000"/>
                </a:solidFill>
              </a:rPr>
              <a:t>LLNs</a:t>
            </a:r>
            <a:r>
              <a:rPr lang="en-US" sz="1400" dirty="0" smtClean="0">
                <a:solidFill>
                  <a:srgbClr val="008000"/>
                </a:solidFill>
              </a:rPr>
              <a:t> document to the IESG to be considered as a Proposed Standard.</a:t>
            </a:r>
            <a:endParaRPr lang="en-US" sz="800" dirty="0" smtClean="0">
              <a:solidFill>
                <a:srgbClr val="008000"/>
              </a:solidFill>
            </a:endParaRPr>
          </a:p>
          <a:p>
            <a:r>
              <a:rPr lang="en-US" sz="1400" dirty="0" smtClean="0">
                <a:solidFill>
                  <a:srgbClr val="008000"/>
                </a:solidFill>
              </a:rPr>
              <a:t>Done	Submit first draft of ROLL routing protocol specification as Proposed Standard.	</a:t>
            </a:r>
          </a:p>
          <a:p>
            <a:r>
              <a:rPr lang="en-US" sz="1400" dirty="0" smtClean="0">
                <a:solidFill>
                  <a:srgbClr val="008000"/>
                </a:solidFill>
              </a:rPr>
              <a:t>Done	Submit the ROLL routing protocol specification to the IESG as Proposed Standard.	</a:t>
            </a:r>
          </a:p>
          <a:p>
            <a:r>
              <a:rPr lang="en-US" sz="1400" dirty="0" smtClean="0">
                <a:solidFill>
                  <a:srgbClr val="FF6600"/>
                </a:solidFill>
              </a:rPr>
              <a:t>Jun 2011	Submit first draft of RPL applicability statement for Industrial applications to the IESG to be considered as an Informational RFC.	</a:t>
            </a:r>
          </a:p>
          <a:p>
            <a:r>
              <a:rPr lang="en-US" sz="1400" dirty="0" smtClean="0">
                <a:solidFill>
                  <a:srgbClr val="FF6600"/>
                </a:solidFill>
              </a:rPr>
              <a:t>Jun 2011	Submit first draft of RPL applicability statement for Building Automation applications to the IESG to be considered as an Informational RFC.	</a:t>
            </a:r>
          </a:p>
          <a:p>
            <a:r>
              <a:rPr lang="en-US" sz="1400" dirty="0" smtClean="0">
                <a:solidFill>
                  <a:srgbClr val="FF6600"/>
                </a:solidFill>
              </a:rPr>
              <a:t>Jul 2011	Submit first draft of RPL applicability statement for Home Automation applications to the IESG to be considered as an Informational RFC.</a:t>
            </a:r>
            <a:r>
              <a:rPr lang="en-US" sz="1400" dirty="0" smtClean="0"/>
              <a:t>	</a:t>
            </a:r>
          </a:p>
          <a:p>
            <a:r>
              <a:rPr lang="en-US" sz="1400" dirty="0" smtClean="0"/>
              <a:t>Jul 2011	Submit first draft of RPL applicability statement for Urban applications to the IESG to be considered as an Informational RFC.	</a:t>
            </a:r>
          </a:p>
          <a:p>
            <a:r>
              <a:rPr lang="en-US" sz="1400" dirty="0" smtClean="0"/>
              <a:t>Oct 2011	Submit RPL applicability statement for Industrial applications to the IESG to be considered as an Informational RFC.	</a:t>
            </a:r>
          </a:p>
          <a:p>
            <a:r>
              <a:rPr lang="en-US" sz="1400" dirty="0" smtClean="0"/>
              <a:t>Oct 2011	Submit RPL applicability statement for Building Automation applications to the IESG to be considered as an Informational RFC.	</a:t>
            </a:r>
          </a:p>
          <a:p>
            <a:r>
              <a:rPr lang="en-US" sz="1400" dirty="0" smtClean="0"/>
              <a:t>Nov 2011	Submit RPL applicability statement for Home Automation applications to the IESG to be considered as an Informational RFC.	</a:t>
            </a:r>
          </a:p>
          <a:p>
            <a:r>
              <a:rPr lang="en-US" sz="1400" dirty="0" smtClean="0"/>
              <a:t>Nov 2011	Submit RPL applicability statement for urban applications to the IESG to be considered as an Informational RFC.	</a:t>
            </a:r>
          </a:p>
          <a:p>
            <a:r>
              <a:rPr lang="en-US" sz="1400" dirty="0" smtClean="0"/>
              <a:t>Dec 2012	Evaluate WG progress, </a:t>
            </a:r>
            <a:r>
              <a:rPr lang="en-US" sz="1400" dirty="0" err="1" smtClean="0"/>
              <a:t>recharter</a:t>
            </a:r>
            <a:r>
              <a:rPr lang="en-US" sz="1400" dirty="0" smtClean="0"/>
              <a:t> or close.</a:t>
            </a:r>
            <a:r>
              <a:rPr lang="en-US" sz="2000" dirty="0" smtClean="0"/>
              <a:t>	</a:t>
            </a:r>
          </a:p>
          <a:p>
            <a:pPr marL="236538" indent="-236538" algn="l" defTabSz="814388">
              <a:lnSpc>
                <a:spcPct val="95000"/>
              </a:lnSpc>
              <a:spcBef>
                <a:spcPct val="50000"/>
              </a:spcBef>
              <a:spcAft>
                <a:spcPts val="600"/>
              </a:spcAft>
              <a:buClr>
                <a:schemeClr val="accent1"/>
              </a:buClr>
              <a:buSzPct val="100000"/>
              <a:buFont typeface="Wingdings" charset="2"/>
              <a:buChar char="§"/>
            </a:pPr>
            <a:endParaRPr lang="en-US" sz="2200" dirty="0" smtClean="0"/>
          </a:p>
        </p:txBody>
      </p:sp>
      <p:sp>
        <p:nvSpPr>
          <p:cNvPr id="8" name="Oval 7"/>
          <p:cNvSpPr/>
          <p:nvPr/>
        </p:nvSpPr>
        <p:spPr>
          <a:xfrm>
            <a:off x="3657600" y="685800"/>
            <a:ext cx="5486400" cy="2514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Producing applicability statements and finish the P2P work should be our priorities</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28600"/>
            <a:ext cx="8229600" cy="1143000"/>
          </a:xfrm>
        </p:spPr>
        <p:txBody>
          <a:bodyPr/>
          <a:lstStyle/>
          <a:p>
            <a:r>
              <a:rPr lang="en-US" dirty="0" smtClean="0"/>
              <a:t>Re-Chartering Discussion</a:t>
            </a:r>
          </a:p>
        </p:txBody>
      </p:sp>
      <p:sp>
        <p:nvSpPr>
          <p:cNvPr id="25603" name="Content Placeholder 2"/>
          <p:cNvSpPr>
            <a:spLocks noGrp="1"/>
          </p:cNvSpPr>
          <p:nvPr>
            <p:ph idx="1"/>
          </p:nvPr>
        </p:nvSpPr>
        <p:spPr>
          <a:xfrm>
            <a:off x="228600" y="838200"/>
            <a:ext cx="8686800" cy="5410200"/>
          </a:xfrm>
        </p:spPr>
        <p:txBody>
          <a:bodyPr/>
          <a:lstStyle/>
          <a:p>
            <a:r>
              <a:rPr lang="en-US" dirty="0" smtClean="0"/>
              <a:t>Discussion took place during WG Interim meeting and during IETF-81</a:t>
            </a:r>
          </a:p>
          <a:p>
            <a:r>
              <a:rPr lang="en-US" dirty="0" smtClean="0"/>
              <a:t>Priority should be given to finishing our current WG items</a:t>
            </a:r>
          </a:p>
          <a:p>
            <a:endParaRPr lang="en-US" dirty="0" smtClean="0"/>
          </a:p>
          <a:p>
            <a:pPr>
              <a:buNone/>
            </a:pPr>
            <a:endParaRPr lang="en-US" dirty="0" smtClean="0"/>
          </a:p>
        </p:txBody>
      </p:sp>
      <p:sp>
        <p:nvSpPr>
          <p:cNvPr id="6" name="Footer Placeholder 4"/>
          <p:cNvSpPr>
            <a:spLocks noGrp="1"/>
          </p:cNvSpPr>
          <p:nvPr>
            <p:ph type="ftr" sz="quarter" idx="11"/>
          </p:nvPr>
        </p:nvSpPr>
        <p:spPr>
          <a:xfrm>
            <a:off x="2590800" y="6477000"/>
            <a:ext cx="3960813" cy="619125"/>
          </a:xfrm>
          <a:noFill/>
        </p:spPr>
        <p:txBody>
          <a:bodyPr/>
          <a:lstStyle/>
          <a:p>
            <a:r>
              <a:rPr lang="en-US" dirty="0" smtClean="0">
                <a:latin typeface="Arial" charset="0"/>
                <a:ea typeface="ＭＳ Ｐゴシック" charset="-128"/>
                <a:cs typeface="ＭＳ Ｐゴシック" charset="-128"/>
              </a:rPr>
              <a:t>IETF-81, Quebec City, July 2011</a:t>
            </a:r>
          </a:p>
          <a:p>
            <a:endParaRPr lang="en-US" dirty="0" smtClean="0">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28600"/>
            <a:ext cx="8229600" cy="1143000"/>
          </a:xfrm>
        </p:spPr>
        <p:txBody>
          <a:bodyPr/>
          <a:lstStyle/>
          <a:p>
            <a:r>
              <a:rPr lang="en-US" sz="3600" i="1" dirty="0" smtClean="0"/>
              <a:t>What is an applicability statement?</a:t>
            </a:r>
            <a:endParaRPr lang="en-US" sz="3600" i="1" dirty="0" smtClean="0"/>
          </a:p>
        </p:txBody>
      </p:sp>
      <p:sp>
        <p:nvSpPr>
          <p:cNvPr id="25603" name="Content Placeholder 2"/>
          <p:cNvSpPr>
            <a:spLocks noGrp="1"/>
          </p:cNvSpPr>
          <p:nvPr>
            <p:ph idx="1"/>
          </p:nvPr>
        </p:nvSpPr>
        <p:spPr>
          <a:xfrm>
            <a:off x="228600" y="838200"/>
            <a:ext cx="8686800" cy="5410200"/>
          </a:xfrm>
        </p:spPr>
        <p:txBody>
          <a:bodyPr/>
          <a:lstStyle/>
          <a:p>
            <a:r>
              <a:rPr lang="en-US" sz="2400" dirty="0" smtClean="0"/>
              <a:t>An Applicability Statement specifies how, and under what   circumstances, one or more </a:t>
            </a:r>
            <a:r>
              <a:rPr lang="en-US" sz="2400" dirty="0" err="1" smtClean="0"/>
              <a:t>TSs</a:t>
            </a:r>
            <a:r>
              <a:rPr lang="en-US" sz="2400" dirty="0" smtClean="0"/>
              <a:t> may be applied to support a particular</a:t>
            </a:r>
            <a:r>
              <a:rPr lang="en-US" sz="2400" dirty="0" smtClean="0"/>
              <a:t> Internet </a:t>
            </a:r>
            <a:r>
              <a:rPr lang="en-US" sz="2400" dirty="0" smtClean="0"/>
              <a:t>capability.</a:t>
            </a:r>
            <a:r>
              <a:rPr lang="en-US" sz="2400" dirty="0" smtClean="0"/>
              <a:t> </a:t>
            </a:r>
          </a:p>
          <a:p>
            <a:endParaRPr lang="en-US" sz="2400" dirty="0" smtClean="0"/>
          </a:p>
          <a:p>
            <a:r>
              <a:rPr lang="en-US" sz="2400" dirty="0" smtClean="0"/>
              <a:t>An </a:t>
            </a:r>
            <a:r>
              <a:rPr lang="en-US" sz="2400" dirty="0" smtClean="0"/>
              <a:t>AS identifies the relevant </a:t>
            </a:r>
            <a:r>
              <a:rPr lang="en-US" sz="2400" dirty="0" err="1" smtClean="0"/>
              <a:t>TSs</a:t>
            </a:r>
            <a:r>
              <a:rPr lang="en-US" sz="2400" dirty="0" smtClean="0"/>
              <a:t> and the specific way in which they</a:t>
            </a:r>
            <a:r>
              <a:rPr lang="en-US" sz="2400" dirty="0" smtClean="0"/>
              <a:t> are </a:t>
            </a:r>
            <a:r>
              <a:rPr lang="en-US" sz="2400" dirty="0" smtClean="0"/>
              <a:t>to be combined, and may also specify particular values or ranges</a:t>
            </a:r>
            <a:r>
              <a:rPr lang="en-US" sz="2400" dirty="0" smtClean="0"/>
              <a:t> of </a:t>
            </a:r>
            <a:r>
              <a:rPr lang="en-US" sz="2400" dirty="0" smtClean="0"/>
              <a:t>TS parameters or </a:t>
            </a:r>
            <a:r>
              <a:rPr lang="en-US" sz="2400" dirty="0" err="1" smtClean="0"/>
              <a:t>subfunctions</a:t>
            </a:r>
            <a:r>
              <a:rPr lang="en-US" sz="2400" dirty="0" smtClean="0"/>
              <a:t> of a TS protocol that must be</a:t>
            </a:r>
            <a:r>
              <a:rPr lang="en-US" sz="2400" dirty="0" smtClean="0"/>
              <a:t> implemented</a:t>
            </a:r>
            <a:r>
              <a:rPr lang="en-US" sz="2400" dirty="0" smtClean="0"/>
              <a:t>.</a:t>
            </a:r>
            <a:endParaRPr lang="en-US" sz="2400" dirty="0" smtClean="0"/>
          </a:p>
          <a:p>
            <a:pPr>
              <a:buNone/>
            </a:pPr>
            <a:endParaRPr lang="en-US" dirty="0" smtClean="0"/>
          </a:p>
        </p:txBody>
      </p:sp>
      <p:sp>
        <p:nvSpPr>
          <p:cNvPr id="6" name="Footer Placeholder 4"/>
          <p:cNvSpPr>
            <a:spLocks noGrp="1"/>
          </p:cNvSpPr>
          <p:nvPr>
            <p:ph type="ftr" sz="quarter" idx="11"/>
          </p:nvPr>
        </p:nvSpPr>
        <p:spPr>
          <a:xfrm>
            <a:off x="2590800" y="6477000"/>
            <a:ext cx="3960813" cy="619125"/>
          </a:xfrm>
          <a:noFill/>
        </p:spPr>
        <p:txBody>
          <a:bodyPr/>
          <a:lstStyle/>
          <a:p>
            <a:r>
              <a:rPr lang="en-US" dirty="0" smtClean="0">
                <a:latin typeface="Arial" charset="0"/>
                <a:ea typeface="ＭＳ Ｐゴシック" charset="-128"/>
                <a:cs typeface="ＭＳ Ｐゴシック" charset="-128"/>
              </a:rPr>
              <a:t>IETF-81, Quebec City, July 2011</a:t>
            </a:r>
          </a:p>
          <a:p>
            <a:endParaRPr lang="en-US" dirty="0" smtClean="0">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33326</TotalTime>
  <Words>1347</Words>
  <Application>Microsoft Macintosh PowerPoint</Application>
  <PresentationFormat>On-screen Show (4:3)</PresentationFormat>
  <Paragraphs>106</Paragraphs>
  <Slides>8</Slides>
  <Notes>4</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Default Design</vt:lpstr>
      <vt:lpstr>ROLL Working Group Meeting IETF-81, Quebec City July 2011</vt:lpstr>
      <vt:lpstr>Note Well</vt:lpstr>
      <vt:lpstr>Slide 3</vt:lpstr>
      <vt:lpstr>RPL applicability statement for AMI networks</vt:lpstr>
      <vt:lpstr>Charter Review and Milestones</vt:lpstr>
      <vt:lpstr>IETF WG ROLL status as of today</vt:lpstr>
      <vt:lpstr>Re-Chartering Discussion</vt:lpstr>
      <vt:lpstr>What is an applicability statement?</vt:lpstr>
    </vt:vector>
  </TitlesOfParts>
  <Company>Cisco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PCE Working Group Meeting IETF-66, July 2006, Montreal</dc:title>
  <cp:lastModifiedBy>JP Vasseur</cp:lastModifiedBy>
  <cp:revision>88</cp:revision>
  <dcterms:created xsi:type="dcterms:W3CDTF">2011-07-29T11:37:28Z</dcterms:created>
  <dcterms:modified xsi:type="dcterms:W3CDTF">2011-07-29T16:35:45Z</dcterms:modified>
</cp:coreProperties>
</file>